
<file path=[Content_Types].xml><?xml version="1.0" encoding="utf-8"?>
<Types xmlns="http://schemas.openxmlformats.org/package/2006/content-types">
  <Default Extension="png" ContentType="image/png"/>
  <Default Extension="wmf" ContentType="image/x-w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drawings/drawing1.xml" ContentType="application/vnd.openxmlformats-officedocument.drawingml.chartshapes+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65" r:id="rId3"/>
    <p:sldId id="267" r:id="rId4"/>
    <p:sldId id="266" r:id="rId5"/>
    <p:sldId id="268" r:id="rId6"/>
    <p:sldId id="260" r:id="rId7"/>
    <p:sldId id="269" r:id="rId8"/>
    <p:sldId id="270" r:id="rId9"/>
    <p:sldId id="264" r:id="rId10"/>
    <p:sldId id="257" r:id="rId11"/>
    <p:sldId id="271" r:id="rId12"/>
  </p:sldIdLst>
  <p:sldSz cx="9144000" cy="6858000" type="letter"/>
  <p:notesSz cx="7099300" cy="10234613"/>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99FF"/>
    <a:srgbClr val="C1FDA9"/>
    <a:srgbClr val="E1FED6"/>
    <a:srgbClr val="FF0000"/>
    <a:srgbClr val="D3FEC2"/>
    <a:srgbClr val="EA0000"/>
    <a:srgbClr val="663300"/>
    <a:srgbClr val="EA3A3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660"/>
  </p:normalViewPr>
  <p:slideViewPr>
    <p:cSldViewPr>
      <p:cViewPr>
        <p:scale>
          <a:sx n="100" d="100"/>
          <a:sy n="100" d="100"/>
        </p:scale>
        <p:origin x="-1944" y="-4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charts/_rels/chart1.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20Bulb%20Project\15.%20Results\2015-16\analysis%20of%20results.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20Bulb%20Project\15.%20Results\2015-16\analysis%20of%20results.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20Bulb%20Project\15.%20Results\2015-16\analysis%20of%20results.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kirkfs01\Shared%20Data\Edina%20Trust\1.Charitable%20Grants\1.Science%20UK\2.%20Bulb%20Project\15.%20Results\2015-16\analysis%20of%20results.xlsx" TargetMode="External"/><Relationship Id="rId2" Type="http://schemas.openxmlformats.org/officeDocument/2006/relationships/image" Target="../media/image15.png"/><Relationship Id="rId1" Type="http://schemas.openxmlformats.org/officeDocument/2006/relationships/image" Target="../media/image14.png"/><Relationship Id="rId4" Type="http://schemas.openxmlformats.org/officeDocument/2006/relationships/chartUserShapes" Target="../drawings/drawing1.xml"/></Relationships>
</file>

<file path=ppt/charts/_rels/chart5.xml.rels><?xml version="1.0" encoding="UTF-8" standalone="yes"?>
<Relationships xmlns="http://schemas.openxmlformats.org/package/2006/relationships"><Relationship Id="rId1" Type="http://schemas.openxmlformats.org/officeDocument/2006/relationships/oleObject" Target="file:///\\kirkfs01\Shared%20Data\Edina%20Trust\1.Charitable%20Grants\1.Science%20UK\2.%20Bulb%20Project\15.%20Results\2015-16\analysis%20of%20results.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invertIfNegative val="0"/>
          <c:dPt>
            <c:idx val="0"/>
            <c:invertIfNegative val="0"/>
            <c:bubble3D val="0"/>
            <c:spPr>
              <a:solidFill>
                <a:srgbClr val="00B0F0"/>
              </a:solidFill>
            </c:spPr>
          </c:dPt>
          <c:dPt>
            <c:idx val="1"/>
            <c:invertIfNegative val="0"/>
            <c:bubble3D val="0"/>
            <c:spPr>
              <a:solidFill>
                <a:srgbClr val="00B0F0"/>
              </a:solidFill>
            </c:spPr>
          </c:dPt>
          <c:dPt>
            <c:idx val="2"/>
            <c:invertIfNegative val="0"/>
            <c:bubble3D val="0"/>
            <c:spPr>
              <a:solidFill>
                <a:srgbClr val="00B0F0"/>
              </a:solidFill>
            </c:spPr>
          </c:dPt>
          <c:dPt>
            <c:idx val="3"/>
            <c:invertIfNegative val="0"/>
            <c:bubble3D val="0"/>
            <c:spPr>
              <a:solidFill>
                <a:srgbClr val="FF0000"/>
              </a:solidFill>
            </c:spPr>
          </c:dPt>
          <c:dPt>
            <c:idx val="4"/>
            <c:invertIfNegative val="0"/>
            <c:bubble3D val="0"/>
            <c:spPr>
              <a:solidFill>
                <a:srgbClr val="FF0000"/>
              </a:solidFill>
            </c:spPr>
          </c:dPt>
          <c:cat>
            <c:strRef>
              <c:f>Rainfall!$A$34:$A$38</c:f>
              <c:strCache>
                <c:ptCount val="5"/>
                <c:pt idx="0">
                  <c:v>West Scotland</c:v>
                </c:pt>
                <c:pt idx="1">
                  <c:v>Central Scotland</c:v>
                </c:pt>
                <c:pt idx="2">
                  <c:v>East Scotland</c:v>
                </c:pt>
                <c:pt idx="3">
                  <c:v>North England</c:v>
                </c:pt>
                <c:pt idx="4">
                  <c:v>South England</c:v>
                </c:pt>
              </c:strCache>
            </c:strRef>
          </c:cat>
          <c:val>
            <c:numRef>
              <c:f>Rainfall!$B$34:$B$38</c:f>
              <c:numCache>
                <c:formatCode>0</c:formatCode>
                <c:ptCount val="5"/>
                <c:pt idx="0">
                  <c:v>10.127871075284865</c:v>
                </c:pt>
                <c:pt idx="1">
                  <c:v>8.292199034458271</c:v>
                </c:pt>
                <c:pt idx="2">
                  <c:v>3.6611842105263159</c:v>
                </c:pt>
                <c:pt idx="3">
                  <c:v>4.2933642514189634</c:v>
                </c:pt>
                <c:pt idx="4">
                  <c:v>2.9662921348314599</c:v>
                </c:pt>
              </c:numCache>
            </c:numRef>
          </c:val>
        </c:ser>
        <c:dLbls>
          <c:showLegendKey val="0"/>
          <c:showVal val="0"/>
          <c:showCatName val="0"/>
          <c:showSerName val="0"/>
          <c:showPercent val="0"/>
          <c:showBubbleSize val="0"/>
        </c:dLbls>
        <c:gapWidth val="48"/>
        <c:axId val="62399616"/>
        <c:axId val="62401152"/>
      </c:barChart>
      <c:catAx>
        <c:axId val="62399616"/>
        <c:scaling>
          <c:orientation val="minMax"/>
        </c:scaling>
        <c:delete val="0"/>
        <c:axPos val="b"/>
        <c:majorTickMark val="out"/>
        <c:minorTickMark val="none"/>
        <c:tickLblPos val="nextTo"/>
        <c:txPr>
          <a:bodyPr/>
          <a:lstStyle/>
          <a:p>
            <a:pPr>
              <a:defRPr sz="1400">
                <a:latin typeface="Book Antiqua" panose="02040602050305030304" pitchFamily="18" charset="0"/>
              </a:defRPr>
            </a:pPr>
            <a:endParaRPr lang="en-US"/>
          </a:p>
        </c:txPr>
        <c:crossAx val="62401152"/>
        <c:crosses val="autoZero"/>
        <c:auto val="1"/>
        <c:lblAlgn val="ctr"/>
        <c:lblOffset val="100"/>
        <c:noMultiLvlLbl val="0"/>
      </c:catAx>
      <c:valAx>
        <c:axId val="62401152"/>
        <c:scaling>
          <c:orientation val="minMax"/>
        </c:scaling>
        <c:delete val="0"/>
        <c:axPos val="l"/>
        <c:majorGridlines/>
        <c:title>
          <c:tx>
            <c:rich>
              <a:bodyPr rot="-5400000" vert="horz"/>
              <a:lstStyle/>
              <a:p>
                <a:pPr>
                  <a:defRPr sz="1800">
                    <a:latin typeface="Book Antiqua" panose="02040602050305030304" pitchFamily="18" charset="0"/>
                  </a:defRPr>
                </a:pPr>
                <a:r>
                  <a:rPr lang="en-US" sz="1800" dirty="0" smtClean="0">
                    <a:latin typeface="Book Antiqua" panose="02040602050305030304" pitchFamily="18" charset="0"/>
                  </a:rPr>
                  <a:t>Average Daily Rainfall </a:t>
                </a:r>
                <a:r>
                  <a:rPr lang="en-US" sz="1800" dirty="0">
                    <a:latin typeface="Book Antiqua" panose="02040602050305030304" pitchFamily="18" charset="0"/>
                  </a:rPr>
                  <a:t>(mm)</a:t>
                </a:r>
              </a:p>
            </c:rich>
          </c:tx>
          <c:layout/>
          <c:overlay val="0"/>
        </c:title>
        <c:numFmt formatCode="0" sourceLinked="1"/>
        <c:majorTickMark val="out"/>
        <c:minorTickMark val="none"/>
        <c:tickLblPos val="nextTo"/>
        <c:txPr>
          <a:bodyPr/>
          <a:lstStyle/>
          <a:p>
            <a:pPr>
              <a:defRPr sz="1600"/>
            </a:pPr>
            <a:endParaRPr lang="en-US"/>
          </a:p>
        </c:txPr>
        <c:crossAx val="62399616"/>
        <c:crosses val="autoZero"/>
        <c:crossBetween val="between"/>
        <c:majorUnit val="1"/>
      </c:valAx>
    </c:plotArea>
    <c:plotVisOnly val="1"/>
    <c:dispBlanksAs val="gap"/>
    <c:showDLblsOverMax val="0"/>
  </c:chart>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invertIfNegative val="0"/>
          <c:dPt>
            <c:idx val="0"/>
            <c:invertIfNegative val="0"/>
            <c:bubble3D val="0"/>
            <c:spPr>
              <a:solidFill>
                <a:srgbClr val="00B0F0"/>
              </a:solidFill>
            </c:spPr>
          </c:dPt>
          <c:dPt>
            <c:idx val="1"/>
            <c:invertIfNegative val="0"/>
            <c:bubble3D val="0"/>
            <c:spPr>
              <a:solidFill>
                <a:srgbClr val="00B0F0"/>
              </a:solidFill>
            </c:spPr>
          </c:dPt>
          <c:dPt>
            <c:idx val="2"/>
            <c:invertIfNegative val="0"/>
            <c:bubble3D val="0"/>
            <c:spPr>
              <a:solidFill>
                <a:srgbClr val="00B0F0"/>
              </a:solidFill>
            </c:spPr>
          </c:dPt>
          <c:dPt>
            <c:idx val="3"/>
            <c:invertIfNegative val="0"/>
            <c:bubble3D val="0"/>
            <c:spPr>
              <a:solidFill>
                <a:srgbClr val="FF0000"/>
              </a:solidFill>
            </c:spPr>
          </c:dPt>
          <c:dPt>
            <c:idx val="4"/>
            <c:invertIfNegative val="0"/>
            <c:bubble3D val="0"/>
            <c:spPr>
              <a:solidFill>
                <a:srgbClr val="FF0000"/>
              </a:solidFill>
            </c:spPr>
          </c:dPt>
          <c:cat>
            <c:strRef>
              <c:f>Temperature!$A$46:$A$50</c:f>
              <c:strCache>
                <c:ptCount val="5"/>
                <c:pt idx="0">
                  <c:v>West Scotland</c:v>
                </c:pt>
                <c:pt idx="1">
                  <c:v>Central Scotland</c:v>
                </c:pt>
                <c:pt idx="2">
                  <c:v>East Scotland</c:v>
                </c:pt>
                <c:pt idx="3">
                  <c:v>North England</c:v>
                </c:pt>
                <c:pt idx="4">
                  <c:v>South England</c:v>
                </c:pt>
              </c:strCache>
            </c:strRef>
          </c:cat>
          <c:val>
            <c:numRef>
              <c:f>Temperature!$B$46:$B$50</c:f>
              <c:numCache>
                <c:formatCode>0.0</c:formatCode>
                <c:ptCount val="5"/>
                <c:pt idx="0">
                  <c:v>7.6167840181261228</c:v>
                </c:pt>
                <c:pt idx="1">
                  <c:v>7.1178257213469251</c:v>
                </c:pt>
                <c:pt idx="2">
                  <c:v>7.5516368044759101</c:v>
                </c:pt>
                <c:pt idx="3">
                  <c:v>8.180588324583761</c:v>
                </c:pt>
                <c:pt idx="4">
                  <c:v>9.0974074074074078</c:v>
                </c:pt>
              </c:numCache>
            </c:numRef>
          </c:val>
        </c:ser>
        <c:dLbls>
          <c:showLegendKey val="0"/>
          <c:showVal val="0"/>
          <c:showCatName val="0"/>
          <c:showSerName val="0"/>
          <c:showPercent val="0"/>
          <c:showBubbleSize val="0"/>
        </c:dLbls>
        <c:gapWidth val="48"/>
        <c:axId val="62454016"/>
        <c:axId val="92938240"/>
      </c:barChart>
      <c:catAx>
        <c:axId val="62454016"/>
        <c:scaling>
          <c:orientation val="minMax"/>
        </c:scaling>
        <c:delete val="0"/>
        <c:axPos val="b"/>
        <c:majorTickMark val="out"/>
        <c:minorTickMark val="none"/>
        <c:tickLblPos val="nextTo"/>
        <c:txPr>
          <a:bodyPr/>
          <a:lstStyle/>
          <a:p>
            <a:pPr>
              <a:defRPr sz="1400">
                <a:latin typeface="Book Antiqua" panose="02040602050305030304" pitchFamily="18" charset="0"/>
              </a:defRPr>
            </a:pPr>
            <a:endParaRPr lang="en-US"/>
          </a:p>
        </c:txPr>
        <c:crossAx val="92938240"/>
        <c:crosses val="autoZero"/>
        <c:auto val="1"/>
        <c:lblAlgn val="ctr"/>
        <c:lblOffset val="100"/>
        <c:noMultiLvlLbl val="0"/>
      </c:catAx>
      <c:valAx>
        <c:axId val="92938240"/>
        <c:scaling>
          <c:orientation val="minMax"/>
          <c:max val="9.5"/>
          <c:min val="5.5"/>
        </c:scaling>
        <c:delete val="0"/>
        <c:axPos val="l"/>
        <c:majorGridlines/>
        <c:title>
          <c:tx>
            <c:rich>
              <a:bodyPr rot="-5400000" vert="horz"/>
              <a:lstStyle/>
              <a:p>
                <a:pPr>
                  <a:defRPr sz="1800">
                    <a:latin typeface="Book Antiqua" panose="02040602050305030304" pitchFamily="18" charset="0"/>
                  </a:defRPr>
                </a:pPr>
                <a:r>
                  <a:rPr lang="en-US" sz="1800" b="1" i="0" baseline="0" dirty="0" smtClean="0">
                    <a:effectLst/>
                    <a:latin typeface="Book Antiqua" panose="02040602050305030304" pitchFamily="18" charset="0"/>
                  </a:rPr>
                  <a:t>Average Temperature </a:t>
                </a:r>
                <a:r>
                  <a:rPr lang="en-US" sz="1800" b="1" i="0" baseline="0" dirty="0">
                    <a:effectLst/>
                    <a:latin typeface="Book Antiqua" panose="02040602050305030304" pitchFamily="18" charset="0"/>
                  </a:rPr>
                  <a:t>(°C)</a:t>
                </a:r>
                <a:endParaRPr lang="en-GB" sz="1800" dirty="0">
                  <a:effectLst/>
                  <a:latin typeface="Book Antiqua" panose="02040602050305030304" pitchFamily="18" charset="0"/>
                </a:endParaRPr>
              </a:p>
            </c:rich>
          </c:tx>
          <c:layout/>
          <c:overlay val="0"/>
        </c:title>
        <c:numFmt formatCode="0.0" sourceLinked="1"/>
        <c:majorTickMark val="out"/>
        <c:minorTickMark val="none"/>
        <c:tickLblPos val="nextTo"/>
        <c:txPr>
          <a:bodyPr/>
          <a:lstStyle/>
          <a:p>
            <a:pPr>
              <a:defRPr sz="1600"/>
            </a:pPr>
            <a:endParaRPr lang="en-US"/>
          </a:p>
        </c:txPr>
        <c:crossAx val="62454016"/>
        <c:crosses val="autoZero"/>
        <c:crossBetween val="between"/>
        <c:majorUnit val="0.5"/>
      </c:valAx>
    </c:plotArea>
    <c:plotVisOnly val="1"/>
    <c:dispBlanksAs val="gap"/>
    <c:showDLblsOverMax val="0"/>
  </c:chart>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lineChart>
        <c:grouping val="standard"/>
        <c:varyColors val="0"/>
        <c:ser>
          <c:idx val="0"/>
          <c:order val="0"/>
          <c:tx>
            <c:strRef>
              <c:f>Temperature!$A$35</c:f>
              <c:strCache>
                <c:ptCount val="1"/>
                <c:pt idx="0">
                  <c:v>West Scotland</c:v>
                </c:pt>
              </c:strCache>
            </c:strRef>
          </c:tx>
          <c:spPr>
            <a:ln>
              <a:solidFill>
                <a:srgbClr val="00B0F0"/>
              </a:solidFill>
            </a:ln>
          </c:spPr>
          <c:marker>
            <c:symbol val="none"/>
          </c:marker>
          <c:cat>
            <c:strRef>
              <c:f>Temperature!$B$34:$F$34</c:f>
              <c:strCache>
                <c:ptCount val="5"/>
                <c:pt idx="0">
                  <c:v>November</c:v>
                </c:pt>
                <c:pt idx="1">
                  <c:v>December</c:v>
                </c:pt>
                <c:pt idx="2">
                  <c:v>January</c:v>
                </c:pt>
                <c:pt idx="3">
                  <c:v>February</c:v>
                </c:pt>
                <c:pt idx="4">
                  <c:v>March</c:v>
                </c:pt>
              </c:strCache>
            </c:strRef>
          </c:cat>
          <c:val>
            <c:numRef>
              <c:f>Temperature!$B$35:$F$35</c:f>
              <c:numCache>
                <c:formatCode>0</c:formatCode>
                <c:ptCount val="5"/>
                <c:pt idx="0">
                  <c:v>9.7212121212121207</c:v>
                </c:pt>
                <c:pt idx="1">
                  <c:v>7.8536475869809195</c:v>
                </c:pt>
                <c:pt idx="2">
                  <c:v>5.829219576719578</c:v>
                </c:pt>
                <c:pt idx="3">
                  <c:v>6.0565696649029981</c:v>
                </c:pt>
                <c:pt idx="4">
                  <c:v>8.6232711408150013</c:v>
                </c:pt>
              </c:numCache>
            </c:numRef>
          </c:val>
          <c:smooth val="0"/>
        </c:ser>
        <c:ser>
          <c:idx val="1"/>
          <c:order val="1"/>
          <c:tx>
            <c:strRef>
              <c:f>Temperature!$A$36</c:f>
              <c:strCache>
                <c:ptCount val="1"/>
                <c:pt idx="0">
                  <c:v>Central Scotland</c:v>
                </c:pt>
              </c:strCache>
            </c:strRef>
          </c:tx>
          <c:spPr>
            <a:ln>
              <a:solidFill>
                <a:srgbClr val="0070C0"/>
              </a:solidFill>
              <a:prstDash val="sysDot"/>
            </a:ln>
          </c:spPr>
          <c:marker>
            <c:symbol val="none"/>
          </c:marker>
          <c:cat>
            <c:strRef>
              <c:f>Temperature!$B$34:$F$34</c:f>
              <c:strCache>
                <c:ptCount val="5"/>
                <c:pt idx="0">
                  <c:v>November</c:v>
                </c:pt>
                <c:pt idx="1">
                  <c:v>December</c:v>
                </c:pt>
                <c:pt idx="2">
                  <c:v>January</c:v>
                </c:pt>
                <c:pt idx="3">
                  <c:v>February</c:v>
                </c:pt>
                <c:pt idx="4">
                  <c:v>March</c:v>
                </c:pt>
              </c:strCache>
            </c:strRef>
          </c:cat>
          <c:val>
            <c:numRef>
              <c:f>Temperature!$B$36:$F$36</c:f>
              <c:numCache>
                <c:formatCode>0</c:formatCode>
                <c:ptCount val="5"/>
                <c:pt idx="0">
                  <c:v>9.3370854191816903</c:v>
                </c:pt>
                <c:pt idx="1">
                  <c:v>7.9720066608110081</c:v>
                </c:pt>
                <c:pt idx="2">
                  <c:v>4.8493969463483655</c:v>
                </c:pt>
                <c:pt idx="3">
                  <c:v>5.2341603307989866</c:v>
                </c:pt>
                <c:pt idx="4">
                  <c:v>8.1964792495945744</c:v>
                </c:pt>
              </c:numCache>
            </c:numRef>
          </c:val>
          <c:smooth val="0"/>
        </c:ser>
        <c:ser>
          <c:idx val="2"/>
          <c:order val="2"/>
          <c:tx>
            <c:strRef>
              <c:f>Temperature!$A$37</c:f>
              <c:strCache>
                <c:ptCount val="1"/>
                <c:pt idx="0">
                  <c:v>East Scotland</c:v>
                </c:pt>
              </c:strCache>
            </c:strRef>
          </c:tx>
          <c:spPr>
            <a:ln>
              <a:solidFill>
                <a:srgbClr val="002060"/>
              </a:solidFill>
              <a:prstDash val="dash"/>
            </a:ln>
          </c:spPr>
          <c:marker>
            <c:symbol val="none"/>
          </c:marker>
          <c:cat>
            <c:strRef>
              <c:f>Temperature!$B$34:$F$34</c:f>
              <c:strCache>
                <c:ptCount val="5"/>
                <c:pt idx="0">
                  <c:v>November</c:v>
                </c:pt>
                <c:pt idx="1">
                  <c:v>December</c:v>
                </c:pt>
                <c:pt idx="2">
                  <c:v>January</c:v>
                </c:pt>
                <c:pt idx="3">
                  <c:v>February</c:v>
                </c:pt>
                <c:pt idx="4">
                  <c:v>March</c:v>
                </c:pt>
              </c:strCache>
            </c:strRef>
          </c:cat>
          <c:val>
            <c:numRef>
              <c:f>Temperature!$B$37:$F$37</c:f>
              <c:numCache>
                <c:formatCode>0</c:formatCode>
                <c:ptCount val="5"/>
                <c:pt idx="0">
                  <c:v>9.3075159489633172</c:v>
                </c:pt>
                <c:pt idx="1">
                  <c:v>7.7845117845117846</c:v>
                </c:pt>
                <c:pt idx="2">
                  <c:v>5.5300843253968264</c:v>
                </c:pt>
                <c:pt idx="3">
                  <c:v>6.1090919701213817</c:v>
                </c:pt>
                <c:pt idx="4">
                  <c:v>9.0269799933862451</c:v>
                </c:pt>
              </c:numCache>
            </c:numRef>
          </c:val>
          <c:smooth val="0"/>
        </c:ser>
        <c:ser>
          <c:idx val="3"/>
          <c:order val="3"/>
          <c:tx>
            <c:strRef>
              <c:f>Temperature!$A$38</c:f>
              <c:strCache>
                <c:ptCount val="1"/>
                <c:pt idx="0">
                  <c:v>North England</c:v>
                </c:pt>
              </c:strCache>
            </c:strRef>
          </c:tx>
          <c:spPr>
            <a:ln>
              <a:solidFill>
                <a:srgbClr val="FF0000"/>
              </a:solidFill>
            </a:ln>
          </c:spPr>
          <c:marker>
            <c:symbol val="none"/>
          </c:marker>
          <c:cat>
            <c:strRef>
              <c:f>Temperature!$B$34:$F$34</c:f>
              <c:strCache>
                <c:ptCount val="5"/>
                <c:pt idx="0">
                  <c:v>November</c:v>
                </c:pt>
                <c:pt idx="1">
                  <c:v>December</c:v>
                </c:pt>
                <c:pt idx="2">
                  <c:v>January</c:v>
                </c:pt>
                <c:pt idx="3">
                  <c:v>February</c:v>
                </c:pt>
                <c:pt idx="4">
                  <c:v>March</c:v>
                </c:pt>
              </c:strCache>
            </c:strRef>
          </c:cat>
          <c:val>
            <c:numRef>
              <c:f>Temperature!$B$38:$F$38</c:f>
              <c:numCache>
                <c:formatCode>0</c:formatCode>
                <c:ptCount val="5"/>
                <c:pt idx="0">
                  <c:v>8.1805883245837627</c:v>
                </c:pt>
                <c:pt idx="1">
                  <c:v>7.6409518933461129</c:v>
                </c:pt>
                <c:pt idx="2">
                  <c:v>7.3278453100047507</c:v>
                </c:pt>
                <c:pt idx="3">
                  <c:v>7.8548786390553031</c:v>
                </c:pt>
                <c:pt idx="4">
                  <c:v>8.3133289311307887</c:v>
                </c:pt>
              </c:numCache>
            </c:numRef>
          </c:val>
          <c:smooth val="0"/>
        </c:ser>
        <c:ser>
          <c:idx val="4"/>
          <c:order val="4"/>
          <c:tx>
            <c:strRef>
              <c:f>Temperature!$A$39</c:f>
              <c:strCache>
                <c:ptCount val="1"/>
                <c:pt idx="0">
                  <c:v>South England</c:v>
                </c:pt>
              </c:strCache>
            </c:strRef>
          </c:tx>
          <c:spPr>
            <a:ln>
              <a:solidFill>
                <a:srgbClr val="C00000"/>
              </a:solidFill>
              <a:prstDash val="sysDot"/>
            </a:ln>
          </c:spPr>
          <c:marker>
            <c:symbol val="none"/>
          </c:marker>
          <c:cat>
            <c:strRef>
              <c:f>Temperature!$B$34:$F$34</c:f>
              <c:strCache>
                <c:ptCount val="5"/>
                <c:pt idx="0">
                  <c:v>November</c:v>
                </c:pt>
                <c:pt idx="1">
                  <c:v>December</c:v>
                </c:pt>
                <c:pt idx="2">
                  <c:v>January</c:v>
                </c:pt>
                <c:pt idx="3">
                  <c:v>February</c:v>
                </c:pt>
                <c:pt idx="4">
                  <c:v>March</c:v>
                </c:pt>
              </c:strCache>
            </c:strRef>
          </c:cat>
          <c:val>
            <c:numRef>
              <c:f>Temperature!$B$39:$F$39</c:f>
              <c:numCache>
                <c:formatCode>0</c:formatCode>
                <c:ptCount val="5"/>
                <c:pt idx="0">
                  <c:v>12.288095238095236</c:v>
                </c:pt>
                <c:pt idx="1">
                  <c:v>11.370370370370372</c:v>
                </c:pt>
                <c:pt idx="2">
                  <c:v>6.2333333333333334</c:v>
                </c:pt>
                <c:pt idx="3">
                  <c:v>7.2341269841269851</c:v>
                </c:pt>
                <c:pt idx="4">
                  <c:v>8.3611111111111107</c:v>
                </c:pt>
              </c:numCache>
            </c:numRef>
          </c:val>
          <c:smooth val="0"/>
        </c:ser>
        <c:dLbls>
          <c:showLegendKey val="0"/>
          <c:showVal val="0"/>
          <c:showCatName val="0"/>
          <c:showSerName val="0"/>
          <c:showPercent val="0"/>
          <c:showBubbleSize val="0"/>
        </c:dLbls>
        <c:marker val="1"/>
        <c:smooth val="0"/>
        <c:axId val="94052736"/>
        <c:axId val="94054272"/>
      </c:lineChart>
      <c:catAx>
        <c:axId val="94052736"/>
        <c:scaling>
          <c:orientation val="minMax"/>
        </c:scaling>
        <c:delete val="0"/>
        <c:axPos val="b"/>
        <c:minorGridlines/>
        <c:majorTickMark val="out"/>
        <c:minorTickMark val="none"/>
        <c:tickLblPos val="nextTo"/>
        <c:txPr>
          <a:bodyPr/>
          <a:lstStyle/>
          <a:p>
            <a:pPr>
              <a:defRPr sz="1400">
                <a:latin typeface="Book Antiqua" panose="02040602050305030304" pitchFamily="18" charset="0"/>
              </a:defRPr>
            </a:pPr>
            <a:endParaRPr lang="en-US"/>
          </a:p>
        </c:txPr>
        <c:crossAx val="94054272"/>
        <c:crosses val="autoZero"/>
        <c:auto val="1"/>
        <c:lblAlgn val="ctr"/>
        <c:lblOffset val="100"/>
        <c:tickMarkSkip val="2"/>
        <c:noMultiLvlLbl val="0"/>
      </c:catAx>
      <c:valAx>
        <c:axId val="94054272"/>
        <c:scaling>
          <c:orientation val="minMax"/>
          <c:min val="4"/>
        </c:scaling>
        <c:delete val="0"/>
        <c:axPos val="l"/>
        <c:majorGridlines/>
        <c:title>
          <c:tx>
            <c:rich>
              <a:bodyPr rot="-5400000" vert="horz"/>
              <a:lstStyle/>
              <a:p>
                <a:pPr>
                  <a:defRPr sz="1800">
                    <a:latin typeface="Book Antiqua" panose="02040602050305030304" pitchFamily="18" charset="0"/>
                  </a:defRPr>
                </a:pPr>
                <a:r>
                  <a:rPr lang="en-US" sz="1800" b="1" i="0" baseline="0">
                    <a:effectLst/>
                    <a:latin typeface="Book Antiqua" panose="02040602050305030304" pitchFamily="18" charset="0"/>
                  </a:rPr>
                  <a:t>Temperature (°C)</a:t>
                </a:r>
                <a:endParaRPr lang="en-GB" sz="1800">
                  <a:effectLst/>
                  <a:latin typeface="Book Antiqua" panose="02040602050305030304" pitchFamily="18" charset="0"/>
                </a:endParaRPr>
              </a:p>
            </c:rich>
          </c:tx>
          <c:layout/>
          <c:overlay val="0"/>
        </c:title>
        <c:numFmt formatCode="0" sourceLinked="1"/>
        <c:majorTickMark val="out"/>
        <c:minorTickMark val="none"/>
        <c:tickLblPos val="nextTo"/>
        <c:txPr>
          <a:bodyPr/>
          <a:lstStyle/>
          <a:p>
            <a:pPr>
              <a:defRPr sz="1600"/>
            </a:pPr>
            <a:endParaRPr lang="en-US"/>
          </a:p>
        </c:txPr>
        <c:crossAx val="94052736"/>
        <c:crossesAt val="1"/>
        <c:crossBetween val="midCat"/>
        <c:majorUnit val="1"/>
      </c:valAx>
    </c:plotArea>
    <c:legend>
      <c:legendPos val="r"/>
      <c:layout/>
      <c:overlay val="0"/>
      <c:txPr>
        <a:bodyPr/>
        <a:lstStyle/>
        <a:p>
          <a:pPr>
            <a:defRPr sz="1400">
              <a:latin typeface="Book Antiqua" panose="02040602050305030304" pitchFamily="18" charset="0"/>
            </a:defRPr>
          </a:pPr>
          <a:endParaRPr lang="en-US"/>
        </a:p>
      </c:txPr>
    </c:legend>
    <c:plotVisOnly val="1"/>
    <c:dispBlanksAs val="gap"/>
    <c:showDLblsOverMax val="0"/>
  </c:chart>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5609534619750284"/>
          <c:y val="3.4029389017788091E-2"/>
          <c:w val="0.65865656123291061"/>
          <c:h val="0.88847129607638953"/>
        </c:manualLayout>
      </c:layout>
      <c:scatterChart>
        <c:scatterStyle val="lineMarker"/>
        <c:varyColors val="0"/>
        <c:ser>
          <c:idx val="0"/>
          <c:order val="0"/>
          <c:tx>
            <c:strRef>
              <c:f>'Pots vs Ground II'!$C$41</c:f>
              <c:strCache>
                <c:ptCount val="1"/>
                <c:pt idx="0">
                  <c:v>Ground</c:v>
                </c:pt>
              </c:strCache>
            </c:strRef>
          </c:tx>
          <c:spPr>
            <a:ln w="28575">
              <a:noFill/>
            </a:ln>
          </c:spPr>
          <c:marker>
            <c:symbol val="picture"/>
            <c:spPr>
              <a:blipFill>
                <a:blip xmlns:r="http://schemas.openxmlformats.org/officeDocument/2006/relationships" r:embed="rId1"/>
                <a:stretch>
                  <a:fillRect/>
                </a:stretch>
              </a:blipFill>
              <a:ln>
                <a:noFill/>
              </a:ln>
            </c:spPr>
          </c:marker>
          <c:xVal>
            <c:numRef>
              <c:f>'Pots vs Ground II'!$C$42:$C$45</c:f>
              <c:numCache>
                <c:formatCode>[$-F800]dddd\,\ mmmm\ dd\,\ yyyy</c:formatCode>
                <c:ptCount val="4"/>
                <c:pt idx="0">
                  <c:v>42450</c:v>
                </c:pt>
                <c:pt idx="1">
                  <c:v>42451</c:v>
                </c:pt>
                <c:pt idx="2">
                  <c:v>42453</c:v>
                </c:pt>
                <c:pt idx="3">
                  <c:v>42445</c:v>
                </c:pt>
              </c:numCache>
            </c:numRef>
          </c:xVal>
          <c:yVal>
            <c:numRef>
              <c:f>'Pots vs Ground II'!$B$42:$B$45</c:f>
              <c:numCache>
                <c:formatCode>General</c:formatCode>
                <c:ptCount val="4"/>
                <c:pt idx="0">
                  <c:v>4</c:v>
                </c:pt>
                <c:pt idx="1">
                  <c:v>3</c:v>
                </c:pt>
                <c:pt idx="2">
                  <c:v>2</c:v>
                </c:pt>
                <c:pt idx="3">
                  <c:v>1</c:v>
                </c:pt>
              </c:numCache>
            </c:numRef>
          </c:yVal>
          <c:smooth val="0"/>
        </c:ser>
        <c:ser>
          <c:idx val="1"/>
          <c:order val="1"/>
          <c:tx>
            <c:strRef>
              <c:f>'Pots vs Ground II'!$D$41</c:f>
              <c:strCache>
                <c:ptCount val="1"/>
                <c:pt idx="0">
                  <c:v>Pots</c:v>
                </c:pt>
              </c:strCache>
            </c:strRef>
          </c:tx>
          <c:spPr>
            <a:ln w="28575">
              <a:noFill/>
            </a:ln>
          </c:spPr>
          <c:marker>
            <c:symbol val="picture"/>
            <c:spPr>
              <a:blipFill>
                <a:blip xmlns:r="http://schemas.openxmlformats.org/officeDocument/2006/relationships" r:embed="rId2"/>
                <a:stretch>
                  <a:fillRect/>
                </a:stretch>
              </a:blipFill>
              <a:ln>
                <a:noFill/>
              </a:ln>
            </c:spPr>
          </c:marker>
          <c:xVal>
            <c:numRef>
              <c:f>'Pots vs Ground II'!$D$42:$D$45</c:f>
              <c:numCache>
                <c:formatCode>[$-F800]dddd\,\ mmmm\ dd\,\ yyyy</c:formatCode>
                <c:ptCount val="4"/>
                <c:pt idx="0">
                  <c:v>42447</c:v>
                </c:pt>
                <c:pt idx="1">
                  <c:v>42451</c:v>
                </c:pt>
                <c:pt idx="2">
                  <c:v>42452</c:v>
                </c:pt>
                <c:pt idx="3">
                  <c:v>42443</c:v>
                </c:pt>
              </c:numCache>
            </c:numRef>
          </c:xVal>
          <c:yVal>
            <c:numRef>
              <c:f>'Pots vs Ground II'!$B$42:$B$45</c:f>
              <c:numCache>
                <c:formatCode>General</c:formatCode>
                <c:ptCount val="4"/>
                <c:pt idx="0">
                  <c:v>4</c:v>
                </c:pt>
                <c:pt idx="1">
                  <c:v>3</c:v>
                </c:pt>
                <c:pt idx="2">
                  <c:v>2</c:v>
                </c:pt>
                <c:pt idx="3">
                  <c:v>1</c:v>
                </c:pt>
              </c:numCache>
            </c:numRef>
          </c:yVal>
          <c:smooth val="0"/>
        </c:ser>
        <c:dLbls>
          <c:showLegendKey val="0"/>
          <c:showVal val="0"/>
          <c:showCatName val="0"/>
          <c:showSerName val="0"/>
          <c:showPercent val="0"/>
          <c:showBubbleSize val="0"/>
        </c:dLbls>
        <c:axId val="94105600"/>
        <c:axId val="94107904"/>
      </c:scatterChart>
      <c:valAx>
        <c:axId val="94105600"/>
        <c:scaling>
          <c:orientation val="minMax"/>
          <c:max val="42458"/>
          <c:min val="42436"/>
        </c:scaling>
        <c:delete val="0"/>
        <c:axPos val="b"/>
        <c:majorGridlines/>
        <c:minorGridlines>
          <c:spPr>
            <a:ln>
              <a:solidFill>
                <a:schemeClr val="bg1">
                  <a:lumMod val="85000"/>
                </a:schemeClr>
              </a:solidFill>
            </a:ln>
          </c:spPr>
        </c:minorGridlines>
        <c:title>
          <c:tx>
            <c:rich>
              <a:bodyPr/>
              <a:lstStyle/>
              <a:p>
                <a:pPr>
                  <a:defRPr/>
                </a:pPr>
                <a:r>
                  <a:rPr lang="en-GB" dirty="0" smtClean="0"/>
                  <a:t>Flowering</a:t>
                </a:r>
                <a:r>
                  <a:rPr lang="en-GB" baseline="0" dirty="0" smtClean="0"/>
                  <a:t> Date</a:t>
                </a:r>
                <a:endParaRPr lang="en-GB" dirty="0"/>
              </a:p>
            </c:rich>
          </c:tx>
          <c:layout/>
          <c:overlay val="0"/>
        </c:title>
        <c:numFmt formatCode="[$-F800]dddd\,\ mmmm\ dd\,\ yyyy" sourceLinked="1"/>
        <c:majorTickMark val="out"/>
        <c:minorTickMark val="none"/>
        <c:tickLblPos val="nextTo"/>
        <c:crossAx val="94107904"/>
        <c:crosses val="autoZero"/>
        <c:crossBetween val="midCat"/>
        <c:majorUnit val="7"/>
        <c:minorUnit val="1"/>
      </c:valAx>
      <c:valAx>
        <c:axId val="94107904"/>
        <c:scaling>
          <c:orientation val="minMax"/>
          <c:max val="4.5"/>
          <c:min val="0"/>
        </c:scaling>
        <c:delete val="1"/>
        <c:axPos val="l"/>
        <c:majorGridlines/>
        <c:numFmt formatCode="General" sourceLinked="1"/>
        <c:majorTickMark val="out"/>
        <c:minorTickMark val="none"/>
        <c:tickLblPos val="nextTo"/>
        <c:crossAx val="94105600"/>
        <c:crosses val="autoZero"/>
        <c:crossBetween val="midCat"/>
        <c:majorUnit val="1"/>
        <c:minorUnit val="0.1"/>
      </c:valAx>
    </c:plotArea>
    <c:legend>
      <c:legendPos val="r"/>
      <c:layout>
        <c:manualLayout>
          <c:xMode val="edge"/>
          <c:yMode val="edge"/>
          <c:x val="0.83322382992010335"/>
          <c:y val="0.3597215777262181"/>
          <c:w val="0.1639685140611005"/>
          <c:h val="0.31665479170092137"/>
        </c:manualLayout>
      </c:layout>
      <c:overlay val="0"/>
      <c:spPr>
        <a:ln>
          <a:solidFill>
            <a:schemeClr val="tx1"/>
          </a:solidFill>
        </a:ln>
      </c:spPr>
      <c:txPr>
        <a:bodyPr/>
        <a:lstStyle/>
        <a:p>
          <a:pPr>
            <a:defRPr sz="2000"/>
          </a:pPr>
          <a:endParaRPr lang="en-US"/>
        </a:p>
      </c:txPr>
    </c:legend>
    <c:plotVisOnly val="1"/>
    <c:dispBlanksAs val="gap"/>
    <c:showDLblsOverMax val="0"/>
  </c:chart>
  <c:txPr>
    <a:bodyPr/>
    <a:lstStyle/>
    <a:p>
      <a:pPr>
        <a:defRPr sz="1050">
          <a:latin typeface="Book Antiqua" panose="02040602050305030304" pitchFamily="18" charset="0"/>
        </a:defRPr>
      </a:pPr>
      <a:endParaRPr lang="en-US"/>
    </a:p>
  </c:txPr>
  <c:externalData r:id="rId3">
    <c:autoUpdate val="0"/>
  </c:externalData>
  <c:userShapes r:id="rId4"/>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barChart>
        <c:barDir val="col"/>
        <c:grouping val="clustered"/>
        <c:varyColors val="0"/>
        <c:ser>
          <c:idx val="0"/>
          <c:order val="0"/>
          <c:spPr>
            <a:solidFill>
              <a:srgbClr val="00B0F0"/>
            </a:solidFill>
          </c:spPr>
          <c:invertIfNegative val="0"/>
          <c:dPt>
            <c:idx val="3"/>
            <c:invertIfNegative val="0"/>
            <c:bubble3D val="0"/>
            <c:spPr>
              <a:solidFill>
                <a:srgbClr val="FF0000"/>
              </a:solidFill>
            </c:spPr>
          </c:dPt>
          <c:dPt>
            <c:idx val="4"/>
            <c:invertIfNegative val="0"/>
            <c:bubble3D val="0"/>
            <c:spPr>
              <a:solidFill>
                <a:srgbClr val="FF0000"/>
              </a:solidFill>
            </c:spPr>
          </c:dPt>
          <c:cat>
            <c:strRef>
              <c:f>'Pots vs Ground II'!$B$50:$B$54</c:f>
              <c:strCache>
                <c:ptCount val="5"/>
                <c:pt idx="0">
                  <c:v>West Scotland</c:v>
                </c:pt>
                <c:pt idx="1">
                  <c:v>Central Scotland</c:v>
                </c:pt>
                <c:pt idx="2">
                  <c:v>East Scotland</c:v>
                </c:pt>
                <c:pt idx="3">
                  <c:v>North England</c:v>
                </c:pt>
                <c:pt idx="4">
                  <c:v>South England</c:v>
                </c:pt>
              </c:strCache>
            </c:strRef>
          </c:cat>
          <c:val>
            <c:numRef>
              <c:f>'Pots vs Ground II'!$C$50:$C$54</c:f>
              <c:numCache>
                <c:formatCode>General</c:formatCode>
                <c:ptCount val="5"/>
                <c:pt idx="0">
                  <c:v>190.78947368421052</c:v>
                </c:pt>
                <c:pt idx="1">
                  <c:v>229.07878787878789</c:v>
                </c:pt>
                <c:pt idx="2">
                  <c:v>216.81818181818181</c:v>
                </c:pt>
                <c:pt idx="3">
                  <c:v>206.70270270270271</c:v>
                </c:pt>
                <c:pt idx="4">
                  <c:v>261.86486486486484</c:v>
                </c:pt>
              </c:numCache>
            </c:numRef>
          </c:val>
        </c:ser>
        <c:dLbls>
          <c:showLegendKey val="0"/>
          <c:showVal val="0"/>
          <c:showCatName val="0"/>
          <c:showSerName val="0"/>
          <c:showPercent val="0"/>
          <c:showBubbleSize val="0"/>
        </c:dLbls>
        <c:gapWidth val="50"/>
        <c:axId val="61839616"/>
        <c:axId val="61849600"/>
      </c:barChart>
      <c:catAx>
        <c:axId val="61839616"/>
        <c:scaling>
          <c:orientation val="minMax"/>
        </c:scaling>
        <c:delete val="0"/>
        <c:axPos val="b"/>
        <c:majorTickMark val="out"/>
        <c:minorTickMark val="none"/>
        <c:tickLblPos val="nextTo"/>
        <c:txPr>
          <a:bodyPr/>
          <a:lstStyle/>
          <a:p>
            <a:pPr>
              <a:defRPr sz="1400"/>
            </a:pPr>
            <a:endParaRPr lang="en-US"/>
          </a:p>
        </c:txPr>
        <c:crossAx val="61849600"/>
        <c:crosses val="autoZero"/>
        <c:auto val="1"/>
        <c:lblAlgn val="ctr"/>
        <c:lblOffset val="100"/>
        <c:noMultiLvlLbl val="0"/>
      </c:catAx>
      <c:valAx>
        <c:axId val="61849600"/>
        <c:scaling>
          <c:orientation val="minMax"/>
        </c:scaling>
        <c:delete val="0"/>
        <c:axPos val="l"/>
        <c:majorGridlines/>
        <c:title>
          <c:tx>
            <c:rich>
              <a:bodyPr rot="-5400000" vert="horz"/>
              <a:lstStyle/>
              <a:p>
                <a:pPr>
                  <a:defRPr sz="1400"/>
                </a:pPr>
                <a:r>
                  <a:rPr lang="en-US" sz="1400"/>
                  <a:t>Average Flowering Height (mm)</a:t>
                </a:r>
              </a:p>
            </c:rich>
          </c:tx>
          <c:layout/>
          <c:overlay val="0"/>
        </c:title>
        <c:numFmt formatCode="General" sourceLinked="1"/>
        <c:majorTickMark val="out"/>
        <c:minorTickMark val="none"/>
        <c:tickLblPos val="nextTo"/>
        <c:crossAx val="61839616"/>
        <c:crosses val="autoZero"/>
        <c:crossBetween val="between"/>
      </c:valAx>
    </c:plotArea>
    <c:plotVisOnly val="1"/>
    <c:dispBlanksAs val="gap"/>
    <c:showDLblsOverMax val="0"/>
  </c:chart>
  <c:txPr>
    <a:bodyPr/>
    <a:lstStyle/>
    <a:p>
      <a:pPr>
        <a:defRPr>
          <a:latin typeface="Book Antiqua" panose="02040602050305030304" pitchFamily="18" charset="0"/>
        </a:defRPr>
      </a:pPr>
      <a:endParaRPr lang="en-US"/>
    </a:p>
  </c:txPr>
  <c:externalData r:id="rId1">
    <c:autoUpdate val="0"/>
  </c:externalData>
</c:chartSpace>
</file>

<file path=ppt/drawings/_rels/drawing1.xml.rels><?xml version="1.0" encoding="UTF-8" standalone="yes"?>
<Relationships xmlns="http://schemas.openxmlformats.org/package/2006/relationships"><Relationship Id="rId1" Type="http://schemas.openxmlformats.org/officeDocument/2006/relationships/image" Target="../media/image14.png"/></Relationships>
</file>

<file path=ppt/drawings/drawing1.xml><?xml version="1.0" encoding="utf-8"?>
<c:userShapes xmlns:c="http://schemas.openxmlformats.org/drawingml/2006/chart">
  <cdr:relSizeAnchor xmlns:cdr="http://schemas.openxmlformats.org/drawingml/2006/chartDrawing">
    <cdr:from>
      <cdr:x>0</cdr:x>
      <cdr:y>0.69558</cdr:y>
    </cdr:from>
    <cdr:to>
      <cdr:x>0.15248</cdr:x>
      <cdr:y>0.75251</cdr:y>
    </cdr:to>
    <cdr:sp macro="" textlink="">
      <cdr:nvSpPr>
        <cdr:cNvPr id="2" name="TextBox 23"/>
        <cdr:cNvSpPr txBox="1"/>
      </cdr:nvSpPr>
      <cdr:spPr>
        <a:xfrm xmlns:a="http://schemas.openxmlformats.org/drawingml/2006/main">
          <a:off x="0" y="3362310"/>
          <a:ext cx="1326327" cy="275194"/>
        </a:xfrm>
        <a:prstGeom xmlns:a="http://schemas.openxmlformats.org/drawingml/2006/main" prst="rect">
          <a:avLst/>
        </a:prstGeom>
        <a:solidFill xmlns:a="http://schemas.openxmlformats.org/drawingml/2006/main">
          <a:schemeClr val="lt1"/>
        </a:solidFill>
        <a:ln xmlns:a="http://schemas.openxmlformats.org/drawingml/2006/main" w="9525" cmpd="sng">
          <a:noFill/>
        </a:ln>
      </cdr:spPr>
      <cdr:style>
        <a:lnRef xmlns:a="http://schemas.openxmlformats.org/drawingml/2006/main" idx="0">
          <a:scrgbClr r="0" g="0" b="0"/>
        </a:lnRef>
        <a:fillRef xmlns:a="http://schemas.openxmlformats.org/drawingml/2006/main" idx="0">
          <a:scrgbClr r="0" g="0" b="0"/>
        </a:fillRef>
        <a:effectRef xmlns:a="http://schemas.openxmlformats.org/drawingml/2006/main" idx="0">
          <a:scrgbClr r="0" g="0" b="0"/>
        </a:effectRef>
        <a:fontRef xmlns:a="http://schemas.openxmlformats.org/drawingml/2006/main" idx="minor">
          <a:schemeClr val="dk1"/>
        </a:fontRef>
      </cdr:style>
      <cdr:txBody>
        <a:bodyPr xmlns:a="http://schemas.openxmlformats.org/drawingml/2006/main" wrap="square" rtlCol="0" anchor="t"/>
        <a:lstStyle xmlns:a="http://schemas.openxmlformats.org/drawingml/2006/main">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xmlns:a="http://schemas.openxmlformats.org/drawingml/2006/main">
          <a:pPr algn="r"/>
          <a:r>
            <a:rPr lang="en-GB" sz="1100" dirty="0">
              <a:latin typeface="Book Antiqua" panose="02040602050305030304" pitchFamily="18" charset="0"/>
            </a:rPr>
            <a:t>North </a:t>
          </a:r>
          <a:r>
            <a:rPr lang="en-GB" sz="1100" dirty="0" smtClean="0">
              <a:latin typeface="Book Antiqua" panose="02040602050305030304" pitchFamily="18" charset="0"/>
            </a:rPr>
            <a:t>England </a:t>
          </a:r>
          <a:r>
            <a:rPr lang="en-GB" dirty="0">
              <a:latin typeface="Book Antiqua" panose="02040602050305030304" pitchFamily="18" charset="0"/>
              <a:sym typeface="Symbol"/>
            </a:rPr>
            <a:t></a:t>
          </a:r>
          <a:endParaRPr lang="en-GB" sz="1100" dirty="0">
            <a:latin typeface="Book Antiqua" panose="02040602050305030304" pitchFamily="18" charset="0"/>
          </a:endParaRPr>
        </a:p>
      </cdr:txBody>
    </cdr:sp>
  </cdr:relSizeAnchor>
  <cdr:relSizeAnchor xmlns:cdr="http://schemas.openxmlformats.org/drawingml/2006/chartDrawing">
    <cdr:from>
      <cdr:x>0.84554</cdr:x>
      <cdr:y>0.41539</cdr:y>
    </cdr:from>
    <cdr:to>
      <cdr:x>0.88059</cdr:x>
      <cdr:y>0.46269</cdr:y>
    </cdr:to>
    <cdr:pic>
      <cdr:nvPicPr>
        <cdr:cNvPr id="3" name="Picture 2"/>
        <cdr:cNvPicPr>
          <a:picLocks xmlns:a="http://schemas.openxmlformats.org/drawingml/2006/main" noChangeAspect="1"/>
        </cdr:cNvPicPr>
      </cdr:nvPicPr>
      <cdr:blipFill>
        <a:blip xmlns:a="http://schemas.openxmlformats.org/drawingml/2006/main" xmlns:r="http://schemas.openxmlformats.org/officeDocument/2006/relationships" r:embed="rId1">
          <a:extLst>
            <a:ext uri="{28A0092B-C50C-407E-A947-70E740481C1C}">
              <a14:useLocalDpi xmlns:a14="http://schemas.microsoft.com/office/drawing/2010/main" val="0"/>
            </a:ext>
          </a:extLst>
        </a:blip>
        <a:stretch xmlns:a="http://schemas.openxmlformats.org/drawingml/2006/main">
          <a:fillRect/>
        </a:stretch>
      </cdr:blipFill>
      <cdr:spPr>
        <a:xfrm xmlns:a="http://schemas.openxmlformats.org/drawingml/2006/main">
          <a:off x="7354845" y="2007945"/>
          <a:ext cx="304843" cy="228632"/>
        </a:xfrm>
        <a:prstGeom xmlns:a="http://schemas.openxmlformats.org/drawingml/2006/main" prst="rect">
          <a:avLst/>
        </a:prstGeom>
      </cdr:spPr>
    </cdr:pic>
  </cdr:relSizeAnchor>
</c:userShape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977" cy="512311"/>
          </a:xfrm>
          <a:prstGeom prst="rect">
            <a:avLst/>
          </a:prstGeom>
        </p:spPr>
        <p:txBody>
          <a:bodyPr vert="horz" lIns="95824" tIns="47912" rIns="95824" bIns="47912" rtlCol="0"/>
          <a:lstStyle>
            <a:lvl1pPr algn="l">
              <a:defRPr sz="1300"/>
            </a:lvl1pPr>
          </a:lstStyle>
          <a:p>
            <a:endParaRPr lang="en-GB"/>
          </a:p>
        </p:txBody>
      </p:sp>
      <p:sp>
        <p:nvSpPr>
          <p:cNvPr id="3" name="Date Placeholder 2"/>
          <p:cNvSpPr>
            <a:spLocks noGrp="1"/>
          </p:cNvSpPr>
          <p:nvPr>
            <p:ph type="dt" sz="quarter" idx="1"/>
          </p:nvPr>
        </p:nvSpPr>
        <p:spPr>
          <a:xfrm>
            <a:off x="4020652" y="2"/>
            <a:ext cx="3076976" cy="512311"/>
          </a:xfrm>
          <a:prstGeom prst="rect">
            <a:avLst/>
          </a:prstGeom>
        </p:spPr>
        <p:txBody>
          <a:bodyPr vert="horz" lIns="95824" tIns="47912" rIns="95824" bIns="47912" rtlCol="0"/>
          <a:lstStyle>
            <a:lvl1pPr algn="r">
              <a:defRPr sz="1300"/>
            </a:lvl1pPr>
          </a:lstStyle>
          <a:p>
            <a:fld id="{50FB882D-8596-49B8-86D4-FA54AC710A48}" type="datetimeFigureOut">
              <a:rPr lang="en-GB" smtClean="0"/>
              <a:t>16/05/2016</a:t>
            </a:fld>
            <a:endParaRPr lang="en-GB"/>
          </a:p>
        </p:txBody>
      </p:sp>
      <p:sp>
        <p:nvSpPr>
          <p:cNvPr id="4" name="Footer Placeholder 3"/>
          <p:cNvSpPr>
            <a:spLocks noGrp="1"/>
          </p:cNvSpPr>
          <p:nvPr>
            <p:ph type="ftr" sz="quarter" idx="2"/>
          </p:nvPr>
        </p:nvSpPr>
        <p:spPr>
          <a:xfrm>
            <a:off x="1" y="9720645"/>
            <a:ext cx="3076977" cy="512310"/>
          </a:xfrm>
          <a:prstGeom prst="rect">
            <a:avLst/>
          </a:prstGeom>
        </p:spPr>
        <p:txBody>
          <a:bodyPr vert="horz" lIns="95824" tIns="47912" rIns="95824" bIns="47912" rtlCol="0" anchor="b"/>
          <a:lstStyle>
            <a:lvl1pPr algn="l">
              <a:defRPr sz="1300"/>
            </a:lvl1pPr>
          </a:lstStyle>
          <a:p>
            <a:endParaRPr lang="en-GB"/>
          </a:p>
        </p:txBody>
      </p:sp>
      <p:sp>
        <p:nvSpPr>
          <p:cNvPr id="5" name="Slide Number Placeholder 4"/>
          <p:cNvSpPr>
            <a:spLocks noGrp="1"/>
          </p:cNvSpPr>
          <p:nvPr>
            <p:ph type="sldNum" sz="quarter" idx="3"/>
          </p:nvPr>
        </p:nvSpPr>
        <p:spPr>
          <a:xfrm>
            <a:off x="4020652" y="9720645"/>
            <a:ext cx="3076976" cy="512310"/>
          </a:xfrm>
          <a:prstGeom prst="rect">
            <a:avLst/>
          </a:prstGeom>
        </p:spPr>
        <p:txBody>
          <a:bodyPr vert="horz" lIns="95824" tIns="47912" rIns="95824" bIns="47912" rtlCol="0" anchor="b"/>
          <a:lstStyle>
            <a:lvl1pPr algn="r">
              <a:defRPr sz="1300"/>
            </a:lvl1pPr>
          </a:lstStyle>
          <a:p>
            <a:fld id="{132835D9-5CE8-4FD6-804F-CB0939E3A39C}" type="slidenum">
              <a:rPr lang="en-GB" smtClean="0"/>
              <a:t>‹#›</a:t>
            </a:fld>
            <a:endParaRPr lang="en-GB"/>
          </a:p>
        </p:txBody>
      </p:sp>
    </p:spTree>
    <p:extLst>
      <p:ext uri="{BB962C8B-B14F-4D97-AF65-F5344CB8AC3E}">
        <p14:creationId xmlns:p14="http://schemas.microsoft.com/office/powerpoint/2010/main" val="4263103840"/>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2"/>
            <a:ext cx="3076977" cy="512311"/>
          </a:xfrm>
          <a:prstGeom prst="rect">
            <a:avLst/>
          </a:prstGeom>
        </p:spPr>
        <p:txBody>
          <a:bodyPr vert="horz" lIns="95824" tIns="47912" rIns="95824" bIns="47912" rtlCol="0"/>
          <a:lstStyle>
            <a:lvl1pPr algn="l">
              <a:defRPr sz="1300"/>
            </a:lvl1pPr>
          </a:lstStyle>
          <a:p>
            <a:endParaRPr lang="en-GB"/>
          </a:p>
        </p:txBody>
      </p:sp>
      <p:sp>
        <p:nvSpPr>
          <p:cNvPr id="3" name="Date Placeholder 2"/>
          <p:cNvSpPr>
            <a:spLocks noGrp="1"/>
          </p:cNvSpPr>
          <p:nvPr>
            <p:ph type="dt" idx="1"/>
          </p:nvPr>
        </p:nvSpPr>
        <p:spPr>
          <a:xfrm>
            <a:off x="4020652" y="2"/>
            <a:ext cx="3076976" cy="512311"/>
          </a:xfrm>
          <a:prstGeom prst="rect">
            <a:avLst/>
          </a:prstGeom>
        </p:spPr>
        <p:txBody>
          <a:bodyPr vert="horz" lIns="95824" tIns="47912" rIns="95824" bIns="47912" rtlCol="0"/>
          <a:lstStyle>
            <a:lvl1pPr algn="r">
              <a:defRPr sz="1300"/>
            </a:lvl1pPr>
          </a:lstStyle>
          <a:p>
            <a:fld id="{75F62C9A-3878-4DF6-92A8-280C3E914686}" type="datetimeFigureOut">
              <a:rPr lang="en-GB" smtClean="0"/>
              <a:t>16/05/2016</a:t>
            </a:fld>
            <a:endParaRPr lang="en-GB"/>
          </a:p>
        </p:txBody>
      </p:sp>
      <p:sp>
        <p:nvSpPr>
          <p:cNvPr id="4" name="Slide Image Placeholder 3"/>
          <p:cNvSpPr>
            <a:spLocks noGrp="1" noRot="1" noChangeAspect="1"/>
          </p:cNvSpPr>
          <p:nvPr>
            <p:ph type="sldImg" idx="2"/>
          </p:nvPr>
        </p:nvSpPr>
        <p:spPr>
          <a:xfrm>
            <a:off x="992188" y="768350"/>
            <a:ext cx="5114925" cy="3836988"/>
          </a:xfrm>
          <a:prstGeom prst="rect">
            <a:avLst/>
          </a:prstGeom>
          <a:noFill/>
          <a:ln w="12700">
            <a:solidFill>
              <a:prstClr val="black"/>
            </a:solidFill>
          </a:ln>
        </p:spPr>
        <p:txBody>
          <a:bodyPr vert="horz" lIns="95824" tIns="47912" rIns="95824" bIns="47912" rtlCol="0" anchor="ctr"/>
          <a:lstStyle/>
          <a:p>
            <a:endParaRPr lang="en-GB"/>
          </a:p>
        </p:txBody>
      </p:sp>
      <p:sp>
        <p:nvSpPr>
          <p:cNvPr id="5" name="Notes Placeholder 4"/>
          <p:cNvSpPr>
            <a:spLocks noGrp="1"/>
          </p:cNvSpPr>
          <p:nvPr>
            <p:ph type="body" sz="quarter" idx="3"/>
          </p:nvPr>
        </p:nvSpPr>
        <p:spPr>
          <a:xfrm>
            <a:off x="709431" y="4861151"/>
            <a:ext cx="5680444" cy="4605824"/>
          </a:xfrm>
          <a:prstGeom prst="rect">
            <a:avLst/>
          </a:prstGeom>
        </p:spPr>
        <p:txBody>
          <a:bodyPr vert="horz" lIns="95824" tIns="47912" rIns="95824" bIns="4791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1" y="9720645"/>
            <a:ext cx="3076977" cy="512310"/>
          </a:xfrm>
          <a:prstGeom prst="rect">
            <a:avLst/>
          </a:prstGeom>
        </p:spPr>
        <p:txBody>
          <a:bodyPr vert="horz" lIns="95824" tIns="47912" rIns="95824" bIns="47912" rtlCol="0" anchor="b"/>
          <a:lstStyle>
            <a:lvl1pPr algn="l">
              <a:defRPr sz="1300"/>
            </a:lvl1pPr>
          </a:lstStyle>
          <a:p>
            <a:endParaRPr lang="en-GB"/>
          </a:p>
        </p:txBody>
      </p:sp>
      <p:sp>
        <p:nvSpPr>
          <p:cNvPr id="7" name="Slide Number Placeholder 6"/>
          <p:cNvSpPr>
            <a:spLocks noGrp="1"/>
          </p:cNvSpPr>
          <p:nvPr>
            <p:ph type="sldNum" sz="quarter" idx="5"/>
          </p:nvPr>
        </p:nvSpPr>
        <p:spPr>
          <a:xfrm>
            <a:off x="4020652" y="9720645"/>
            <a:ext cx="3076976" cy="512310"/>
          </a:xfrm>
          <a:prstGeom prst="rect">
            <a:avLst/>
          </a:prstGeom>
        </p:spPr>
        <p:txBody>
          <a:bodyPr vert="horz" lIns="95824" tIns="47912" rIns="95824" bIns="47912" rtlCol="0" anchor="b"/>
          <a:lstStyle>
            <a:lvl1pPr algn="r">
              <a:defRPr sz="1300"/>
            </a:lvl1pPr>
          </a:lstStyle>
          <a:p>
            <a:fld id="{6B226B69-651C-458E-A63E-5F5AC7279B54}" type="slidenum">
              <a:rPr lang="en-GB" smtClean="0"/>
              <a:t>‹#›</a:t>
            </a:fld>
            <a:endParaRPr lang="en-GB"/>
          </a:p>
        </p:txBody>
      </p:sp>
    </p:spTree>
    <p:extLst>
      <p:ext uri="{BB962C8B-B14F-4D97-AF65-F5344CB8AC3E}">
        <p14:creationId xmlns:p14="http://schemas.microsoft.com/office/powerpoint/2010/main" val="2739575019"/>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31088685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1898866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44288985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A4527CDC-5B91-4F4E-B3FD-5DB9B6B66603}" type="datetime1">
              <a:rPr lang="en-GB" smtClean="0"/>
              <a:t>16/05/2016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26534901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357AEBCA-87AD-4022-90F5-16B4057C8906}" type="datetime1">
              <a:rPr lang="en-GB" smtClean="0"/>
              <a:t>16/05/2016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3015512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B73D8228-9A08-46F5-91A7-99516FDB22B3}" type="datetime1">
              <a:rPr lang="en-GB" smtClean="0"/>
              <a:t>16/05/2016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5405343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ED391D28-22FA-4CC9-8B8E-2A7905CF0945}" type="datetime1">
              <a:rPr lang="en-GB" smtClean="0"/>
              <a:t>16/05/2016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415264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AB38397-28B4-4827-8048-15A8B85FED3A}" type="datetime1">
              <a:rPr lang="en-GB" smtClean="0"/>
              <a:t>16/05/2016</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6085915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4ED1F365-1BB6-4A5D-8BD5-8577416BA555}" type="datetime1">
              <a:rPr lang="en-GB" smtClean="0"/>
              <a:t>16/05/2016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7175251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BA534364-2E42-4963-B54F-B55A1E6E22F6}" type="datetime1">
              <a:rPr lang="en-GB" smtClean="0"/>
              <a:t>16/05/2016</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4823810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2D403B44-F221-4619-93FE-64B9845D339B}" type="datetime1">
              <a:rPr lang="en-GB" smtClean="0"/>
              <a:t>16/05/2016</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9507258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4D9D48-266A-4CC6-9BDC-9F3C9068085E}" type="datetime1">
              <a:rPr lang="en-GB" smtClean="0"/>
              <a:t>16/05/2016</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3202282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39BC19C-8A1F-4E8A-A25B-5D15BBE5A080}" type="datetime1">
              <a:rPr lang="en-GB" smtClean="0"/>
              <a:t>16/05/2016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10057109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24E0574-C5F6-4D68-9BF1-C6B65ADB0446}" type="datetime1">
              <a:rPr lang="en-GB" smtClean="0"/>
              <a:t>16/05/2016</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CF89FD-64F2-4252-96D0-06415BD575BB}" type="slidenum">
              <a:rPr lang="en-GB" smtClean="0"/>
              <a:t>‹#›</a:t>
            </a:fld>
            <a:endParaRPr lang="en-GB"/>
          </a:p>
        </p:txBody>
      </p:sp>
    </p:spTree>
    <p:extLst>
      <p:ext uri="{BB962C8B-B14F-4D97-AF65-F5344CB8AC3E}">
        <p14:creationId xmlns:p14="http://schemas.microsoft.com/office/powerpoint/2010/main" val="8212158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F0E7EA9-94FE-45FD-B27B-C29980EDAB08}" type="datetime1">
              <a:rPr lang="en-GB" smtClean="0"/>
              <a:t>16/05/2016</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CF89FD-64F2-4252-96D0-06415BD575BB}" type="slidenum">
              <a:rPr lang="en-GB" smtClean="0"/>
              <a:t>‹#›</a:t>
            </a:fld>
            <a:endParaRPr lang="en-GB"/>
          </a:p>
        </p:txBody>
      </p:sp>
    </p:spTree>
    <p:extLst>
      <p:ext uri="{BB962C8B-B14F-4D97-AF65-F5344CB8AC3E}">
        <p14:creationId xmlns:p14="http://schemas.microsoft.com/office/powerpoint/2010/main" val="9034493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jpg"/><Relationship Id="rId3" Type="http://schemas.openxmlformats.org/officeDocument/2006/relationships/image" Target="../media/image1.jpg"/><Relationship Id="rId7" Type="http://schemas.openxmlformats.org/officeDocument/2006/relationships/image" Target="../media/image5.jp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4.jpg"/><Relationship Id="rId5" Type="http://schemas.openxmlformats.org/officeDocument/2006/relationships/image" Target="../media/image3.jpg"/><Relationship Id="rId4" Type="http://schemas.openxmlformats.org/officeDocument/2006/relationships/image" Target="../media/image2.jpg"/></Relationships>
</file>

<file path=ppt/slides/_rels/slide10.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image" Target="../media/image9.png"/><Relationship Id="rId1" Type="http://schemas.openxmlformats.org/officeDocument/2006/relationships/slideLayout" Target="../slideLayouts/slideLayout6.xml"/><Relationship Id="rId5" Type="http://schemas.openxmlformats.org/officeDocument/2006/relationships/image" Target="../media/image11.png"/><Relationship Id="rId4" Type="http://schemas.openxmlformats.org/officeDocument/2006/relationships/image" Target="../media/image10.wmf"/></Relationships>
</file>

<file path=ppt/slides/_rels/slide4.xml.rels><?xml version="1.0" encoding="UTF-8" standalone="yes"?>
<Relationships xmlns="http://schemas.openxmlformats.org/package/2006/relationships"><Relationship Id="rId3" Type="http://schemas.openxmlformats.org/officeDocument/2006/relationships/image" Target="../media/image12.wmf"/><Relationship Id="rId2" Type="http://schemas.openxmlformats.org/officeDocument/2006/relationships/chart" Target="../charts/chart2.xml"/><Relationship Id="rId1" Type="http://schemas.openxmlformats.org/officeDocument/2006/relationships/slideLayout" Target="../slideLayouts/slideLayout7.xml"/><Relationship Id="rId5" Type="http://schemas.openxmlformats.org/officeDocument/2006/relationships/image" Target="../media/image9.png"/><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chart" Target="../charts/chart4.xml"/><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3.xml"/><Relationship Id="rId1" Type="http://schemas.openxmlformats.org/officeDocument/2006/relationships/slideLayout" Target="../slideLayouts/slideLayout7.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3027135" y="468259"/>
            <a:ext cx="3201049" cy="1512168"/>
          </a:xfrm>
          <a:prstGeom prst="rect">
            <a:avLst/>
          </a:prstGeom>
        </p:spPr>
      </p:pic>
      <p:pic>
        <p:nvPicPr>
          <p:cNvPr id="5" name="Picture 4"/>
          <p:cNvPicPr/>
          <p:nvPr/>
        </p:nvPicPr>
        <p:blipFill>
          <a:blip r:embed="rId4" cstate="print">
            <a:extLst>
              <a:ext uri="{28A0092B-C50C-407E-A947-70E740481C1C}">
                <a14:useLocalDpi xmlns:a14="http://schemas.microsoft.com/office/drawing/2010/main" val="0"/>
              </a:ext>
            </a:extLst>
          </a:blip>
          <a:stretch>
            <a:fillRect/>
          </a:stretch>
        </p:blipFill>
        <p:spPr>
          <a:xfrm>
            <a:off x="6228184" y="468259"/>
            <a:ext cx="2431923" cy="1512168"/>
          </a:xfrm>
          <a:prstGeom prst="rect">
            <a:avLst/>
          </a:prstGeom>
        </p:spPr>
      </p:pic>
      <p:pic>
        <p:nvPicPr>
          <p:cNvPr id="10" name="Picture 9"/>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85861" y="4869160"/>
            <a:ext cx="2109509" cy="1582132"/>
          </a:xfrm>
          <a:prstGeom prst="rect">
            <a:avLst/>
          </a:prstGeom>
        </p:spPr>
      </p:pic>
      <p:sp>
        <p:nvSpPr>
          <p:cNvPr id="3" name="TextBox 2"/>
          <p:cNvSpPr txBox="1"/>
          <p:nvPr/>
        </p:nvSpPr>
        <p:spPr>
          <a:xfrm>
            <a:off x="500492" y="2924944"/>
            <a:ext cx="8031948" cy="923330"/>
          </a:xfrm>
          <a:prstGeom prst="rect">
            <a:avLst/>
          </a:prstGeom>
          <a:noFill/>
        </p:spPr>
        <p:txBody>
          <a:bodyPr wrap="square" rtlCol="0">
            <a:spAutoFit/>
          </a:bodyPr>
          <a:lstStyle/>
          <a:p>
            <a:pPr algn="ctr"/>
            <a:r>
              <a:rPr lang="en-GB" sz="5400" b="1" dirty="0" smtClean="0">
                <a:latin typeface="Book Antiqua" pitchFamily="18" charset="0"/>
              </a:rPr>
              <a:t>Results Report</a:t>
            </a:r>
            <a:endParaRPr lang="en-GB" sz="5400" b="1" dirty="0">
              <a:latin typeface="Book Antiqua" pitchFamily="18" charset="0"/>
            </a:endParaRPr>
          </a:p>
        </p:txBody>
      </p:sp>
      <p:pic>
        <p:nvPicPr>
          <p:cNvPr id="6" name="Picture 5"/>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2295371" y="4869160"/>
            <a:ext cx="2109510" cy="1582132"/>
          </a:xfrm>
          <a:prstGeom prst="rect">
            <a:avLst/>
          </a:prstGeom>
        </p:spPr>
      </p:pic>
      <p:pic>
        <p:nvPicPr>
          <p:cNvPr id="8" name="Picture 7"/>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4404881" y="4869160"/>
            <a:ext cx="2109509" cy="1582132"/>
          </a:xfrm>
          <a:prstGeom prst="rect">
            <a:avLst/>
          </a:prstGeom>
        </p:spPr>
      </p:pic>
      <p:pic>
        <p:nvPicPr>
          <p:cNvPr id="9" name="Picture 8"/>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6475669" y="4869160"/>
            <a:ext cx="2056771" cy="1582131"/>
          </a:xfrm>
          <a:prstGeom prst="rect">
            <a:avLst/>
          </a:prstGeom>
        </p:spPr>
      </p:pic>
    </p:spTree>
    <p:extLst>
      <p:ext uri="{BB962C8B-B14F-4D97-AF65-F5344CB8AC3E}">
        <p14:creationId xmlns:p14="http://schemas.microsoft.com/office/powerpoint/2010/main" val="142679130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accent1">
            <a:alpha val="0"/>
          </a:schemeClr>
        </a:solidFill>
        <a:effectLst/>
      </p:bgPr>
    </p:bg>
    <p:spTree>
      <p:nvGrpSpPr>
        <p:cNvPr id="1" name=""/>
        <p:cNvGrpSpPr/>
        <p:nvPr/>
      </p:nvGrpSpPr>
      <p:grpSpPr>
        <a:xfrm>
          <a:off x="0" y="0"/>
          <a:ext cx="0" cy="0"/>
          <a:chOff x="0" y="0"/>
          <a:chExt cx="0" cy="0"/>
        </a:xfrm>
      </p:grpSpPr>
      <p:sp>
        <p:nvSpPr>
          <p:cNvPr id="2" name="TextBox 1"/>
          <p:cNvSpPr txBox="1"/>
          <p:nvPr/>
        </p:nvSpPr>
        <p:spPr>
          <a:xfrm>
            <a:off x="755576" y="85263"/>
            <a:ext cx="7560840" cy="7448193"/>
          </a:xfrm>
          <a:prstGeom prst="rect">
            <a:avLst/>
          </a:prstGeom>
          <a:noFill/>
        </p:spPr>
        <p:txBody>
          <a:bodyPr wrap="square" rtlCol="0">
            <a:spAutoFit/>
          </a:bodyPr>
          <a:lstStyle/>
          <a:p>
            <a:r>
              <a:rPr lang="en-GB" sz="2600" dirty="0" smtClean="0">
                <a:latin typeface="Book Antiqua" pitchFamily="18" charset="0"/>
              </a:rPr>
              <a:t>The daffodils were tallest in South England by approximately 30mm!</a:t>
            </a:r>
          </a:p>
          <a:p>
            <a:endParaRPr lang="en-GB" sz="2600" dirty="0">
              <a:latin typeface="Book Antiqua" pitchFamily="18" charset="0"/>
            </a:endParaRPr>
          </a:p>
          <a:p>
            <a:r>
              <a:rPr lang="en-GB" sz="2600" dirty="0" smtClean="0">
                <a:latin typeface="Book Antiqua" pitchFamily="18" charset="0"/>
              </a:rPr>
              <a:t>This could be because:</a:t>
            </a:r>
            <a:endParaRPr lang="en-GB" sz="2600" b="1" dirty="0" smtClean="0">
              <a:latin typeface="Book Antiqua" pitchFamily="18" charset="0"/>
            </a:endParaRPr>
          </a:p>
          <a:p>
            <a:pPr marL="457200" indent="-457200">
              <a:buFont typeface="Arial" pitchFamily="34" charset="0"/>
              <a:buChar char="•"/>
            </a:pPr>
            <a:r>
              <a:rPr lang="en-GB" sz="2600" dirty="0" smtClean="0">
                <a:latin typeface="Book Antiqua" pitchFamily="18" charset="0"/>
              </a:rPr>
              <a:t>South England was the warmest and driest area on average. This year was very wet in North England and Scotland – maybe it was too wet in these areas for the daffodils to grow tall!</a:t>
            </a:r>
          </a:p>
          <a:p>
            <a:pPr marL="457200" indent="-457200">
              <a:buFont typeface="Arial" pitchFamily="34" charset="0"/>
              <a:buChar char="•"/>
            </a:pPr>
            <a:endParaRPr lang="en-GB" sz="2600" dirty="0">
              <a:latin typeface="Book Antiqua" pitchFamily="18" charset="0"/>
            </a:endParaRPr>
          </a:p>
          <a:p>
            <a:r>
              <a:rPr lang="en-GB" sz="2600" dirty="0" smtClean="0">
                <a:latin typeface="Book Antiqua" pitchFamily="18" charset="0"/>
              </a:rPr>
              <a:t>To be sure why, we would need to do more experiments.</a:t>
            </a:r>
          </a:p>
          <a:p>
            <a:pPr marL="457200" indent="-457200">
              <a:buFont typeface="Arial" pitchFamily="34" charset="0"/>
              <a:buChar char="•"/>
            </a:pPr>
            <a:endParaRPr lang="en-GB" sz="2600" dirty="0">
              <a:latin typeface="Book Antiqua" pitchFamily="18" charset="0"/>
            </a:endParaRPr>
          </a:p>
          <a:p>
            <a:r>
              <a:rPr lang="en-GB" sz="2800" b="1" dirty="0" smtClean="0">
                <a:latin typeface="Book Antiqua" pitchFamily="18" charset="0"/>
              </a:rPr>
              <a:t>	Can </a:t>
            </a:r>
            <a:r>
              <a:rPr lang="en-GB" sz="2800" b="1" dirty="0" smtClean="0">
                <a:latin typeface="Book Antiqua" pitchFamily="18" charset="0"/>
              </a:rPr>
              <a:t>you think of any other reasons </a:t>
            </a:r>
            <a:r>
              <a:rPr lang="en-GB" sz="2800" b="1" dirty="0" smtClean="0">
                <a:latin typeface="Book Antiqua" pitchFamily="18" charset="0"/>
              </a:rPr>
              <a:t>	why </a:t>
            </a:r>
            <a:r>
              <a:rPr lang="en-GB" sz="2800" b="1" dirty="0" smtClean="0">
                <a:latin typeface="Book Antiqua" pitchFamily="18" charset="0"/>
              </a:rPr>
              <a:t>daffodils may have grown taller in </a:t>
            </a:r>
            <a:r>
              <a:rPr lang="en-GB" sz="2800" b="1" dirty="0" smtClean="0">
                <a:latin typeface="Book Antiqua" pitchFamily="18" charset="0"/>
              </a:rPr>
              <a:t>	South </a:t>
            </a:r>
            <a:r>
              <a:rPr lang="en-GB" sz="2800" b="1" dirty="0" smtClean="0">
                <a:latin typeface="Book Antiqua" pitchFamily="18" charset="0"/>
              </a:rPr>
              <a:t>England?</a:t>
            </a:r>
          </a:p>
          <a:p>
            <a:endParaRPr lang="en-GB" sz="2800" dirty="0" smtClean="0">
              <a:latin typeface="Book Antiqua" pitchFamily="18" charset="0"/>
            </a:endParaRPr>
          </a:p>
          <a:p>
            <a:pPr marL="457200" indent="-457200">
              <a:buFont typeface="Arial" pitchFamily="34" charset="0"/>
              <a:buChar char="•"/>
            </a:pPr>
            <a:endParaRPr lang="en-GB" sz="2800" dirty="0">
              <a:latin typeface="Book Antiqua" pitchFamily="18" charset="0"/>
            </a:endParaRPr>
          </a:p>
        </p:txBody>
      </p:sp>
      <p:grpSp>
        <p:nvGrpSpPr>
          <p:cNvPr id="3" name="Group 2"/>
          <p:cNvGrpSpPr/>
          <p:nvPr/>
        </p:nvGrpSpPr>
        <p:grpSpPr>
          <a:xfrm>
            <a:off x="861770" y="5455115"/>
            <a:ext cx="828796" cy="923330"/>
            <a:chOff x="7056784" y="5805264"/>
            <a:chExt cx="828796" cy="923330"/>
          </a:xfrm>
        </p:grpSpPr>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5" name="Rectangle 4"/>
            <p:cNvSpPr/>
            <p:nvPr/>
          </p:nvSpPr>
          <p:spPr>
            <a:xfrm>
              <a:off x="7380313" y="5805264"/>
              <a:ext cx="505267" cy="923330"/>
            </a:xfrm>
            <a:prstGeom prst="rect">
              <a:avLst/>
            </a:prstGeom>
            <a:noFill/>
          </p:spPr>
          <p:txBody>
            <a:bodyPr wrap="none" lIns="91440" tIns="45720" rIns="91440" bIns="45720">
              <a:spAutoFit/>
            </a:bodyPr>
            <a:lstStyle/>
            <a:p>
              <a:pPr algn="ctr"/>
              <a:r>
                <a:rPr lang="en-US" sz="5400" b="1" dirty="0" smtClean="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endPar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endParaRPr>
            </a:p>
          </p:txBody>
        </p:sp>
      </p:grpSp>
    </p:spTree>
    <p:extLst>
      <p:ext uri="{BB962C8B-B14F-4D97-AF65-F5344CB8AC3E}">
        <p14:creationId xmlns:p14="http://schemas.microsoft.com/office/powerpoint/2010/main" val="40106019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title"/>
          </p:nvPr>
        </p:nvSpPr>
        <p:spPr>
          <a:xfrm>
            <a:off x="457200" y="274638"/>
            <a:ext cx="8229600" cy="1143000"/>
          </a:xfrm>
        </p:spPr>
        <p:txBody>
          <a:bodyPr>
            <a:normAutofit fontScale="90000"/>
          </a:bodyPr>
          <a:lstStyle/>
          <a:p>
            <a:pPr eaLnBrk="1" hangingPunct="1"/>
            <a:r>
              <a:rPr lang="en-GB" sz="4000" b="1" dirty="0" smtClean="0">
                <a:latin typeface="Book Antiqua" pitchFamily="18" charset="0"/>
              </a:rPr>
              <a:t>Finding a trend is quite difficult but some things are clear…</a:t>
            </a:r>
          </a:p>
        </p:txBody>
      </p:sp>
      <p:sp>
        <p:nvSpPr>
          <p:cNvPr id="5" name="Rectangle 3"/>
          <p:cNvSpPr txBox="1">
            <a:spLocks noChangeArrowheads="1"/>
          </p:cNvSpPr>
          <p:nvPr/>
        </p:nvSpPr>
        <p:spPr>
          <a:xfrm>
            <a:off x="457200" y="4173498"/>
            <a:ext cx="8075240" cy="2135822"/>
          </a:xfrm>
          <a:prstGeom prst="rect">
            <a:avLst/>
          </a:prstGeom>
        </p:spPr>
        <p:txBody>
          <a:bodyPr vert="horz" lIns="0" tIns="45720" rIns="91440" bIns="45720" rtlCol="0">
            <a:normAutofit fontScale="55000" lnSpcReduction="2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lnSpc>
                <a:spcPct val="110000"/>
              </a:lnSpc>
              <a:buFontTx/>
              <a:buNone/>
            </a:pPr>
            <a:r>
              <a:rPr lang="en-GB" dirty="0" smtClean="0">
                <a:latin typeface="Book Antiqua" pitchFamily="18" charset="0"/>
              </a:rPr>
              <a:t>The bulbs rely on both sunshine and warmth in order to flower.</a:t>
            </a:r>
          </a:p>
          <a:p>
            <a:pPr marL="0" indent="0">
              <a:lnSpc>
                <a:spcPct val="110000"/>
              </a:lnSpc>
              <a:buFontTx/>
              <a:buNone/>
            </a:pPr>
            <a:endParaRPr lang="en-GB" dirty="0" smtClean="0">
              <a:latin typeface="Book Antiqua" pitchFamily="18" charset="0"/>
            </a:endParaRPr>
          </a:p>
          <a:p>
            <a:pPr marL="0" indent="0">
              <a:lnSpc>
                <a:spcPct val="110000"/>
              </a:lnSpc>
              <a:buFontTx/>
              <a:buNone/>
            </a:pPr>
            <a:r>
              <a:rPr lang="en-GB" dirty="0" smtClean="0">
                <a:latin typeface="Book Antiqua" pitchFamily="18" charset="0"/>
              </a:rPr>
              <a:t>Our seasons are becoming more unpredictable as our world is getting warmer.</a:t>
            </a:r>
          </a:p>
          <a:p>
            <a:pPr marL="0" indent="0">
              <a:lnSpc>
                <a:spcPct val="110000"/>
              </a:lnSpc>
              <a:buFontTx/>
              <a:buNone/>
            </a:pPr>
            <a:endParaRPr lang="en-GB" dirty="0">
              <a:latin typeface="Book Antiqua" pitchFamily="18" charset="0"/>
            </a:endParaRPr>
          </a:p>
          <a:p>
            <a:pPr marL="0" indent="0">
              <a:lnSpc>
                <a:spcPct val="110000"/>
              </a:lnSpc>
              <a:buFontTx/>
              <a:buNone/>
            </a:pPr>
            <a:r>
              <a:rPr lang="en-GB" b="1" dirty="0" smtClean="0">
                <a:latin typeface="Book Antiqua" pitchFamily="18" charset="0"/>
              </a:rPr>
              <a:t>	How </a:t>
            </a:r>
            <a:r>
              <a:rPr lang="en-GB" b="1" dirty="0" smtClean="0">
                <a:latin typeface="Book Antiqua" pitchFamily="18" charset="0"/>
              </a:rPr>
              <a:t>do you think this will affect the growth of plants in the </a:t>
            </a:r>
            <a:r>
              <a:rPr lang="en-GB" b="1" dirty="0" smtClean="0">
                <a:latin typeface="Book Antiqua" pitchFamily="18" charset="0"/>
              </a:rPr>
              <a:t>	future</a:t>
            </a:r>
            <a:r>
              <a:rPr lang="en-GB" b="1" dirty="0" smtClean="0">
                <a:latin typeface="Book Antiqua" pitchFamily="18" charset="0"/>
              </a:rPr>
              <a:t>?</a:t>
            </a: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 y="1556792"/>
            <a:ext cx="8075240" cy="2457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grpSp>
        <p:nvGrpSpPr>
          <p:cNvPr id="6" name="Group 5"/>
          <p:cNvGrpSpPr/>
          <p:nvPr/>
        </p:nvGrpSpPr>
        <p:grpSpPr>
          <a:xfrm>
            <a:off x="461668" y="5243666"/>
            <a:ext cx="828796" cy="923330"/>
            <a:chOff x="7056784" y="5805264"/>
            <a:chExt cx="828796" cy="923330"/>
          </a:xfrm>
        </p:grpSpPr>
        <p:pic>
          <p:nvPicPr>
            <p:cNvPr id="7" name="Picture 6"/>
            <p:cNvPicPr>
              <a:picLocks noChangeAspect="1"/>
            </p:cNvPicPr>
            <p:nvPr/>
          </p:nvPicPr>
          <p:blipFill rotWithShape="1">
            <a:blip r:embed="rId3"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8" name="Rectangle 7"/>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spTree>
    <p:extLst>
      <p:ext uri="{BB962C8B-B14F-4D97-AF65-F5344CB8AC3E}">
        <p14:creationId xmlns:p14="http://schemas.microsoft.com/office/powerpoint/2010/main" val="24269019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b="1" dirty="0" smtClean="0">
                <a:latin typeface="Book Antiqua" pitchFamily="18" charset="0"/>
              </a:rPr>
              <a:t>Super Scientists!</a:t>
            </a:r>
            <a:endParaRPr lang="en-GB" b="1" dirty="0">
              <a:latin typeface="Book Antiqua" pitchFamily="18" charset="0"/>
            </a:endParaRPr>
          </a:p>
        </p:txBody>
      </p:sp>
      <p:sp>
        <p:nvSpPr>
          <p:cNvPr id="3" name="Content Placeholder 2"/>
          <p:cNvSpPr>
            <a:spLocks noGrp="1"/>
          </p:cNvSpPr>
          <p:nvPr>
            <p:ph idx="1"/>
          </p:nvPr>
        </p:nvSpPr>
        <p:spPr>
          <a:xfrm>
            <a:off x="457200" y="1340768"/>
            <a:ext cx="8229600" cy="5112568"/>
          </a:xfrm>
        </p:spPr>
        <p:txBody>
          <a:bodyPr>
            <a:normAutofit fontScale="92500" lnSpcReduction="10000"/>
          </a:bodyPr>
          <a:lstStyle/>
          <a:p>
            <a:pPr marL="0" indent="0">
              <a:buNone/>
            </a:pPr>
            <a:r>
              <a:rPr lang="en-GB" dirty="0" smtClean="0">
                <a:latin typeface="Book Antiqua" pitchFamily="18" charset="0"/>
              </a:rPr>
              <a:t>The Edina Trust would like to thank everyone that worked so hard planting their bulbs, observing and sending in their records.</a:t>
            </a:r>
          </a:p>
          <a:p>
            <a:pPr marL="0" indent="0">
              <a:buNone/>
            </a:pPr>
            <a:endParaRPr lang="en-GB" dirty="0" smtClean="0">
              <a:latin typeface="Book Antiqua" pitchFamily="18" charset="0"/>
            </a:endParaRPr>
          </a:p>
          <a:p>
            <a:pPr marL="0" indent="0">
              <a:buNone/>
            </a:pPr>
            <a:r>
              <a:rPr lang="en-GB" dirty="0" smtClean="0">
                <a:latin typeface="Book Antiqua" pitchFamily="18" charset="0"/>
              </a:rPr>
              <a:t>We couldn’t have carried out an experiment like this without your help!</a:t>
            </a:r>
          </a:p>
          <a:p>
            <a:pPr marL="0" indent="0">
              <a:buNone/>
            </a:pPr>
            <a:endParaRPr lang="en-GB" dirty="0">
              <a:latin typeface="Book Antiqua" pitchFamily="18" charset="0"/>
            </a:endParaRPr>
          </a:p>
          <a:p>
            <a:pPr marL="0" indent="0">
              <a:buNone/>
            </a:pPr>
            <a:r>
              <a:rPr lang="en-GB" dirty="0" smtClean="0">
                <a:latin typeface="Book Antiqua" pitchFamily="18" charset="0"/>
              </a:rPr>
              <a:t>And now for the results</a:t>
            </a:r>
            <a:r>
              <a:rPr lang="en-GB" dirty="0" smtClean="0">
                <a:latin typeface="Book Antiqua" pitchFamily="18" charset="0"/>
              </a:rPr>
              <a:t>…</a:t>
            </a:r>
          </a:p>
          <a:p>
            <a:pPr marL="0" indent="0">
              <a:buNone/>
            </a:pPr>
            <a:endParaRPr lang="en-GB" dirty="0">
              <a:latin typeface="Book Antiqua" pitchFamily="18" charset="0"/>
            </a:endParaRPr>
          </a:p>
          <a:p>
            <a:pPr marL="0" indent="0">
              <a:buNone/>
            </a:pPr>
            <a:r>
              <a:rPr lang="en-GB" dirty="0" smtClean="0">
                <a:latin typeface="Book Antiqua" pitchFamily="18" charset="0"/>
              </a:rPr>
              <a:t>	Look out for questions to along the way!</a:t>
            </a:r>
          </a:p>
          <a:p>
            <a:pPr marL="0" indent="0">
              <a:buNone/>
            </a:pPr>
            <a:endParaRPr lang="en-GB" dirty="0" smtClean="0">
              <a:latin typeface="Book Antiqua" pitchFamily="18" charset="0"/>
            </a:endParaRPr>
          </a:p>
        </p:txBody>
      </p:sp>
      <p:pic>
        <p:nvPicPr>
          <p:cNvPr id="2050" name="Picture 2" descr="C:\Users\RoseB\AppData\Local\Microsoft\Windows\Temporary Internet Files\Content.IE5\LPA16MQ2\MC900441382[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04856" y="109736"/>
            <a:ext cx="1591072" cy="1591072"/>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4"/>
          <p:cNvGrpSpPr/>
          <p:nvPr/>
        </p:nvGrpSpPr>
        <p:grpSpPr>
          <a:xfrm>
            <a:off x="617466" y="5445224"/>
            <a:ext cx="858190" cy="923330"/>
            <a:chOff x="7027390" y="5805264"/>
            <a:chExt cx="858190" cy="923330"/>
          </a:xfrm>
        </p:grpSpPr>
        <p:pic>
          <p:nvPicPr>
            <p:cNvPr id="6" name="Picture 5"/>
            <p:cNvPicPr>
              <a:picLocks noChangeAspect="1"/>
            </p:cNvPicPr>
            <p:nvPr/>
          </p:nvPicPr>
          <p:blipFill rotWithShape="1">
            <a:blip r:embed="rId3" cstate="print">
              <a:extLst>
                <a:ext uri="{28A0092B-C50C-407E-A947-70E740481C1C}">
                  <a14:useLocalDpi xmlns:a14="http://schemas.microsoft.com/office/drawing/2010/main" val="0"/>
                </a:ext>
              </a:extLst>
            </a:blip>
            <a:srcRect l="10275" r="12801"/>
            <a:stretch/>
          </p:blipFill>
          <p:spPr>
            <a:xfrm>
              <a:off x="7027390" y="5841339"/>
              <a:ext cx="858190" cy="743744"/>
            </a:xfrm>
            <a:prstGeom prst="rect">
              <a:avLst/>
            </a:prstGeom>
          </p:spPr>
        </p:pic>
        <p:sp>
          <p:nvSpPr>
            <p:cNvPr id="7" name="Rectangle 6"/>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spTree>
    <p:extLst>
      <p:ext uri="{BB962C8B-B14F-4D97-AF65-F5344CB8AC3E}">
        <p14:creationId xmlns:p14="http://schemas.microsoft.com/office/powerpoint/2010/main" val="195121869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5"/>
          <p:cNvGrpSpPr/>
          <p:nvPr/>
        </p:nvGrpSpPr>
        <p:grpSpPr>
          <a:xfrm>
            <a:off x="504056" y="129406"/>
            <a:ext cx="1115616" cy="923330"/>
            <a:chOff x="6912768" y="5805264"/>
            <a:chExt cx="1115616" cy="92333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912768" y="5841339"/>
              <a:ext cx="1115616" cy="743744"/>
            </a:xfrm>
            <a:prstGeom prst="rect">
              <a:avLst/>
            </a:prstGeom>
          </p:spPr>
        </p:pic>
        <p:sp>
          <p:nvSpPr>
            <p:cNvPr id="5" name="Rectangle 4"/>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graphicFrame>
        <p:nvGraphicFramePr>
          <p:cNvPr id="7" name="Chart 6"/>
          <p:cNvGraphicFramePr>
            <a:graphicFrameLocks/>
          </p:cNvGraphicFramePr>
          <p:nvPr>
            <p:extLst>
              <p:ext uri="{D42A27DB-BD31-4B8C-83A1-F6EECF244321}">
                <p14:modId xmlns:p14="http://schemas.microsoft.com/office/powerpoint/2010/main" val="2602224922"/>
              </p:ext>
            </p:extLst>
          </p:nvPr>
        </p:nvGraphicFramePr>
        <p:xfrm>
          <a:off x="395536" y="917431"/>
          <a:ext cx="8280920" cy="4743817"/>
        </p:xfrm>
        <a:graphic>
          <a:graphicData uri="http://schemas.openxmlformats.org/drawingml/2006/chart">
            <c:chart xmlns:c="http://schemas.openxmlformats.org/drawingml/2006/chart" xmlns:r="http://schemas.openxmlformats.org/officeDocument/2006/relationships" r:id="rId3"/>
          </a:graphicData>
        </a:graphic>
      </p:graphicFrame>
      <p:sp>
        <p:nvSpPr>
          <p:cNvPr id="3" name="TextBox 2"/>
          <p:cNvSpPr txBox="1"/>
          <p:nvPr/>
        </p:nvSpPr>
        <p:spPr>
          <a:xfrm>
            <a:off x="467544" y="332656"/>
            <a:ext cx="8136904" cy="584775"/>
          </a:xfrm>
          <a:prstGeom prst="rect">
            <a:avLst/>
          </a:prstGeom>
          <a:noFill/>
        </p:spPr>
        <p:txBody>
          <a:bodyPr wrap="square" rtlCol="0">
            <a:spAutoFit/>
          </a:bodyPr>
          <a:lstStyle/>
          <a:p>
            <a:pPr algn="ctr"/>
            <a:r>
              <a:rPr lang="en-GB" sz="3200" b="1" dirty="0" smtClean="0">
                <a:latin typeface="Book Antiqua" pitchFamily="18" charset="0"/>
              </a:rPr>
              <a:t>	Which </a:t>
            </a:r>
            <a:r>
              <a:rPr lang="en-GB" sz="3200" b="1" dirty="0" smtClean="0">
                <a:latin typeface="Book Antiqua" pitchFamily="18" charset="0"/>
              </a:rPr>
              <a:t>region had the most/least rain?</a:t>
            </a:r>
            <a:endParaRPr lang="en-GB" sz="3200" b="1" dirty="0">
              <a:latin typeface="Book Antiqua" pitchFamily="18" charset="0"/>
            </a:endParaRPr>
          </a:p>
        </p:txBody>
      </p:sp>
      <p:sp>
        <p:nvSpPr>
          <p:cNvPr id="10" name="TextBox 9"/>
          <p:cNvSpPr txBox="1"/>
          <p:nvPr/>
        </p:nvSpPr>
        <p:spPr>
          <a:xfrm>
            <a:off x="720080" y="5574193"/>
            <a:ext cx="7776864" cy="1200329"/>
          </a:xfrm>
          <a:prstGeom prst="rect">
            <a:avLst/>
          </a:prstGeom>
          <a:noFill/>
        </p:spPr>
        <p:txBody>
          <a:bodyPr wrap="square" rtlCol="0">
            <a:spAutoFit/>
          </a:bodyPr>
          <a:lstStyle/>
          <a:p>
            <a:r>
              <a:rPr lang="en-GB" sz="2400" dirty="0" smtClean="0">
                <a:latin typeface="Book Antiqua" pitchFamily="18" charset="0"/>
              </a:rPr>
              <a:t>West Scotland had the most rain during the project.</a:t>
            </a:r>
          </a:p>
          <a:p>
            <a:r>
              <a:rPr lang="en-GB" sz="2400" dirty="0">
                <a:latin typeface="Book Antiqua" pitchFamily="18" charset="0"/>
              </a:rPr>
              <a:t>	</a:t>
            </a:r>
            <a:r>
              <a:rPr lang="en-GB" sz="2400" dirty="0" smtClean="0">
                <a:latin typeface="Book Antiqua" pitchFamily="18" charset="0"/>
              </a:rPr>
              <a:t>Can </a:t>
            </a:r>
            <a:r>
              <a:rPr lang="en-GB" sz="2400" dirty="0" smtClean="0">
                <a:latin typeface="Book Antiqua" pitchFamily="18" charset="0"/>
              </a:rPr>
              <a:t>you estimate how much more daily rainfall </a:t>
            </a:r>
            <a:r>
              <a:rPr lang="en-GB" sz="2400" dirty="0" smtClean="0">
                <a:latin typeface="Book Antiqua" pitchFamily="18" charset="0"/>
              </a:rPr>
              <a:t>	there </a:t>
            </a:r>
            <a:r>
              <a:rPr lang="en-GB" sz="2400" dirty="0" smtClean="0">
                <a:latin typeface="Book Antiqua" pitchFamily="18" charset="0"/>
              </a:rPr>
              <a:t>was in West Scotland than South England?</a:t>
            </a:r>
            <a:endParaRPr lang="en-GB" sz="2400" dirty="0">
              <a:latin typeface="Book Antiqua" pitchFamily="18" charset="0"/>
            </a:endParaRPr>
          </a:p>
        </p:txBody>
      </p:sp>
      <p:pic>
        <p:nvPicPr>
          <p:cNvPr id="3075" name="Picture 3" descr="C:\Users\RoseB\AppData\Local\Microsoft\Windows\Temporary Internet Files\Content.IE5\LPA16MQ2\MC900389350[1].wmf"/>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1603201" y="872046"/>
            <a:ext cx="880567" cy="941832"/>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4499992" y="1604699"/>
            <a:ext cx="3888432" cy="1200329"/>
          </a:xfrm>
          <a:prstGeom prst="rect">
            <a:avLst/>
          </a:prstGeom>
          <a:solidFill>
            <a:schemeClr val="accent6">
              <a:lumMod val="20000"/>
              <a:lumOff val="80000"/>
            </a:schemeClr>
          </a:solidFill>
          <a:ln>
            <a:solidFill>
              <a:schemeClr val="accent4">
                <a:lumMod val="60000"/>
                <a:lumOff val="40000"/>
              </a:schemeClr>
            </a:solidFill>
          </a:ln>
        </p:spPr>
        <p:txBody>
          <a:bodyPr wrap="square" rtlCol="0">
            <a:spAutoFit/>
          </a:bodyPr>
          <a:lstStyle/>
          <a:p>
            <a:r>
              <a:rPr lang="en-GB" dirty="0" smtClean="0">
                <a:latin typeface="Book Antiqua" panose="02040602050305030304" pitchFamily="18" charset="0"/>
              </a:rPr>
              <a:t>During the Spring Bulbs for Schools Project there was on average 7mm more rain every day in West Scotland than in South England.</a:t>
            </a:r>
            <a:endParaRPr lang="en-GB" dirty="0">
              <a:latin typeface="Book Antiqua" panose="02040602050305030304" pitchFamily="18" charset="0"/>
            </a:endParaRPr>
          </a:p>
        </p:txBody>
      </p:sp>
      <p:grpSp>
        <p:nvGrpSpPr>
          <p:cNvPr id="17" name="Group 16"/>
          <p:cNvGrpSpPr/>
          <p:nvPr/>
        </p:nvGrpSpPr>
        <p:grpSpPr>
          <a:xfrm>
            <a:off x="611560" y="5949280"/>
            <a:ext cx="1115616" cy="888786"/>
            <a:chOff x="6912768" y="5805264"/>
            <a:chExt cx="1115616" cy="923330"/>
          </a:xfrm>
        </p:grpSpPr>
        <p:pic>
          <p:nvPicPr>
            <p:cNvPr id="18" name="Picture 17"/>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6912768" y="5841339"/>
              <a:ext cx="1115616" cy="743744"/>
            </a:xfrm>
            <a:prstGeom prst="rect">
              <a:avLst/>
            </a:prstGeom>
          </p:spPr>
        </p:pic>
        <p:sp>
          <p:nvSpPr>
            <p:cNvPr id="19" name="Rectangle 18"/>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spTree>
    <p:extLst>
      <p:ext uri="{BB962C8B-B14F-4D97-AF65-F5344CB8AC3E}">
        <p14:creationId xmlns:p14="http://schemas.microsoft.com/office/powerpoint/2010/main" val="1746631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1" fill="hold" nodeType="clickEffect">
                                  <p:stCondLst>
                                    <p:cond delay="0"/>
                                  </p:stCondLst>
                                  <p:childTnLst>
                                    <p:set>
                                      <p:cBhvr>
                                        <p:cTn id="6" dur="1" fill="hold">
                                          <p:stCondLst>
                                            <p:cond delay="0"/>
                                          </p:stCondLst>
                                        </p:cTn>
                                        <p:tgtEl>
                                          <p:spTgt spid="3075"/>
                                        </p:tgtEl>
                                        <p:attrNameLst>
                                          <p:attrName>style.visibility</p:attrName>
                                        </p:attrNameLst>
                                      </p:cBhvr>
                                      <p:to>
                                        <p:strVal val="visible"/>
                                      </p:to>
                                    </p:set>
                                    <p:anim calcmode="lin" valueType="num">
                                      <p:cBhvr additive="base">
                                        <p:cTn id="7" dur="500" fill="hold"/>
                                        <p:tgtEl>
                                          <p:spTgt spid="3075"/>
                                        </p:tgtEl>
                                        <p:attrNameLst>
                                          <p:attrName>ppt_x</p:attrName>
                                        </p:attrNameLst>
                                      </p:cBhvr>
                                      <p:tavLst>
                                        <p:tav tm="0">
                                          <p:val>
                                            <p:strVal val="#ppt_x"/>
                                          </p:val>
                                        </p:tav>
                                        <p:tav tm="100000">
                                          <p:val>
                                            <p:strVal val="#ppt_x"/>
                                          </p:val>
                                        </p:tav>
                                      </p:tavLst>
                                    </p:anim>
                                    <p:anim calcmode="lin" valueType="num">
                                      <p:cBhvr additive="base">
                                        <p:cTn id="8" dur="500" fill="hold"/>
                                        <p:tgtEl>
                                          <p:spTgt spid="3075"/>
                                        </p:tgtEl>
                                        <p:attrNameLst>
                                          <p:attrName>ppt_y</p:attrName>
                                        </p:attrNameLst>
                                      </p:cBhvr>
                                      <p:tavLst>
                                        <p:tav tm="0">
                                          <p:val>
                                            <p:strVal val="0-#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0"/>
                                        </p:tgtEl>
                                        <p:attrNameLst>
                                          <p:attrName>style.visibility</p:attrName>
                                        </p:attrNameLst>
                                      </p:cBhvr>
                                      <p:to>
                                        <p:strVal val="visible"/>
                                      </p:to>
                                    </p:set>
                                    <p:anim calcmode="lin" valueType="num">
                                      <p:cBhvr additive="base">
                                        <p:cTn id="13" dur="500" fill="hold"/>
                                        <p:tgtEl>
                                          <p:spTgt spid="10"/>
                                        </p:tgtEl>
                                        <p:attrNameLst>
                                          <p:attrName>ppt_x</p:attrName>
                                        </p:attrNameLst>
                                      </p:cBhvr>
                                      <p:tavLst>
                                        <p:tav tm="0">
                                          <p:val>
                                            <p:strVal val="#ppt_x"/>
                                          </p:val>
                                        </p:tav>
                                        <p:tav tm="100000">
                                          <p:val>
                                            <p:strVal val="#ppt_x"/>
                                          </p:val>
                                        </p:tav>
                                      </p:tavLst>
                                    </p:anim>
                                    <p:anim calcmode="lin" valueType="num">
                                      <p:cBhvr additive="base">
                                        <p:cTn id="1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0" presetClass="entr" presetSubtype="0" fill="hold" grpId="0" nodeType="clickEffect">
                                  <p:stCondLst>
                                    <p:cond delay="0"/>
                                  </p:stCondLst>
                                  <p:childTnLst>
                                    <p:set>
                                      <p:cBhvr>
                                        <p:cTn id="18" dur="1" fill="hold">
                                          <p:stCondLst>
                                            <p:cond delay="0"/>
                                          </p:stCondLst>
                                        </p:cTn>
                                        <p:tgtEl>
                                          <p:spTgt spid="4"/>
                                        </p:tgtEl>
                                        <p:attrNameLst>
                                          <p:attrName>style.visibility</p:attrName>
                                        </p:attrNameLst>
                                      </p:cBhvr>
                                      <p:to>
                                        <p:strVal val="visible"/>
                                      </p:to>
                                    </p:set>
                                    <p:animEffect transition="in" filter="fade">
                                      <p:cBhvr>
                                        <p:cTn id="19"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P spid="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8" name="Chart 7"/>
          <p:cNvGraphicFramePr>
            <a:graphicFrameLocks/>
          </p:cNvGraphicFramePr>
          <p:nvPr>
            <p:extLst>
              <p:ext uri="{D42A27DB-BD31-4B8C-83A1-F6EECF244321}">
                <p14:modId xmlns:p14="http://schemas.microsoft.com/office/powerpoint/2010/main" val="3726338395"/>
              </p:ext>
            </p:extLst>
          </p:nvPr>
        </p:nvGraphicFramePr>
        <p:xfrm>
          <a:off x="449734" y="945908"/>
          <a:ext cx="8226722" cy="4787348"/>
        </p:xfrm>
        <a:graphic>
          <a:graphicData uri="http://schemas.openxmlformats.org/drawingml/2006/chart">
            <c:chart xmlns:c="http://schemas.openxmlformats.org/drawingml/2006/chart" xmlns:r="http://schemas.openxmlformats.org/officeDocument/2006/relationships" r:id="rId2"/>
          </a:graphicData>
        </a:graphic>
      </p:graphicFrame>
      <p:sp>
        <p:nvSpPr>
          <p:cNvPr id="2" name="TextBox 1"/>
          <p:cNvSpPr txBox="1"/>
          <p:nvPr/>
        </p:nvSpPr>
        <p:spPr>
          <a:xfrm>
            <a:off x="467544" y="332656"/>
            <a:ext cx="8460432" cy="584775"/>
          </a:xfrm>
          <a:prstGeom prst="rect">
            <a:avLst/>
          </a:prstGeom>
          <a:noFill/>
        </p:spPr>
        <p:txBody>
          <a:bodyPr wrap="square" rtlCol="0">
            <a:spAutoFit/>
          </a:bodyPr>
          <a:lstStyle/>
          <a:p>
            <a:pPr algn="ctr"/>
            <a:r>
              <a:rPr lang="en-GB" sz="3200" b="1" dirty="0" smtClean="0">
                <a:latin typeface="Book Antiqua" pitchFamily="18" charset="0"/>
              </a:rPr>
              <a:t>	Which </a:t>
            </a:r>
            <a:r>
              <a:rPr lang="en-GB" sz="3200" b="1" dirty="0" smtClean="0">
                <a:latin typeface="Book Antiqua" pitchFamily="18" charset="0"/>
              </a:rPr>
              <a:t>region was the warmest/coldest?</a:t>
            </a:r>
            <a:endParaRPr lang="en-GB" sz="3200" b="1" dirty="0">
              <a:latin typeface="Book Antiqua" pitchFamily="18" charset="0"/>
            </a:endParaRPr>
          </a:p>
        </p:txBody>
      </p:sp>
      <p:sp>
        <p:nvSpPr>
          <p:cNvPr id="4" name="TextBox 3"/>
          <p:cNvSpPr txBox="1"/>
          <p:nvPr/>
        </p:nvSpPr>
        <p:spPr>
          <a:xfrm>
            <a:off x="665758" y="5589240"/>
            <a:ext cx="8370738" cy="1200329"/>
          </a:xfrm>
          <a:prstGeom prst="rect">
            <a:avLst/>
          </a:prstGeom>
          <a:noFill/>
        </p:spPr>
        <p:txBody>
          <a:bodyPr wrap="square" rtlCol="0">
            <a:spAutoFit/>
          </a:bodyPr>
          <a:lstStyle/>
          <a:p>
            <a:r>
              <a:rPr lang="en-GB" sz="2400" dirty="0" smtClean="0">
                <a:latin typeface="Book Antiqua" pitchFamily="18" charset="0"/>
              </a:rPr>
              <a:t>England was warmer than Scotland. </a:t>
            </a:r>
            <a:endParaRPr lang="en-GB" sz="2400" dirty="0" smtClean="0">
              <a:latin typeface="Book Antiqua" pitchFamily="18" charset="0"/>
            </a:endParaRPr>
          </a:p>
          <a:p>
            <a:r>
              <a:rPr lang="en-GB" sz="2400" dirty="0" smtClean="0">
                <a:latin typeface="Book Antiqua" pitchFamily="18" charset="0"/>
              </a:rPr>
              <a:t>	Why </a:t>
            </a:r>
            <a:r>
              <a:rPr lang="en-GB" sz="2400" dirty="0" smtClean="0">
                <a:latin typeface="Book Antiqua" pitchFamily="18" charset="0"/>
              </a:rPr>
              <a:t>do you think that is? Why might Central </a:t>
            </a:r>
            <a:r>
              <a:rPr lang="en-GB" sz="2400" dirty="0" smtClean="0">
                <a:latin typeface="Book Antiqua" pitchFamily="18" charset="0"/>
              </a:rPr>
              <a:t>	Scotland </a:t>
            </a:r>
            <a:r>
              <a:rPr lang="en-GB" sz="2400" dirty="0" smtClean="0">
                <a:latin typeface="Book Antiqua" pitchFamily="18" charset="0"/>
              </a:rPr>
              <a:t>have been the coldest area?</a:t>
            </a:r>
            <a:endParaRPr lang="en-GB" sz="2400" dirty="0">
              <a:latin typeface="Book Antiqua" pitchFamily="18" charset="0"/>
            </a:endParaRPr>
          </a:p>
        </p:txBody>
      </p:sp>
      <p:pic>
        <p:nvPicPr>
          <p:cNvPr id="1028" name="Picture 4" descr="C:\Users\RoseB\AppData\Local\Microsoft\Windows\Temporary Internet Files\Content.IE5\NP4WQC7W\MC900232180[1].wmf"/>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378628" y="836712"/>
            <a:ext cx="937788" cy="891012"/>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4" descr="https://upload.wikimedia.org/wikipedia/commons/thumb/b/be/Snow01.svg/1000px-Snow01.svg.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059832" y="3042114"/>
            <a:ext cx="962950" cy="962950"/>
          </a:xfrm>
          <a:prstGeom prst="rect">
            <a:avLst/>
          </a:prstGeom>
          <a:noFill/>
          <a:extLst>
            <a:ext uri="{909E8E84-426E-40DD-AFC4-6F175D3DCCD1}">
              <a14:hiddenFill xmlns:a14="http://schemas.microsoft.com/office/drawing/2010/main">
                <a:solidFill>
                  <a:srgbClr val="FFFFFF"/>
                </a:solidFill>
              </a14:hiddenFill>
            </a:ext>
          </a:extLst>
        </p:spPr>
      </p:pic>
      <p:grpSp>
        <p:nvGrpSpPr>
          <p:cNvPr id="11" name="Group 10"/>
          <p:cNvGrpSpPr/>
          <p:nvPr/>
        </p:nvGrpSpPr>
        <p:grpSpPr>
          <a:xfrm>
            <a:off x="646860" y="129406"/>
            <a:ext cx="828796" cy="923330"/>
            <a:chOff x="7056784" y="5805264"/>
            <a:chExt cx="828796" cy="923330"/>
          </a:xfrm>
        </p:grpSpPr>
        <p:pic>
          <p:nvPicPr>
            <p:cNvPr id="12" name="Picture 11"/>
            <p:cNvPicPr>
              <a:picLocks noChangeAspect="1"/>
            </p:cNvPicPr>
            <p:nvPr/>
          </p:nvPicPr>
          <p:blipFill rotWithShape="1">
            <a:blip r:embed="rId5"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13" name="Rectangle 12"/>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grpSp>
        <p:nvGrpSpPr>
          <p:cNvPr id="14" name="Group 13"/>
          <p:cNvGrpSpPr/>
          <p:nvPr/>
        </p:nvGrpSpPr>
        <p:grpSpPr>
          <a:xfrm>
            <a:off x="762301" y="5992713"/>
            <a:ext cx="828796" cy="923330"/>
            <a:chOff x="7056784" y="5805264"/>
            <a:chExt cx="828796" cy="923330"/>
          </a:xfrm>
        </p:grpSpPr>
        <p:pic>
          <p:nvPicPr>
            <p:cNvPr id="15" name="Picture 14"/>
            <p:cNvPicPr>
              <a:picLocks noChangeAspect="1"/>
            </p:cNvPicPr>
            <p:nvPr/>
          </p:nvPicPr>
          <p:blipFill rotWithShape="1">
            <a:blip r:embed="rId5"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16" name="Rectangle 15"/>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spTree>
    <p:extLst>
      <p:ext uri="{BB962C8B-B14F-4D97-AF65-F5344CB8AC3E}">
        <p14:creationId xmlns:p14="http://schemas.microsoft.com/office/powerpoint/2010/main" val="6570622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7" presetClass="entr" presetSubtype="0"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fade">
                                      <p:cBhvr>
                                        <p:cTn id="7" dur="1000"/>
                                        <p:tgtEl>
                                          <p:spTgt spid="1028"/>
                                        </p:tgtEl>
                                      </p:cBhvr>
                                    </p:animEffect>
                                    <p:anim calcmode="lin" valueType="num">
                                      <p:cBhvr>
                                        <p:cTn id="8" dur="1000" fill="hold"/>
                                        <p:tgtEl>
                                          <p:spTgt spid="1028"/>
                                        </p:tgtEl>
                                        <p:attrNameLst>
                                          <p:attrName>ppt_x</p:attrName>
                                        </p:attrNameLst>
                                      </p:cBhvr>
                                      <p:tavLst>
                                        <p:tav tm="0">
                                          <p:val>
                                            <p:strVal val="#ppt_x"/>
                                          </p:val>
                                        </p:tav>
                                        <p:tav tm="100000">
                                          <p:val>
                                            <p:strVal val="#ppt_x"/>
                                          </p:val>
                                        </p:tav>
                                      </p:tavLst>
                                    </p:anim>
                                    <p:anim calcmode="lin" valueType="num">
                                      <p:cBhvr>
                                        <p:cTn id="9" dur="1000" fill="hold"/>
                                        <p:tgtEl>
                                          <p:spTgt spid="1028"/>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nodeType="clickEffect">
                                  <p:stCondLst>
                                    <p:cond delay="0"/>
                                  </p:stCondLst>
                                  <p:childTnLst>
                                    <p:set>
                                      <p:cBhvr>
                                        <p:cTn id="13" dur="1" fill="hold">
                                          <p:stCondLst>
                                            <p:cond delay="0"/>
                                          </p:stCondLst>
                                        </p:cTn>
                                        <p:tgtEl>
                                          <p:spTgt spid="3"/>
                                        </p:tgtEl>
                                        <p:attrNameLst>
                                          <p:attrName>style.visibility</p:attrName>
                                        </p:attrNameLst>
                                      </p:cBhvr>
                                      <p:to>
                                        <p:strVal val="visible"/>
                                      </p:to>
                                    </p:set>
                                    <p:animEffect transition="in" filter="fade">
                                      <p:cBhvr>
                                        <p:cTn id="14" dur="1000"/>
                                        <p:tgtEl>
                                          <p:spTgt spid="3"/>
                                        </p:tgtEl>
                                      </p:cBhvr>
                                    </p:animEffect>
                                    <p:anim calcmode="lin" valueType="num">
                                      <p:cBhvr>
                                        <p:cTn id="15" dur="1000" fill="hold"/>
                                        <p:tgtEl>
                                          <p:spTgt spid="3"/>
                                        </p:tgtEl>
                                        <p:attrNameLst>
                                          <p:attrName>ppt_x</p:attrName>
                                        </p:attrNameLst>
                                      </p:cBhvr>
                                      <p:tavLst>
                                        <p:tav tm="0">
                                          <p:val>
                                            <p:strVal val="#ppt_x"/>
                                          </p:val>
                                        </p:tav>
                                        <p:tav tm="100000">
                                          <p:val>
                                            <p:strVal val="#ppt_x"/>
                                          </p:val>
                                        </p:tav>
                                      </p:tavLst>
                                    </p:anim>
                                    <p:anim calcmode="lin" valueType="num">
                                      <p:cBhvr>
                                        <p:cTn id="16"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4"/>
                                        </p:tgtEl>
                                        <p:attrNameLst>
                                          <p:attrName>style.visibility</p:attrName>
                                        </p:attrNameLst>
                                      </p:cBhvr>
                                      <p:to>
                                        <p:strVal val="visible"/>
                                      </p:to>
                                    </p:set>
                                    <p:animEffect transition="in" filter="fade">
                                      <p:cBhvr>
                                        <p:cTn id="21"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57093" y="404664"/>
            <a:ext cx="7848872" cy="738664"/>
          </a:xfrm>
          <a:prstGeom prst="rect">
            <a:avLst/>
          </a:prstGeom>
          <a:noFill/>
        </p:spPr>
        <p:txBody>
          <a:bodyPr wrap="square" rtlCol="0">
            <a:spAutoFit/>
          </a:bodyPr>
          <a:lstStyle/>
          <a:p>
            <a:pPr algn="ctr"/>
            <a:r>
              <a:rPr lang="en-GB" sz="2100" b="1" dirty="0" smtClean="0">
                <a:latin typeface="Book Antiqua" pitchFamily="18" charset="0"/>
              </a:rPr>
              <a:t>Flowers will open earliest in areas where it is both warm and sunny, especially during the month of February.</a:t>
            </a:r>
          </a:p>
        </p:txBody>
      </p:sp>
      <p:graphicFrame>
        <p:nvGraphicFramePr>
          <p:cNvPr id="9" name="Chart 8"/>
          <p:cNvGraphicFramePr>
            <a:graphicFrameLocks/>
          </p:cNvGraphicFramePr>
          <p:nvPr>
            <p:extLst>
              <p:ext uri="{D42A27DB-BD31-4B8C-83A1-F6EECF244321}">
                <p14:modId xmlns:p14="http://schemas.microsoft.com/office/powerpoint/2010/main" val="578136818"/>
              </p:ext>
            </p:extLst>
          </p:nvPr>
        </p:nvGraphicFramePr>
        <p:xfrm>
          <a:off x="251520" y="1982110"/>
          <a:ext cx="8712968" cy="4615242"/>
        </p:xfrm>
        <a:graphic>
          <a:graphicData uri="http://schemas.openxmlformats.org/drawingml/2006/chart">
            <c:chart xmlns:c="http://schemas.openxmlformats.org/drawingml/2006/chart" xmlns:r="http://schemas.openxmlformats.org/officeDocument/2006/relationships" r:id="rId2"/>
          </a:graphicData>
        </a:graphic>
      </p:graphicFrame>
      <p:sp>
        <p:nvSpPr>
          <p:cNvPr id="3" name="Down Arrow 2"/>
          <p:cNvSpPr/>
          <p:nvPr/>
        </p:nvSpPr>
        <p:spPr>
          <a:xfrm rot="21196442">
            <a:off x="5060408" y="1729250"/>
            <a:ext cx="210009" cy="2701868"/>
          </a:xfrm>
          <a:prstGeom prst="downArrow">
            <a:avLst>
              <a:gd name="adj1" fmla="val 39299"/>
              <a:gd name="adj2" fmla="val 67688"/>
            </a:avLst>
          </a:prstGeom>
          <a:solidFill>
            <a:srgbClr val="FFC000"/>
          </a:solidFill>
          <a:ln>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 name="TextBox 3"/>
          <p:cNvSpPr txBox="1"/>
          <p:nvPr/>
        </p:nvSpPr>
        <p:spPr>
          <a:xfrm>
            <a:off x="557093" y="1268760"/>
            <a:ext cx="7903339" cy="923330"/>
          </a:xfrm>
          <a:prstGeom prst="rect">
            <a:avLst/>
          </a:prstGeom>
          <a:noFill/>
        </p:spPr>
        <p:txBody>
          <a:bodyPr wrap="square" rtlCol="0">
            <a:spAutoFit/>
          </a:bodyPr>
          <a:lstStyle/>
          <a:p>
            <a:r>
              <a:rPr lang="en-GB" dirty="0">
                <a:latin typeface="Book Antiqua" pitchFamily="18" charset="0"/>
              </a:rPr>
              <a:t>As you can see, during February it was warmer in England than Scotland. But Scotland had caught up by March!</a:t>
            </a:r>
          </a:p>
          <a:p>
            <a:endParaRPr lang="en-GB" dirty="0"/>
          </a:p>
        </p:txBody>
      </p:sp>
    </p:spTree>
    <p:extLst>
      <p:ext uri="{BB962C8B-B14F-4D97-AF65-F5344CB8AC3E}">
        <p14:creationId xmlns:p14="http://schemas.microsoft.com/office/powerpoint/2010/main" val="11264647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500"/>
                                        <p:tgtEl>
                                          <p:spTgt spid="4"/>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gtEl>
                                        <p:attrNameLst>
                                          <p:attrName>style.visibility</p:attrName>
                                        </p:attrNameLst>
                                      </p:cBhvr>
                                      <p:to>
                                        <p:strVal val="visible"/>
                                      </p:to>
                                    </p:set>
                                    <p:animEffect transition="in" filter="fade">
                                      <p:cBhvr>
                                        <p:cTn id="10"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3" name="Chart 22"/>
          <p:cNvGraphicFramePr>
            <a:graphicFrameLocks/>
          </p:cNvGraphicFramePr>
          <p:nvPr>
            <p:extLst>
              <p:ext uri="{D42A27DB-BD31-4B8C-83A1-F6EECF244321}">
                <p14:modId xmlns:p14="http://schemas.microsoft.com/office/powerpoint/2010/main" val="1967427590"/>
              </p:ext>
            </p:extLst>
          </p:nvPr>
        </p:nvGraphicFramePr>
        <p:xfrm>
          <a:off x="194121" y="1115452"/>
          <a:ext cx="8698359" cy="4833828"/>
        </p:xfrm>
        <a:graphic>
          <a:graphicData uri="http://schemas.openxmlformats.org/drawingml/2006/chart">
            <c:chart xmlns:c="http://schemas.openxmlformats.org/drawingml/2006/chart" xmlns:r="http://schemas.openxmlformats.org/officeDocument/2006/relationships" r:id="rId2"/>
          </a:graphicData>
        </a:graphic>
      </p:graphicFrame>
      <p:sp>
        <p:nvSpPr>
          <p:cNvPr id="6" name="Rectangle 5"/>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7" name="Rectangle 6"/>
          <p:cNvSpPr>
            <a:spLocks noChangeArrowheads="1"/>
          </p:cNvSpPr>
          <p:nvPr/>
        </p:nvSpPr>
        <p:spPr bwMode="auto">
          <a:xfrm>
            <a:off x="0" y="4572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GB"/>
          </a:p>
        </p:txBody>
      </p:sp>
      <p:sp>
        <p:nvSpPr>
          <p:cNvPr id="8" name="Rectangle 7"/>
          <p:cNvSpPr>
            <a:spLocks noChangeArrowheads="1"/>
          </p:cNvSpPr>
          <p:nvPr/>
        </p:nvSpPr>
        <p:spPr bwMode="auto">
          <a:xfrm>
            <a:off x="0" y="41910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GB"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100" b="0" i="0" u="none" strike="noStrike" cap="none" normalizeH="0" baseline="0" smtClean="0">
                <a:ln>
                  <a:noFill/>
                </a:ln>
                <a:solidFill>
                  <a:schemeClr val="tx1"/>
                </a:solidFill>
                <a:effectLst/>
                <a:latin typeface="Arial" pitchFamily="34" charset="0"/>
                <a:ea typeface="Calibri" pitchFamily="34" charset="0"/>
                <a:cs typeface="Times New Roman" pitchFamily="18" charset="0"/>
              </a:rPr>
              <a:t> </a:t>
            </a:r>
            <a:r>
              <a:rPr kumimoji="0" lang="en-GB" sz="8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TextBox 8"/>
          <p:cNvSpPr txBox="1"/>
          <p:nvPr/>
        </p:nvSpPr>
        <p:spPr>
          <a:xfrm>
            <a:off x="251520" y="198389"/>
            <a:ext cx="8640960" cy="461665"/>
          </a:xfrm>
          <a:prstGeom prst="rect">
            <a:avLst/>
          </a:prstGeom>
          <a:noFill/>
        </p:spPr>
        <p:txBody>
          <a:bodyPr wrap="square" rtlCol="0">
            <a:spAutoFit/>
          </a:bodyPr>
          <a:lstStyle/>
          <a:p>
            <a:pPr algn="ctr"/>
            <a:r>
              <a:rPr lang="en-GB" sz="2400" b="1" dirty="0" smtClean="0">
                <a:latin typeface="Book Antiqua" pitchFamily="18" charset="0"/>
              </a:rPr>
              <a:t>The bulbs in North England were first to flower.</a:t>
            </a:r>
          </a:p>
        </p:txBody>
      </p:sp>
      <p:sp>
        <p:nvSpPr>
          <p:cNvPr id="2" name="TextBox 1"/>
          <p:cNvSpPr txBox="1"/>
          <p:nvPr/>
        </p:nvSpPr>
        <p:spPr>
          <a:xfrm>
            <a:off x="801304" y="6021288"/>
            <a:ext cx="8342696" cy="707886"/>
          </a:xfrm>
          <a:prstGeom prst="rect">
            <a:avLst/>
          </a:prstGeom>
          <a:noFill/>
        </p:spPr>
        <p:txBody>
          <a:bodyPr wrap="square" rtlCol="0">
            <a:spAutoFit/>
          </a:bodyPr>
          <a:lstStyle/>
          <a:p>
            <a:r>
              <a:rPr lang="en-GB" sz="2000" dirty="0">
                <a:latin typeface="Book Antiqua" pitchFamily="18" charset="0"/>
              </a:rPr>
              <a:t>In which areas did bulbs in </a:t>
            </a:r>
            <a:r>
              <a:rPr lang="en-GB" sz="2000" dirty="0" smtClean="0">
                <a:latin typeface="Book Antiqua" pitchFamily="18" charset="0"/>
              </a:rPr>
              <a:t>pots flower first? How many days are there between the bulbs in the ground flowering and bulbs in pots flowering? </a:t>
            </a:r>
            <a:endParaRPr lang="en-GB" sz="2000" dirty="0">
              <a:latin typeface="Book Antiqua" pitchFamily="18" charset="0"/>
            </a:endParaRPr>
          </a:p>
        </p:txBody>
      </p:sp>
      <p:cxnSp>
        <p:nvCxnSpPr>
          <p:cNvPr id="4" name="Straight Arrow Connector 3"/>
          <p:cNvCxnSpPr/>
          <p:nvPr/>
        </p:nvCxnSpPr>
        <p:spPr>
          <a:xfrm flipH="1">
            <a:off x="4427984" y="1753766"/>
            <a:ext cx="767705" cy="0"/>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cxnSp>
        <p:nvCxnSpPr>
          <p:cNvPr id="16" name="Straight Arrow Connector 15"/>
          <p:cNvCxnSpPr/>
          <p:nvPr/>
        </p:nvCxnSpPr>
        <p:spPr>
          <a:xfrm flipH="1">
            <a:off x="5724128" y="3670424"/>
            <a:ext cx="252028" cy="0"/>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sp>
        <p:nvSpPr>
          <p:cNvPr id="18" name="TextBox 17"/>
          <p:cNvSpPr txBox="1"/>
          <p:nvPr/>
        </p:nvSpPr>
        <p:spPr>
          <a:xfrm>
            <a:off x="4319972" y="1340768"/>
            <a:ext cx="936104" cy="369332"/>
          </a:xfrm>
          <a:prstGeom prst="rect">
            <a:avLst/>
          </a:prstGeom>
          <a:noFill/>
          <a:ln>
            <a:noFill/>
          </a:ln>
        </p:spPr>
        <p:txBody>
          <a:bodyPr wrap="square" rtlCol="0">
            <a:spAutoFit/>
          </a:bodyPr>
          <a:lstStyle/>
          <a:p>
            <a:r>
              <a:rPr lang="en-GB" b="1" cap="small" dirty="0" smtClean="0">
                <a:solidFill>
                  <a:srgbClr val="FF0000"/>
                </a:solidFill>
                <a:latin typeface="Book Antiqua" panose="02040602050305030304" pitchFamily="18" charset="0"/>
              </a:rPr>
              <a:t>3 </a:t>
            </a:r>
            <a:r>
              <a:rPr lang="en-GB" b="1" cap="small" dirty="0">
                <a:solidFill>
                  <a:srgbClr val="FF0000"/>
                </a:solidFill>
                <a:latin typeface="Book Antiqua" panose="02040602050305030304" pitchFamily="18" charset="0"/>
              </a:rPr>
              <a:t>d</a:t>
            </a:r>
            <a:r>
              <a:rPr lang="en-GB" b="1" cap="small" dirty="0" smtClean="0">
                <a:solidFill>
                  <a:srgbClr val="FF0000"/>
                </a:solidFill>
                <a:latin typeface="Book Antiqua" panose="02040602050305030304" pitchFamily="18" charset="0"/>
              </a:rPr>
              <a:t>ays</a:t>
            </a:r>
            <a:endParaRPr lang="en-GB" b="1" cap="small" dirty="0">
              <a:solidFill>
                <a:srgbClr val="FF0000"/>
              </a:solidFill>
              <a:latin typeface="Book Antiqua" panose="02040602050305030304" pitchFamily="18" charset="0"/>
            </a:endParaRPr>
          </a:p>
        </p:txBody>
      </p:sp>
      <p:sp>
        <p:nvSpPr>
          <p:cNvPr id="19" name="TextBox 18"/>
          <p:cNvSpPr txBox="1"/>
          <p:nvPr/>
        </p:nvSpPr>
        <p:spPr>
          <a:xfrm>
            <a:off x="4788024" y="2202354"/>
            <a:ext cx="1296144" cy="369332"/>
          </a:xfrm>
          <a:prstGeom prst="rect">
            <a:avLst/>
          </a:prstGeom>
          <a:noFill/>
          <a:ln>
            <a:noFill/>
          </a:ln>
        </p:spPr>
        <p:txBody>
          <a:bodyPr wrap="square" rtlCol="0">
            <a:spAutoFit/>
          </a:bodyPr>
          <a:lstStyle/>
          <a:p>
            <a:r>
              <a:rPr lang="en-GB" b="1" cap="small" dirty="0" smtClean="0">
                <a:solidFill>
                  <a:srgbClr val="FF0000"/>
                </a:solidFill>
                <a:latin typeface="Book Antiqua" panose="02040602050305030304" pitchFamily="18" charset="0"/>
              </a:rPr>
              <a:t>Same day</a:t>
            </a:r>
            <a:endParaRPr lang="en-GB" b="1" cap="small" dirty="0">
              <a:solidFill>
                <a:srgbClr val="FF0000"/>
              </a:solidFill>
              <a:latin typeface="Book Antiqua" panose="02040602050305030304" pitchFamily="18" charset="0"/>
            </a:endParaRPr>
          </a:p>
        </p:txBody>
      </p:sp>
      <p:sp>
        <p:nvSpPr>
          <p:cNvPr id="20" name="TextBox 19"/>
          <p:cNvSpPr txBox="1"/>
          <p:nvPr/>
        </p:nvSpPr>
        <p:spPr>
          <a:xfrm>
            <a:off x="5436096" y="3146378"/>
            <a:ext cx="1080120" cy="369332"/>
          </a:xfrm>
          <a:prstGeom prst="rect">
            <a:avLst/>
          </a:prstGeom>
          <a:noFill/>
          <a:ln>
            <a:noFill/>
          </a:ln>
        </p:spPr>
        <p:txBody>
          <a:bodyPr wrap="square" rtlCol="0">
            <a:spAutoFit/>
          </a:bodyPr>
          <a:lstStyle/>
          <a:p>
            <a:r>
              <a:rPr lang="en-GB" b="1" cap="small" dirty="0" smtClean="0">
                <a:solidFill>
                  <a:srgbClr val="FF0000"/>
                </a:solidFill>
                <a:latin typeface="Book Antiqua" panose="02040602050305030304" pitchFamily="18" charset="0"/>
              </a:rPr>
              <a:t>1 day</a:t>
            </a:r>
            <a:endParaRPr lang="en-GB" b="1" cap="small" dirty="0">
              <a:solidFill>
                <a:srgbClr val="FF0000"/>
              </a:solidFill>
              <a:latin typeface="Book Antiqua" panose="02040602050305030304" pitchFamily="18" charset="0"/>
            </a:endParaRPr>
          </a:p>
        </p:txBody>
      </p:sp>
      <p:cxnSp>
        <p:nvCxnSpPr>
          <p:cNvPr id="21" name="Straight Arrow Connector 20"/>
          <p:cNvCxnSpPr/>
          <p:nvPr/>
        </p:nvCxnSpPr>
        <p:spPr>
          <a:xfrm flipH="1">
            <a:off x="3347864" y="4609703"/>
            <a:ext cx="532631" cy="0"/>
          </a:xfrm>
          <a:prstGeom prst="straightConnector1">
            <a:avLst/>
          </a:prstGeom>
          <a:ln>
            <a:solidFill>
              <a:srgbClr val="FF0000"/>
            </a:solidFill>
            <a:headEnd type="arrow"/>
            <a:tailEnd type="arrow"/>
          </a:ln>
        </p:spPr>
        <p:style>
          <a:lnRef idx="2">
            <a:schemeClr val="dk1"/>
          </a:lnRef>
          <a:fillRef idx="0">
            <a:schemeClr val="dk1"/>
          </a:fillRef>
          <a:effectRef idx="1">
            <a:schemeClr val="dk1"/>
          </a:effectRef>
          <a:fontRef idx="minor">
            <a:schemeClr val="tx1"/>
          </a:fontRef>
        </p:style>
      </p:cxnSp>
      <p:sp>
        <p:nvSpPr>
          <p:cNvPr id="22" name="TextBox 21"/>
          <p:cNvSpPr txBox="1"/>
          <p:nvPr/>
        </p:nvSpPr>
        <p:spPr>
          <a:xfrm>
            <a:off x="3131840" y="4108430"/>
            <a:ext cx="1080120" cy="369332"/>
          </a:xfrm>
          <a:prstGeom prst="rect">
            <a:avLst/>
          </a:prstGeom>
          <a:noFill/>
          <a:ln>
            <a:noFill/>
          </a:ln>
        </p:spPr>
        <p:txBody>
          <a:bodyPr wrap="square" rtlCol="0">
            <a:spAutoFit/>
          </a:bodyPr>
          <a:lstStyle/>
          <a:p>
            <a:r>
              <a:rPr lang="en-GB" b="1" cap="small" dirty="0" smtClean="0">
                <a:solidFill>
                  <a:srgbClr val="FF0000"/>
                </a:solidFill>
                <a:latin typeface="Book Antiqua" panose="02040602050305030304" pitchFamily="18" charset="0"/>
              </a:rPr>
              <a:t>2 days</a:t>
            </a:r>
            <a:endParaRPr lang="en-GB" b="1" cap="small" dirty="0">
              <a:solidFill>
                <a:srgbClr val="FF0000"/>
              </a:solidFill>
              <a:latin typeface="Book Antiqua" panose="02040602050305030304" pitchFamily="18" charset="0"/>
            </a:endParaRPr>
          </a:p>
        </p:txBody>
      </p:sp>
      <p:sp>
        <p:nvSpPr>
          <p:cNvPr id="34" name="TextBox 33"/>
          <p:cNvSpPr txBox="1"/>
          <p:nvPr/>
        </p:nvSpPr>
        <p:spPr>
          <a:xfrm>
            <a:off x="6284604" y="1141019"/>
            <a:ext cx="2528724" cy="923330"/>
          </a:xfrm>
          <a:prstGeom prst="rect">
            <a:avLst/>
          </a:prstGeom>
          <a:solidFill>
            <a:schemeClr val="accent6">
              <a:lumMod val="20000"/>
              <a:lumOff val="80000"/>
            </a:schemeClr>
          </a:solidFill>
          <a:ln>
            <a:solidFill>
              <a:schemeClr val="accent4">
                <a:lumMod val="60000"/>
                <a:lumOff val="40000"/>
              </a:schemeClr>
            </a:solidFill>
          </a:ln>
        </p:spPr>
        <p:txBody>
          <a:bodyPr wrap="square" rtlCol="0">
            <a:spAutoFit/>
          </a:bodyPr>
          <a:lstStyle/>
          <a:p>
            <a:r>
              <a:rPr lang="en-GB" dirty="0" smtClean="0">
                <a:latin typeface="Book Antiqua" panose="02040602050305030304" pitchFamily="18" charset="0"/>
              </a:rPr>
              <a:t>Bulbs in pots flowered</a:t>
            </a:r>
            <a:r>
              <a:rPr lang="en-GB" dirty="0">
                <a:latin typeface="Book Antiqua" panose="02040602050305030304" pitchFamily="18" charset="0"/>
              </a:rPr>
              <a:t> </a:t>
            </a:r>
            <a:r>
              <a:rPr lang="en-GB" dirty="0" smtClean="0">
                <a:latin typeface="Book Antiqua" panose="02040602050305030304" pitchFamily="18" charset="0"/>
              </a:rPr>
              <a:t>first in all areas </a:t>
            </a:r>
            <a:r>
              <a:rPr lang="en-GB" u="sng" dirty="0" smtClean="0">
                <a:latin typeface="Book Antiqua" panose="02040602050305030304" pitchFamily="18" charset="0"/>
              </a:rPr>
              <a:t>except Central Scotland</a:t>
            </a:r>
            <a:r>
              <a:rPr lang="en-GB" dirty="0" smtClean="0">
                <a:latin typeface="Book Antiqua" panose="02040602050305030304" pitchFamily="18" charset="0"/>
              </a:rPr>
              <a:t>.</a:t>
            </a:r>
          </a:p>
        </p:txBody>
      </p:sp>
      <p:sp>
        <p:nvSpPr>
          <p:cNvPr id="44" name="TextBox 23"/>
          <p:cNvSpPr txBox="1"/>
          <p:nvPr/>
        </p:nvSpPr>
        <p:spPr>
          <a:xfrm>
            <a:off x="107504" y="1616224"/>
            <a:ext cx="1387599" cy="2286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GB" sz="1100" dirty="0">
                <a:latin typeface="Book Antiqua" panose="02040602050305030304" pitchFamily="18" charset="0"/>
              </a:rPr>
              <a:t>West </a:t>
            </a:r>
            <a:r>
              <a:rPr lang="en-GB" sz="1100" dirty="0" smtClean="0">
                <a:latin typeface="Book Antiqua" panose="02040602050305030304" pitchFamily="18" charset="0"/>
              </a:rPr>
              <a:t>Scotland </a:t>
            </a:r>
            <a:r>
              <a:rPr lang="en-GB" sz="1100" dirty="0" smtClean="0">
                <a:latin typeface="Book Antiqua" panose="02040602050305030304" pitchFamily="18" charset="0"/>
                <a:sym typeface="Symbol"/>
              </a:rPr>
              <a:t></a:t>
            </a:r>
            <a:r>
              <a:rPr lang="en-GB" sz="1100" dirty="0" smtClean="0">
                <a:latin typeface="Book Antiqua" panose="02040602050305030304" pitchFamily="18" charset="0"/>
              </a:rPr>
              <a:t> </a:t>
            </a:r>
            <a:endParaRPr lang="en-GB" sz="1100" dirty="0">
              <a:latin typeface="Book Antiqua" panose="02040602050305030304" pitchFamily="18" charset="0"/>
            </a:endParaRPr>
          </a:p>
        </p:txBody>
      </p:sp>
      <p:sp>
        <p:nvSpPr>
          <p:cNvPr id="45" name="TextBox 24"/>
          <p:cNvSpPr txBox="1"/>
          <p:nvPr/>
        </p:nvSpPr>
        <p:spPr>
          <a:xfrm>
            <a:off x="35497" y="2564904"/>
            <a:ext cx="1440160" cy="20955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GB" sz="1100" dirty="0">
                <a:latin typeface="Book Antiqua" panose="02040602050305030304" pitchFamily="18" charset="0"/>
              </a:rPr>
              <a:t>Central </a:t>
            </a:r>
            <a:r>
              <a:rPr lang="en-GB" sz="1100" dirty="0" smtClean="0">
                <a:latin typeface="Book Antiqua" panose="02040602050305030304" pitchFamily="18" charset="0"/>
              </a:rPr>
              <a:t>Scotland </a:t>
            </a:r>
            <a:r>
              <a:rPr lang="en-GB" dirty="0">
                <a:latin typeface="Book Antiqua" panose="02040602050305030304" pitchFamily="18" charset="0"/>
                <a:sym typeface="Symbol"/>
              </a:rPr>
              <a:t></a:t>
            </a:r>
            <a:endParaRPr lang="en-GB" sz="1100" dirty="0">
              <a:latin typeface="Book Antiqua" panose="02040602050305030304" pitchFamily="18" charset="0"/>
            </a:endParaRPr>
          </a:p>
        </p:txBody>
      </p:sp>
      <p:sp>
        <p:nvSpPr>
          <p:cNvPr id="46" name="TextBox 25"/>
          <p:cNvSpPr txBox="1"/>
          <p:nvPr/>
        </p:nvSpPr>
        <p:spPr>
          <a:xfrm>
            <a:off x="107505" y="3501008"/>
            <a:ext cx="1368152" cy="228600"/>
          </a:xfrm>
          <a:prstGeom prst="rect">
            <a:avLst/>
          </a:prstGeom>
          <a:solidFill>
            <a:schemeClr val="lt1"/>
          </a:solidFill>
          <a:ln w="9525" cmpd="sng">
            <a:noFill/>
          </a:ln>
        </p:spPr>
        <p:style>
          <a:lnRef idx="0">
            <a:scrgbClr r="0" g="0" b="0"/>
          </a:lnRef>
          <a:fillRef idx="0">
            <a:scrgbClr r="0" g="0" b="0"/>
          </a:fillRef>
          <a:effectRef idx="0">
            <a:scrgbClr r="0" g="0" b="0"/>
          </a:effectRef>
          <a:fontRef idx="minor">
            <a:schemeClr val="dk1"/>
          </a:fontRef>
        </p:style>
        <p:txBody>
          <a:bodyPr wrap="square" rtlCol="0" anchor="t"/>
          <a:lstStyle>
            <a:lvl1pPr marL="0" indent="0">
              <a:defRPr sz="1100">
                <a:solidFill>
                  <a:schemeClr val="dk1"/>
                </a:solidFill>
                <a:latin typeface="+mn-lt"/>
                <a:ea typeface="+mn-ea"/>
                <a:cs typeface="+mn-cs"/>
              </a:defRPr>
            </a:lvl1pPr>
            <a:lvl2pPr marL="457200" indent="0">
              <a:defRPr sz="1100">
                <a:solidFill>
                  <a:schemeClr val="dk1"/>
                </a:solidFill>
                <a:latin typeface="+mn-lt"/>
                <a:ea typeface="+mn-ea"/>
                <a:cs typeface="+mn-cs"/>
              </a:defRPr>
            </a:lvl2pPr>
            <a:lvl3pPr marL="914400" indent="0">
              <a:defRPr sz="1100">
                <a:solidFill>
                  <a:schemeClr val="dk1"/>
                </a:solidFill>
                <a:latin typeface="+mn-lt"/>
                <a:ea typeface="+mn-ea"/>
                <a:cs typeface="+mn-cs"/>
              </a:defRPr>
            </a:lvl3pPr>
            <a:lvl4pPr marL="1371600" indent="0">
              <a:defRPr sz="1100">
                <a:solidFill>
                  <a:schemeClr val="dk1"/>
                </a:solidFill>
                <a:latin typeface="+mn-lt"/>
                <a:ea typeface="+mn-ea"/>
                <a:cs typeface="+mn-cs"/>
              </a:defRPr>
            </a:lvl4pPr>
            <a:lvl5pPr marL="1828800" indent="0">
              <a:defRPr sz="1100">
                <a:solidFill>
                  <a:schemeClr val="dk1"/>
                </a:solidFill>
                <a:latin typeface="+mn-lt"/>
                <a:ea typeface="+mn-ea"/>
                <a:cs typeface="+mn-cs"/>
              </a:defRPr>
            </a:lvl5pPr>
            <a:lvl6pPr marL="2286000" indent="0">
              <a:defRPr sz="1100">
                <a:solidFill>
                  <a:schemeClr val="dk1"/>
                </a:solidFill>
                <a:latin typeface="+mn-lt"/>
                <a:ea typeface="+mn-ea"/>
                <a:cs typeface="+mn-cs"/>
              </a:defRPr>
            </a:lvl6pPr>
            <a:lvl7pPr marL="2743200" indent="0">
              <a:defRPr sz="1100">
                <a:solidFill>
                  <a:schemeClr val="dk1"/>
                </a:solidFill>
                <a:latin typeface="+mn-lt"/>
                <a:ea typeface="+mn-ea"/>
                <a:cs typeface="+mn-cs"/>
              </a:defRPr>
            </a:lvl7pPr>
            <a:lvl8pPr marL="3200400" indent="0">
              <a:defRPr sz="1100">
                <a:solidFill>
                  <a:schemeClr val="dk1"/>
                </a:solidFill>
                <a:latin typeface="+mn-lt"/>
                <a:ea typeface="+mn-ea"/>
                <a:cs typeface="+mn-cs"/>
              </a:defRPr>
            </a:lvl8pPr>
            <a:lvl9pPr marL="3657600" indent="0">
              <a:defRPr sz="1100">
                <a:solidFill>
                  <a:schemeClr val="dk1"/>
                </a:solidFill>
                <a:latin typeface="+mn-lt"/>
                <a:ea typeface="+mn-ea"/>
                <a:cs typeface="+mn-cs"/>
              </a:defRPr>
            </a:lvl9pPr>
          </a:lstStyle>
          <a:p>
            <a:pPr algn="r"/>
            <a:r>
              <a:rPr lang="en-GB" sz="1100" dirty="0">
                <a:latin typeface="Book Antiqua" panose="02040602050305030304" pitchFamily="18" charset="0"/>
              </a:rPr>
              <a:t>East </a:t>
            </a:r>
            <a:r>
              <a:rPr lang="en-GB" sz="1100" dirty="0" smtClean="0">
                <a:latin typeface="Book Antiqua" panose="02040602050305030304" pitchFamily="18" charset="0"/>
              </a:rPr>
              <a:t>Scotland </a:t>
            </a:r>
            <a:r>
              <a:rPr lang="en-GB" dirty="0">
                <a:latin typeface="Book Antiqua" panose="02040602050305030304" pitchFamily="18" charset="0"/>
                <a:sym typeface="Symbol"/>
              </a:rPr>
              <a:t></a:t>
            </a:r>
            <a:endParaRPr lang="en-GB" sz="1100" dirty="0">
              <a:latin typeface="Book Antiqua" panose="02040602050305030304" pitchFamily="18" charset="0"/>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7548966" y="3879798"/>
            <a:ext cx="304843" cy="228632"/>
          </a:xfrm>
          <a:prstGeom prst="rect">
            <a:avLst/>
          </a:prstGeom>
        </p:spPr>
      </p:pic>
      <p:grpSp>
        <p:nvGrpSpPr>
          <p:cNvPr id="24" name="Group 23"/>
          <p:cNvGrpSpPr/>
          <p:nvPr/>
        </p:nvGrpSpPr>
        <p:grpSpPr>
          <a:xfrm>
            <a:off x="91485" y="5890046"/>
            <a:ext cx="828796" cy="923330"/>
            <a:chOff x="7056784" y="5805264"/>
            <a:chExt cx="828796" cy="923330"/>
          </a:xfrm>
        </p:grpSpPr>
        <p:pic>
          <p:nvPicPr>
            <p:cNvPr id="25" name="Picture 24"/>
            <p:cNvPicPr>
              <a:picLocks noChangeAspect="1"/>
            </p:cNvPicPr>
            <p:nvPr/>
          </p:nvPicPr>
          <p:blipFill rotWithShape="1">
            <a:blip r:embed="rId4"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26" name="Rectangle 25"/>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spTree>
    <p:extLst>
      <p:ext uri="{BB962C8B-B14F-4D97-AF65-F5344CB8AC3E}">
        <p14:creationId xmlns:p14="http://schemas.microsoft.com/office/powerpoint/2010/main" val="9785018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par>
                                <p:cTn id="9" presetID="1" presetClass="entr" presetSubtype="0" fill="hold" nodeType="withEffect">
                                  <p:stCondLst>
                                    <p:cond delay="0"/>
                                  </p:stCondLst>
                                  <p:childTnLst>
                                    <p:set>
                                      <p:cBhvr>
                                        <p:cTn id="10" dur="1" fill="hold">
                                          <p:stCondLst>
                                            <p:cond delay="0"/>
                                          </p:stCondLst>
                                        </p:cTn>
                                        <p:tgtEl>
                                          <p:spTgt spid="24"/>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4"/>
                                        </p:tgtEl>
                                        <p:attrNameLst>
                                          <p:attrName>style.visibility</p:attrName>
                                        </p:attrNameLst>
                                      </p:cBhvr>
                                      <p:to>
                                        <p:strVal val="visible"/>
                                      </p:to>
                                    </p:set>
                                    <p:animEffect transition="in" filter="fade">
                                      <p:cBhvr>
                                        <p:cTn id="15" dur="500"/>
                                        <p:tgtEl>
                                          <p:spTgt spid="34"/>
                                        </p:tgtEl>
                                      </p:cBhvr>
                                    </p:animEffect>
                                  </p:childTnLst>
                                </p:cTn>
                              </p:par>
                            </p:childTnLst>
                          </p:cTn>
                        </p:par>
                      </p:childTnLst>
                    </p:cTn>
                  </p:par>
                  <p:par>
                    <p:cTn id="16" fill="hold">
                      <p:stCondLst>
                        <p:cond delay="indefinite"/>
                      </p:stCondLst>
                      <p:childTnLst>
                        <p:par>
                          <p:cTn id="17" fill="hold">
                            <p:stCondLst>
                              <p:cond delay="0"/>
                            </p:stCondLst>
                            <p:childTnLst>
                              <p:par>
                                <p:cTn id="18" presetID="16" presetClass="entr" presetSubtype="42" fill="hold" nodeType="clickEffect">
                                  <p:stCondLst>
                                    <p:cond delay="0"/>
                                  </p:stCondLst>
                                  <p:childTnLst>
                                    <p:set>
                                      <p:cBhvr>
                                        <p:cTn id="19" dur="1" fill="hold">
                                          <p:stCondLst>
                                            <p:cond delay="0"/>
                                          </p:stCondLst>
                                        </p:cTn>
                                        <p:tgtEl>
                                          <p:spTgt spid="4"/>
                                        </p:tgtEl>
                                        <p:attrNameLst>
                                          <p:attrName>style.visibility</p:attrName>
                                        </p:attrNameLst>
                                      </p:cBhvr>
                                      <p:to>
                                        <p:strVal val="visible"/>
                                      </p:to>
                                    </p:set>
                                    <p:animEffect transition="in" filter="barn(outHorizontal)">
                                      <p:cBhvr>
                                        <p:cTn id="20" dur="500"/>
                                        <p:tgtEl>
                                          <p:spTgt spid="4"/>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4" fill="hold" grpId="0" nodeType="clickEffect">
                                  <p:stCondLst>
                                    <p:cond delay="0"/>
                                  </p:stCondLst>
                                  <p:childTnLst>
                                    <p:set>
                                      <p:cBhvr>
                                        <p:cTn id="24" dur="1" fill="hold">
                                          <p:stCondLst>
                                            <p:cond delay="0"/>
                                          </p:stCondLst>
                                        </p:cTn>
                                        <p:tgtEl>
                                          <p:spTgt spid="18"/>
                                        </p:tgtEl>
                                        <p:attrNameLst>
                                          <p:attrName>style.visibility</p:attrName>
                                        </p:attrNameLst>
                                      </p:cBhvr>
                                      <p:to>
                                        <p:strVal val="visible"/>
                                      </p:to>
                                    </p:set>
                                    <p:animEffect transition="in" filter="wipe(down)">
                                      <p:cBhvr>
                                        <p:cTn id="25" dur="500"/>
                                        <p:tgtEl>
                                          <p:spTgt spid="18"/>
                                        </p:tgtEl>
                                      </p:cBhvr>
                                    </p:animEffect>
                                  </p:childTnLst>
                                </p:cTn>
                              </p:par>
                            </p:childTnLst>
                          </p:cTn>
                        </p:par>
                      </p:childTnLst>
                    </p:cTn>
                  </p:par>
                  <p:par>
                    <p:cTn id="26" fill="hold">
                      <p:stCondLst>
                        <p:cond delay="indefinite"/>
                      </p:stCondLst>
                      <p:childTnLst>
                        <p:par>
                          <p:cTn id="27" fill="hold">
                            <p:stCondLst>
                              <p:cond delay="0"/>
                            </p:stCondLst>
                            <p:childTnLst>
                              <p:par>
                                <p:cTn id="28" presetID="22" presetClass="entr" presetSubtype="4" fill="hold" grpId="0" nodeType="clickEffect">
                                  <p:stCondLst>
                                    <p:cond delay="0"/>
                                  </p:stCondLst>
                                  <p:childTnLst>
                                    <p:set>
                                      <p:cBhvr>
                                        <p:cTn id="29" dur="1" fill="hold">
                                          <p:stCondLst>
                                            <p:cond delay="0"/>
                                          </p:stCondLst>
                                        </p:cTn>
                                        <p:tgtEl>
                                          <p:spTgt spid="19"/>
                                        </p:tgtEl>
                                        <p:attrNameLst>
                                          <p:attrName>style.visibility</p:attrName>
                                        </p:attrNameLst>
                                      </p:cBhvr>
                                      <p:to>
                                        <p:strVal val="visible"/>
                                      </p:to>
                                    </p:set>
                                    <p:animEffect transition="in" filter="wipe(down)">
                                      <p:cBhvr>
                                        <p:cTn id="30" dur="500"/>
                                        <p:tgtEl>
                                          <p:spTgt spid="19"/>
                                        </p:tgtEl>
                                      </p:cBhvr>
                                    </p:animEffect>
                                  </p:childTnLst>
                                </p:cTn>
                              </p:par>
                            </p:childTnLst>
                          </p:cTn>
                        </p:par>
                      </p:childTnLst>
                    </p:cTn>
                  </p:par>
                  <p:par>
                    <p:cTn id="31" fill="hold">
                      <p:stCondLst>
                        <p:cond delay="indefinite"/>
                      </p:stCondLst>
                      <p:childTnLst>
                        <p:par>
                          <p:cTn id="32" fill="hold">
                            <p:stCondLst>
                              <p:cond delay="0"/>
                            </p:stCondLst>
                            <p:childTnLst>
                              <p:par>
                                <p:cTn id="33" presetID="16" presetClass="entr" presetSubtype="42" fill="hold" nodeType="clickEffect">
                                  <p:stCondLst>
                                    <p:cond delay="0"/>
                                  </p:stCondLst>
                                  <p:childTnLst>
                                    <p:set>
                                      <p:cBhvr>
                                        <p:cTn id="34" dur="1" fill="hold">
                                          <p:stCondLst>
                                            <p:cond delay="0"/>
                                          </p:stCondLst>
                                        </p:cTn>
                                        <p:tgtEl>
                                          <p:spTgt spid="16"/>
                                        </p:tgtEl>
                                        <p:attrNameLst>
                                          <p:attrName>style.visibility</p:attrName>
                                        </p:attrNameLst>
                                      </p:cBhvr>
                                      <p:to>
                                        <p:strVal val="visible"/>
                                      </p:to>
                                    </p:set>
                                    <p:animEffect transition="in" filter="barn(outHorizontal)">
                                      <p:cBhvr>
                                        <p:cTn id="35" dur="500"/>
                                        <p:tgtEl>
                                          <p:spTgt spid="16"/>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4" fill="hold" grpId="0" nodeType="clickEffect">
                                  <p:stCondLst>
                                    <p:cond delay="0"/>
                                  </p:stCondLst>
                                  <p:childTnLst>
                                    <p:set>
                                      <p:cBhvr>
                                        <p:cTn id="39" dur="1" fill="hold">
                                          <p:stCondLst>
                                            <p:cond delay="0"/>
                                          </p:stCondLst>
                                        </p:cTn>
                                        <p:tgtEl>
                                          <p:spTgt spid="20"/>
                                        </p:tgtEl>
                                        <p:attrNameLst>
                                          <p:attrName>style.visibility</p:attrName>
                                        </p:attrNameLst>
                                      </p:cBhvr>
                                      <p:to>
                                        <p:strVal val="visible"/>
                                      </p:to>
                                    </p:set>
                                    <p:animEffect transition="in" filter="wipe(down)">
                                      <p:cBhvr>
                                        <p:cTn id="40" dur="500"/>
                                        <p:tgtEl>
                                          <p:spTgt spid="20"/>
                                        </p:tgtEl>
                                      </p:cBhvr>
                                    </p:animEffect>
                                  </p:childTnLst>
                                </p:cTn>
                              </p:par>
                            </p:childTnLst>
                          </p:cTn>
                        </p:par>
                      </p:childTnLst>
                    </p:cTn>
                  </p:par>
                  <p:par>
                    <p:cTn id="41" fill="hold">
                      <p:stCondLst>
                        <p:cond delay="indefinite"/>
                      </p:stCondLst>
                      <p:childTnLst>
                        <p:par>
                          <p:cTn id="42" fill="hold">
                            <p:stCondLst>
                              <p:cond delay="0"/>
                            </p:stCondLst>
                            <p:childTnLst>
                              <p:par>
                                <p:cTn id="43" presetID="16" presetClass="entr" presetSubtype="42" fill="hold" nodeType="clickEffect">
                                  <p:stCondLst>
                                    <p:cond delay="0"/>
                                  </p:stCondLst>
                                  <p:childTnLst>
                                    <p:set>
                                      <p:cBhvr>
                                        <p:cTn id="44" dur="1" fill="hold">
                                          <p:stCondLst>
                                            <p:cond delay="0"/>
                                          </p:stCondLst>
                                        </p:cTn>
                                        <p:tgtEl>
                                          <p:spTgt spid="21"/>
                                        </p:tgtEl>
                                        <p:attrNameLst>
                                          <p:attrName>style.visibility</p:attrName>
                                        </p:attrNameLst>
                                      </p:cBhvr>
                                      <p:to>
                                        <p:strVal val="visible"/>
                                      </p:to>
                                    </p:set>
                                    <p:animEffect transition="in" filter="barn(outHorizontal)">
                                      <p:cBhvr>
                                        <p:cTn id="45" dur="500"/>
                                        <p:tgtEl>
                                          <p:spTgt spid="21"/>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4" fill="hold" grpId="0" nodeType="clickEffect">
                                  <p:stCondLst>
                                    <p:cond delay="0"/>
                                  </p:stCondLst>
                                  <p:childTnLst>
                                    <p:set>
                                      <p:cBhvr>
                                        <p:cTn id="49" dur="1" fill="hold">
                                          <p:stCondLst>
                                            <p:cond delay="0"/>
                                          </p:stCondLst>
                                        </p:cTn>
                                        <p:tgtEl>
                                          <p:spTgt spid="22"/>
                                        </p:tgtEl>
                                        <p:attrNameLst>
                                          <p:attrName>style.visibility</p:attrName>
                                        </p:attrNameLst>
                                      </p:cBhvr>
                                      <p:to>
                                        <p:strVal val="visible"/>
                                      </p:to>
                                    </p:set>
                                    <p:animEffect transition="in" filter="wipe(down)">
                                      <p:cBhvr>
                                        <p:cTn id="50"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18" grpId="0"/>
      <p:bldP spid="19" grpId="0"/>
      <p:bldP spid="20" grpId="0"/>
      <p:bldP spid="22" grpId="0"/>
      <p:bldP spid="3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899592" y="2062003"/>
            <a:ext cx="7364211" cy="4247317"/>
          </a:xfrm>
          <a:prstGeom prst="rect">
            <a:avLst/>
          </a:prstGeom>
          <a:noFill/>
        </p:spPr>
        <p:txBody>
          <a:bodyPr wrap="square" rtlCol="0">
            <a:spAutoFit/>
          </a:bodyPr>
          <a:lstStyle/>
          <a:p>
            <a:r>
              <a:rPr lang="en-GB" sz="2700" dirty="0" smtClean="0">
                <a:latin typeface="Book Antiqua" pitchFamily="18" charset="0"/>
              </a:rPr>
              <a:t>We </a:t>
            </a:r>
            <a:r>
              <a:rPr lang="en-GB" sz="2700" dirty="0" smtClean="0">
                <a:latin typeface="Book Antiqua" pitchFamily="18" charset="0"/>
              </a:rPr>
              <a:t>think that it might be because the bulbs in pots are more exposed to changes in the weather. It takes a longer time for the bulbs in the ground to get warm. </a:t>
            </a:r>
          </a:p>
          <a:p>
            <a:endParaRPr lang="en-GB" sz="2700" dirty="0">
              <a:latin typeface="Book Antiqua" pitchFamily="18" charset="0"/>
            </a:endParaRPr>
          </a:p>
          <a:p>
            <a:r>
              <a:rPr lang="en-GB" sz="2700" dirty="0" smtClean="0">
                <a:latin typeface="Book Antiqua" pitchFamily="18" charset="0"/>
              </a:rPr>
              <a:t>Measuring the temperature of the soil could be an interesting extension to this project to see the difference in temperature for the daffodils in pots and those in the ground throughout the year.</a:t>
            </a:r>
          </a:p>
        </p:txBody>
      </p:sp>
      <p:grpSp>
        <p:nvGrpSpPr>
          <p:cNvPr id="3" name="Group 2"/>
          <p:cNvGrpSpPr/>
          <p:nvPr/>
        </p:nvGrpSpPr>
        <p:grpSpPr>
          <a:xfrm>
            <a:off x="543105" y="214586"/>
            <a:ext cx="828796" cy="923330"/>
            <a:chOff x="7056784" y="5805264"/>
            <a:chExt cx="828796" cy="923330"/>
          </a:xfrm>
        </p:grpSpPr>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5" name="Rectangle 4"/>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sp>
        <p:nvSpPr>
          <p:cNvPr id="6" name="TextBox 5"/>
          <p:cNvSpPr txBox="1"/>
          <p:nvPr/>
        </p:nvSpPr>
        <p:spPr>
          <a:xfrm>
            <a:off x="1384253" y="188640"/>
            <a:ext cx="7076179" cy="1846659"/>
          </a:xfrm>
          <a:prstGeom prst="rect">
            <a:avLst/>
          </a:prstGeom>
          <a:noFill/>
        </p:spPr>
        <p:txBody>
          <a:bodyPr wrap="square" rtlCol="0">
            <a:spAutoFit/>
          </a:bodyPr>
          <a:lstStyle/>
          <a:p>
            <a:r>
              <a:rPr lang="en-GB" sz="3200" b="1" dirty="0">
                <a:latin typeface="Book Antiqua" pitchFamily="18" charset="0"/>
              </a:rPr>
              <a:t>Why do you think the daffodils in pots flowered before the daffodils planted in the ground?</a:t>
            </a:r>
          </a:p>
          <a:p>
            <a:endParaRPr lang="en-GB" dirty="0"/>
          </a:p>
        </p:txBody>
      </p:sp>
    </p:spTree>
    <p:extLst>
      <p:ext uri="{BB962C8B-B14F-4D97-AF65-F5344CB8AC3E}">
        <p14:creationId xmlns:p14="http://schemas.microsoft.com/office/powerpoint/2010/main" val="5718810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83568" y="1628800"/>
            <a:ext cx="7560840" cy="3231654"/>
          </a:xfrm>
          <a:prstGeom prst="rect">
            <a:avLst/>
          </a:prstGeom>
          <a:noFill/>
        </p:spPr>
        <p:txBody>
          <a:bodyPr wrap="square" rtlCol="0">
            <a:spAutoFit/>
          </a:bodyPr>
          <a:lstStyle/>
          <a:p>
            <a:pPr algn="ctr"/>
            <a:r>
              <a:rPr lang="en-GB" sz="4800" b="1" dirty="0" smtClean="0">
                <a:latin typeface="Book Antiqua" pitchFamily="18" charset="0"/>
              </a:rPr>
              <a:t>What do you think?</a:t>
            </a:r>
          </a:p>
          <a:p>
            <a:endParaRPr lang="en-GB" sz="2800" dirty="0">
              <a:latin typeface="Book Antiqua" pitchFamily="18" charset="0"/>
            </a:endParaRPr>
          </a:p>
          <a:p>
            <a:pPr algn="ctr"/>
            <a:r>
              <a:rPr lang="en-GB" sz="3200" dirty="0" smtClean="0">
                <a:latin typeface="Book Antiqua" pitchFamily="18" charset="0"/>
              </a:rPr>
              <a:t>Our reason might be right, but we would need to test it to make sure – that’s what science is all about!</a:t>
            </a:r>
          </a:p>
          <a:p>
            <a:endParaRPr lang="en-GB" sz="3200" dirty="0">
              <a:latin typeface="Book Antiqua" pitchFamily="18" charset="0"/>
            </a:endParaRPr>
          </a:p>
        </p:txBody>
      </p:sp>
      <p:grpSp>
        <p:nvGrpSpPr>
          <p:cNvPr id="5" name="Group 4"/>
          <p:cNvGrpSpPr/>
          <p:nvPr/>
        </p:nvGrpSpPr>
        <p:grpSpPr>
          <a:xfrm>
            <a:off x="3779912" y="120390"/>
            <a:ext cx="1647935" cy="1862048"/>
            <a:chOff x="7056784" y="5805264"/>
            <a:chExt cx="782002" cy="887396"/>
          </a:xfrm>
        </p:grpSpPr>
        <p:pic>
          <p:nvPicPr>
            <p:cNvPr id="6" name="Picture 5"/>
            <p:cNvPicPr>
              <a:picLocks noChangeAspect="1"/>
            </p:cNvPicPr>
            <p:nvPr/>
          </p:nvPicPr>
          <p:blipFill rotWithShape="1">
            <a:blip r:embed="rId2"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7" name="Rectangle 6"/>
            <p:cNvSpPr/>
            <p:nvPr/>
          </p:nvSpPr>
          <p:spPr>
            <a:xfrm>
              <a:off x="7427106" y="5805264"/>
              <a:ext cx="411680" cy="887396"/>
            </a:xfrm>
            <a:prstGeom prst="rect">
              <a:avLst/>
            </a:prstGeom>
            <a:noFill/>
          </p:spPr>
          <p:txBody>
            <a:bodyPr wrap="none" lIns="91440" tIns="45720" rIns="91440" bIns="45720">
              <a:spAutoFit/>
            </a:bodyPr>
            <a:lstStyle/>
            <a:p>
              <a:pPr algn="ctr"/>
              <a:r>
                <a:rPr lang="en-US" sz="115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spTree>
    <p:extLst>
      <p:ext uri="{BB962C8B-B14F-4D97-AF65-F5344CB8AC3E}">
        <p14:creationId xmlns:p14="http://schemas.microsoft.com/office/powerpoint/2010/main" val="1739937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 name="Chart 16"/>
          <p:cNvGraphicFramePr>
            <a:graphicFrameLocks/>
          </p:cNvGraphicFramePr>
          <p:nvPr>
            <p:extLst>
              <p:ext uri="{D42A27DB-BD31-4B8C-83A1-F6EECF244321}">
                <p14:modId xmlns:p14="http://schemas.microsoft.com/office/powerpoint/2010/main" val="2388656325"/>
              </p:ext>
            </p:extLst>
          </p:nvPr>
        </p:nvGraphicFramePr>
        <p:xfrm>
          <a:off x="207665" y="1364729"/>
          <a:ext cx="8684815" cy="4512543"/>
        </p:xfrm>
        <a:graphic>
          <a:graphicData uri="http://schemas.openxmlformats.org/drawingml/2006/chart">
            <c:chart xmlns:c="http://schemas.openxmlformats.org/drawingml/2006/chart" xmlns:r="http://schemas.openxmlformats.org/officeDocument/2006/relationships" r:id="rId3"/>
          </a:graphicData>
        </a:graphic>
      </p:graphicFrame>
      <p:sp>
        <p:nvSpPr>
          <p:cNvPr id="2" name="Rectangle 2"/>
          <p:cNvSpPr>
            <a:spLocks noChangeArrowheads="1"/>
          </p:cNvSpPr>
          <p:nvPr/>
        </p:nvSpPr>
        <p:spPr bwMode="auto">
          <a:xfrm>
            <a:off x="611560" y="310681"/>
            <a:ext cx="7992888"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GB" sz="3200" b="1" u="none" strike="noStrike" cap="none" normalizeH="0" baseline="0" dirty="0" smtClean="0">
                <a:ln>
                  <a:noFill/>
                </a:ln>
                <a:effectLst/>
                <a:latin typeface="Book Antiqua" pitchFamily="18" charset="0"/>
                <a:cs typeface="Arial" pitchFamily="34" charset="0"/>
              </a:rPr>
              <a:t>	Which </a:t>
            </a:r>
            <a:r>
              <a:rPr kumimoji="0" lang="en-GB" sz="3200" b="1" u="none" strike="noStrike" cap="none" normalizeH="0" baseline="0" dirty="0" smtClean="0">
                <a:ln>
                  <a:noFill/>
                </a:ln>
                <a:effectLst/>
                <a:latin typeface="Book Antiqua" pitchFamily="18" charset="0"/>
                <a:cs typeface="Arial" pitchFamily="34" charset="0"/>
              </a:rPr>
              <a:t>region had the tallest/shortest daffodils?</a:t>
            </a:r>
          </a:p>
        </p:txBody>
      </p:sp>
      <p:sp>
        <p:nvSpPr>
          <p:cNvPr id="4" name="Rectangle 3"/>
          <p:cNvSpPr>
            <a:spLocks noChangeArrowheads="1"/>
          </p:cNvSpPr>
          <p:nvPr/>
        </p:nvSpPr>
        <p:spPr bwMode="auto">
          <a:xfrm>
            <a:off x="0" y="3343275"/>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800" b="0" i="0" u="none" strike="noStrike" cap="none" normalizeH="0" baseline="0" smtClean="0">
                <a:ln>
                  <a:noFill/>
                </a:ln>
                <a:solidFill>
                  <a:schemeClr val="tx1"/>
                </a:solidFill>
                <a:effectLst/>
                <a:latin typeface="Arial" pitchFamily="34" charset="0"/>
                <a:cs typeface="Arial" pitchFamily="34" charset="0"/>
              </a:rPr>
              <a:t> </a:t>
            </a:r>
            <a:endParaRPr kumimoji="0" lang="en-GB" sz="1800" b="0" i="0" u="none" strike="noStrike" cap="none" normalizeH="0" baseline="0" smtClean="0">
              <a:ln>
                <a:noFill/>
              </a:ln>
              <a:solidFill>
                <a:schemeClr val="tx1"/>
              </a:solidFill>
              <a:effectLst/>
              <a:latin typeface="Arial" pitchFamily="34" charset="0"/>
              <a:cs typeface="Arial" pitchFamily="34" charset="0"/>
            </a:endParaRPr>
          </a:p>
        </p:txBody>
      </p:sp>
      <p:sp>
        <p:nvSpPr>
          <p:cNvPr id="3" name="TextBox 2"/>
          <p:cNvSpPr txBox="1"/>
          <p:nvPr/>
        </p:nvSpPr>
        <p:spPr>
          <a:xfrm>
            <a:off x="1115616" y="5942260"/>
            <a:ext cx="7344816" cy="400110"/>
          </a:xfrm>
          <a:prstGeom prst="rect">
            <a:avLst/>
          </a:prstGeom>
          <a:noFill/>
        </p:spPr>
        <p:txBody>
          <a:bodyPr wrap="square" rtlCol="0">
            <a:spAutoFit/>
          </a:bodyPr>
          <a:lstStyle/>
          <a:p>
            <a:r>
              <a:rPr lang="en-GB" sz="2000" dirty="0" smtClean="0">
                <a:latin typeface="Book Antiqua" pitchFamily="18" charset="0"/>
              </a:rPr>
              <a:t>Using the bar chart can you estimate how tall the daffodils are?</a:t>
            </a:r>
            <a:endParaRPr lang="en-GB" sz="2000" dirty="0">
              <a:latin typeface="Book Antiqua" pitchFamily="18" charset="0"/>
            </a:endParaRPr>
          </a:p>
        </p:txBody>
      </p:sp>
      <p:sp>
        <p:nvSpPr>
          <p:cNvPr id="5" name="TextBox 4"/>
          <p:cNvSpPr txBox="1"/>
          <p:nvPr/>
        </p:nvSpPr>
        <p:spPr>
          <a:xfrm>
            <a:off x="1019225" y="2276872"/>
            <a:ext cx="1296144" cy="646331"/>
          </a:xfrm>
          <a:prstGeom prst="rect">
            <a:avLst/>
          </a:prstGeom>
          <a:noFill/>
        </p:spPr>
        <p:txBody>
          <a:bodyPr wrap="square" rtlCol="0">
            <a:spAutoFit/>
          </a:bodyPr>
          <a:lstStyle/>
          <a:p>
            <a:pPr algn="ctr"/>
            <a:r>
              <a:rPr lang="en-GB" dirty="0" smtClean="0">
                <a:latin typeface="Book Antiqua" panose="02040602050305030304" pitchFamily="18" charset="0"/>
              </a:rPr>
              <a:t>About 190mm</a:t>
            </a:r>
            <a:endParaRPr lang="en-GB" dirty="0">
              <a:latin typeface="Book Antiqua" panose="02040602050305030304" pitchFamily="18" charset="0"/>
            </a:endParaRPr>
          </a:p>
        </p:txBody>
      </p:sp>
      <p:sp>
        <p:nvSpPr>
          <p:cNvPr id="18" name="TextBox 17"/>
          <p:cNvSpPr txBox="1"/>
          <p:nvPr/>
        </p:nvSpPr>
        <p:spPr>
          <a:xfrm>
            <a:off x="2555776" y="1846565"/>
            <a:ext cx="1296144" cy="646331"/>
          </a:xfrm>
          <a:prstGeom prst="rect">
            <a:avLst/>
          </a:prstGeom>
          <a:noFill/>
        </p:spPr>
        <p:txBody>
          <a:bodyPr wrap="square" rtlCol="0">
            <a:spAutoFit/>
          </a:bodyPr>
          <a:lstStyle/>
          <a:p>
            <a:pPr algn="ctr"/>
            <a:r>
              <a:rPr lang="en-GB" dirty="0" smtClean="0">
                <a:latin typeface="Book Antiqua" panose="02040602050305030304" pitchFamily="18" charset="0"/>
              </a:rPr>
              <a:t>About 230mm</a:t>
            </a:r>
            <a:endParaRPr lang="en-GB" dirty="0">
              <a:latin typeface="Book Antiqua" panose="02040602050305030304" pitchFamily="18" charset="0"/>
            </a:endParaRPr>
          </a:p>
        </p:txBody>
      </p:sp>
      <p:sp>
        <p:nvSpPr>
          <p:cNvPr id="19" name="TextBox 18"/>
          <p:cNvSpPr txBox="1"/>
          <p:nvPr/>
        </p:nvSpPr>
        <p:spPr>
          <a:xfrm>
            <a:off x="4139952" y="1845280"/>
            <a:ext cx="1296144" cy="646331"/>
          </a:xfrm>
          <a:prstGeom prst="rect">
            <a:avLst/>
          </a:prstGeom>
          <a:noFill/>
        </p:spPr>
        <p:txBody>
          <a:bodyPr wrap="square" rtlCol="0">
            <a:spAutoFit/>
          </a:bodyPr>
          <a:lstStyle/>
          <a:p>
            <a:pPr algn="ctr"/>
            <a:r>
              <a:rPr lang="en-GB" dirty="0" smtClean="0">
                <a:latin typeface="Book Antiqua" panose="02040602050305030304" pitchFamily="18" charset="0"/>
              </a:rPr>
              <a:t>About 220mm</a:t>
            </a:r>
            <a:endParaRPr lang="en-GB" dirty="0">
              <a:latin typeface="Book Antiqua" panose="02040602050305030304" pitchFamily="18" charset="0"/>
            </a:endParaRPr>
          </a:p>
        </p:txBody>
      </p:sp>
      <p:sp>
        <p:nvSpPr>
          <p:cNvPr id="20" name="TextBox 19"/>
          <p:cNvSpPr txBox="1"/>
          <p:nvPr/>
        </p:nvSpPr>
        <p:spPr>
          <a:xfrm>
            <a:off x="5724128" y="2132856"/>
            <a:ext cx="1296144" cy="646331"/>
          </a:xfrm>
          <a:prstGeom prst="rect">
            <a:avLst/>
          </a:prstGeom>
          <a:noFill/>
        </p:spPr>
        <p:txBody>
          <a:bodyPr wrap="square" rtlCol="0">
            <a:spAutoFit/>
          </a:bodyPr>
          <a:lstStyle/>
          <a:p>
            <a:pPr algn="ctr"/>
            <a:r>
              <a:rPr lang="en-GB" dirty="0" smtClean="0">
                <a:latin typeface="Book Antiqua" panose="02040602050305030304" pitchFamily="18" charset="0"/>
              </a:rPr>
              <a:t>About 210mm</a:t>
            </a:r>
            <a:endParaRPr lang="en-GB" dirty="0">
              <a:latin typeface="Book Antiqua" panose="02040602050305030304" pitchFamily="18" charset="0"/>
            </a:endParaRPr>
          </a:p>
        </p:txBody>
      </p:sp>
      <p:sp>
        <p:nvSpPr>
          <p:cNvPr id="21" name="TextBox 20"/>
          <p:cNvSpPr txBox="1"/>
          <p:nvPr/>
        </p:nvSpPr>
        <p:spPr>
          <a:xfrm>
            <a:off x="7308304" y="1448425"/>
            <a:ext cx="1296144" cy="646331"/>
          </a:xfrm>
          <a:prstGeom prst="rect">
            <a:avLst/>
          </a:prstGeom>
          <a:noFill/>
        </p:spPr>
        <p:txBody>
          <a:bodyPr wrap="square" rtlCol="0">
            <a:spAutoFit/>
          </a:bodyPr>
          <a:lstStyle/>
          <a:p>
            <a:pPr algn="ctr"/>
            <a:r>
              <a:rPr lang="en-GB" dirty="0" smtClean="0">
                <a:latin typeface="Book Antiqua" panose="02040602050305030304" pitchFamily="18" charset="0"/>
              </a:rPr>
              <a:t>About 260mm</a:t>
            </a:r>
            <a:endParaRPr lang="en-GB" dirty="0">
              <a:latin typeface="Book Antiqua" panose="02040602050305030304" pitchFamily="18" charset="0"/>
            </a:endParaRPr>
          </a:p>
        </p:txBody>
      </p:sp>
      <p:grpSp>
        <p:nvGrpSpPr>
          <p:cNvPr id="11" name="Group 10"/>
          <p:cNvGrpSpPr/>
          <p:nvPr/>
        </p:nvGrpSpPr>
        <p:grpSpPr>
          <a:xfrm>
            <a:off x="790876" y="273422"/>
            <a:ext cx="828796" cy="923330"/>
            <a:chOff x="7056784" y="5805264"/>
            <a:chExt cx="828796" cy="923330"/>
          </a:xfrm>
        </p:grpSpPr>
        <p:pic>
          <p:nvPicPr>
            <p:cNvPr id="12" name="Picture 11"/>
            <p:cNvPicPr>
              <a:picLocks noChangeAspect="1"/>
            </p:cNvPicPr>
            <p:nvPr/>
          </p:nvPicPr>
          <p:blipFill rotWithShape="1">
            <a:blip r:embed="rId4"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13" name="Rectangle 12"/>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grpSp>
        <p:nvGrpSpPr>
          <p:cNvPr id="14" name="Group 13"/>
          <p:cNvGrpSpPr/>
          <p:nvPr/>
        </p:nvGrpSpPr>
        <p:grpSpPr>
          <a:xfrm>
            <a:off x="285608" y="5880705"/>
            <a:ext cx="828796" cy="923330"/>
            <a:chOff x="7056784" y="5805264"/>
            <a:chExt cx="828796" cy="923330"/>
          </a:xfrm>
        </p:grpSpPr>
        <p:pic>
          <p:nvPicPr>
            <p:cNvPr id="15" name="Picture 14"/>
            <p:cNvPicPr>
              <a:picLocks noChangeAspect="1"/>
            </p:cNvPicPr>
            <p:nvPr/>
          </p:nvPicPr>
          <p:blipFill rotWithShape="1">
            <a:blip r:embed="rId4" cstate="print">
              <a:extLst>
                <a:ext uri="{28A0092B-C50C-407E-A947-70E740481C1C}">
                  <a14:useLocalDpi xmlns:a14="http://schemas.microsoft.com/office/drawing/2010/main" val="0"/>
                </a:ext>
              </a:extLst>
            </a:blip>
            <a:srcRect l="12909" r="19442"/>
            <a:stretch/>
          </p:blipFill>
          <p:spPr>
            <a:xfrm>
              <a:off x="7056784" y="5841339"/>
              <a:ext cx="754707" cy="743744"/>
            </a:xfrm>
            <a:prstGeom prst="rect">
              <a:avLst/>
            </a:prstGeom>
          </p:spPr>
        </p:pic>
        <p:sp>
          <p:nvSpPr>
            <p:cNvPr id="16" name="Rectangle 15"/>
            <p:cNvSpPr/>
            <p:nvPr/>
          </p:nvSpPr>
          <p:spPr>
            <a:xfrm>
              <a:off x="7380312" y="5805264"/>
              <a:ext cx="505268" cy="923330"/>
            </a:xfrm>
            <a:prstGeom prst="rect">
              <a:avLst/>
            </a:prstGeom>
            <a:noFill/>
          </p:spPr>
          <p:txBody>
            <a:bodyPr wrap="none" lIns="91440" tIns="45720" rIns="91440" bIns="45720">
              <a:spAutoFit/>
            </a:bodyPr>
            <a:lstStyle/>
            <a:p>
              <a:pPr algn="ctr"/>
              <a:r>
                <a:rPr lang="en-US" sz="5400" b="1" dirty="0">
                  <a:ln w="19050">
                    <a:solidFill>
                      <a:schemeClr val="tx2">
                        <a:tint val="1000"/>
                      </a:schemeClr>
                    </a:solidFill>
                    <a:prstDash val="solid"/>
                  </a:ln>
                  <a:solidFill>
                    <a:srgbClr val="00B050"/>
                  </a:solidFill>
                  <a:effectLst>
                    <a:outerShdw blurRad="50000" dist="50800" dir="7500000" algn="tl">
                      <a:srgbClr val="000000">
                        <a:shade val="5000"/>
                        <a:alpha val="35000"/>
                      </a:srgbClr>
                    </a:outerShdw>
                  </a:effectLst>
                </a:rPr>
                <a:t>?</a:t>
              </a:r>
            </a:p>
          </p:txBody>
        </p:sp>
      </p:grpSp>
      <p:sp>
        <p:nvSpPr>
          <p:cNvPr id="6" name="Down Arrow 5"/>
          <p:cNvSpPr/>
          <p:nvPr/>
        </p:nvSpPr>
        <p:spPr>
          <a:xfrm rot="10800000">
            <a:off x="7704348" y="2094756"/>
            <a:ext cx="504056" cy="610742"/>
          </a:xfrm>
          <a:prstGeom prst="downArrow">
            <a:avLst/>
          </a:prstGeom>
          <a:solidFill>
            <a:srgbClr val="FFFF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2" name="Down Arrow 21"/>
          <p:cNvSpPr/>
          <p:nvPr/>
        </p:nvSpPr>
        <p:spPr>
          <a:xfrm>
            <a:off x="1460416" y="3037904"/>
            <a:ext cx="504056" cy="610742"/>
          </a:xfrm>
          <a:prstGeom prst="downArrow">
            <a:avLst/>
          </a:prstGeom>
          <a:solidFill>
            <a:srgbClr val="CC99FF"/>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Tree>
    <p:extLst>
      <p:ext uri="{BB962C8B-B14F-4D97-AF65-F5344CB8AC3E}">
        <p14:creationId xmlns:p14="http://schemas.microsoft.com/office/powerpoint/2010/main" val="34851703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7" presetClass="entr" presetSubtype="0" fill="hold" grpId="0" nodeType="clickEffect">
                                  <p:stCondLst>
                                    <p:cond delay="0"/>
                                  </p:stCondLst>
                                  <p:childTnLst>
                                    <p:set>
                                      <p:cBhvr>
                                        <p:cTn id="13" dur="1" fill="hold">
                                          <p:stCondLst>
                                            <p:cond delay="0"/>
                                          </p:stCondLst>
                                        </p:cTn>
                                        <p:tgtEl>
                                          <p:spTgt spid="22"/>
                                        </p:tgtEl>
                                        <p:attrNameLst>
                                          <p:attrName>style.visibility</p:attrName>
                                        </p:attrNameLst>
                                      </p:cBhvr>
                                      <p:to>
                                        <p:strVal val="visible"/>
                                      </p:to>
                                    </p:set>
                                    <p:animEffect transition="in" filter="fade">
                                      <p:cBhvr>
                                        <p:cTn id="14" dur="1000"/>
                                        <p:tgtEl>
                                          <p:spTgt spid="22"/>
                                        </p:tgtEl>
                                      </p:cBhvr>
                                    </p:animEffect>
                                    <p:anim calcmode="lin" valueType="num">
                                      <p:cBhvr>
                                        <p:cTn id="15" dur="1000" fill="hold"/>
                                        <p:tgtEl>
                                          <p:spTgt spid="22"/>
                                        </p:tgtEl>
                                        <p:attrNameLst>
                                          <p:attrName>ppt_x</p:attrName>
                                        </p:attrNameLst>
                                      </p:cBhvr>
                                      <p:tavLst>
                                        <p:tav tm="0">
                                          <p:val>
                                            <p:strVal val="#ppt_x"/>
                                          </p:val>
                                        </p:tav>
                                        <p:tav tm="100000">
                                          <p:val>
                                            <p:strVal val="#ppt_x"/>
                                          </p:val>
                                        </p:tav>
                                      </p:tavLst>
                                    </p:anim>
                                    <p:anim calcmode="lin" valueType="num">
                                      <p:cBhvr>
                                        <p:cTn id="16" dur="1000" fill="hold"/>
                                        <p:tgtEl>
                                          <p:spTgt spid="22"/>
                                        </p:tgtEl>
                                        <p:attrNameLst>
                                          <p:attrName>ppt_y</p:attrName>
                                        </p:attrNameLst>
                                      </p:cBhvr>
                                      <p:tavLst>
                                        <p:tav tm="0">
                                          <p:val>
                                            <p:strVal val="#ppt_y-.1"/>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2" presetClass="entr" presetSubtype="4" fill="hold" grpId="0" nodeType="clickEffect">
                                  <p:stCondLst>
                                    <p:cond delay="0"/>
                                  </p:stCondLst>
                                  <p:childTnLst>
                                    <p:set>
                                      <p:cBhvr>
                                        <p:cTn id="20" dur="1" fill="hold">
                                          <p:stCondLst>
                                            <p:cond delay="0"/>
                                          </p:stCondLst>
                                        </p:cTn>
                                        <p:tgtEl>
                                          <p:spTgt spid="3"/>
                                        </p:tgtEl>
                                        <p:attrNameLst>
                                          <p:attrName>style.visibility</p:attrName>
                                        </p:attrNameLst>
                                      </p:cBhvr>
                                      <p:to>
                                        <p:strVal val="visible"/>
                                      </p:to>
                                    </p:set>
                                    <p:animEffect transition="in" filter="wipe(down)">
                                      <p:cBhvr>
                                        <p:cTn id="21" dur="500"/>
                                        <p:tgtEl>
                                          <p:spTgt spid="3"/>
                                        </p:tgtEl>
                                      </p:cBhvr>
                                    </p:animEffect>
                                  </p:childTnLst>
                                </p:cTn>
                              </p:par>
                              <p:par>
                                <p:cTn id="22" presetID="10" presetClass="entr" presetSubtype="0" fill="hold" nodeType="withEffect">
                                  <p:stCondLst>
                                    <p:cond delay="0"/>
                                  </p:stCondLst>
                                  <p:childTnLst>
                                    <p:set>
                                      <p:cBhvr>
                                        <p:cTn id="23" dur="1" fill="hold">
                                          <p:stCondLst>
                                            <p:cond delay="0"/>
                                          </p:stCondLst>
                                        </p:cTn>
                                        <p:tgtEl>
                                          <p:spTgt spid="14"/>
                                        </p:tgtEl>
                                        <p:attrNameLst>
                                          <p:attrName>style.visibility</p:attrName>
                                        </p:attrNameLst>
                                      </p:cBhvr>
                                      <p:to>
                                        <p:strVal val="visible"/>
                                      </p:to>
                                    </p:set>
                                    <p:animEffect transition="in" filter="fade">
                                      <p:cBhvr>
                                        <p:cTn id="24" dur="500"/>
                                        <p:tgtEl>
                                          <p:spTgt spid="14"/>
                                        </p:tgtEl>
                                      </p:cBhvr>
                                    </p:animEffect>
                                  </p:childTnLst>
                                </p:cTn>
                              </p:par>
                            </p:childTnLst>
                          </p:cTn>
                        </p:par>
                      </p:childTnLst>
                    </p:cTn>
                  </p:par>
                  <p:par>
                    <p:cTn id="25" fill="hold">
                      <p:stCondLst>
                        <p:cond delay="indefinite"/>
                      </p:stCondLst>
                      <p:childTnLst>
                        <p:par>
                          <p:cTn id="26" fill="hold">
                            <p:stCondLst>
                              <p:cond delay="0"/>
                            </p:stCondLst>
                            <p:childTnLst>
                              <p:par>
                                <p:cTn id="27" presetID="10" presetClass="entr" presetSubtype="0" fill="hold" grpId="0" nodeType="click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500"/>
                                        <p:tgtEl>
                                          <p:spTgt spid="5"/>
                                        </p:tgtEl>
                                      </p:cBhvr>
                                    </p:animEffect>
                                  </p:childTnLst>
                                </p:cTn>
                              </p:par>
                            </p:childTnLst>
                          </p:cTn>
                        </p:par>
                      </p:childTnLst>
                    </p:cTn>
                  </p:par>
                  <p:par>
                    <p:cTn id="30" fill="hold">
                      <p:stCondLst>
                        <p:cond delay="indefinite"/>
                      </p:stCondLst>
                      <p:childTnLst>
                        <p:par>
                          <p:cTn id="31" fill="hold">
                            <p:stCondLst>
                              <p:cond delay="0"/>
                            </p:stCondLst>
                            <p:childTnLst>
                              <p:par>
                                <p:cTn id="32" presetID="10" presetClass="entr" presetSubtype="0" fill="hold" grpId="0" nodeType="clickEffect">
                                  <p:stCondLst>
                                    <p:cond delay="0"/>
                                  </p:stCondLst>
                                  <p:childTnLst>
                                    <p:set>
                                      <p:cBhvr>
                                        <p:cTn id="33" dur="1" fill="hold">
                                          <p:stCondLst>
                                            <p:cond delay="0"/>
                                          </p:stCondLst>
                                        </p:cTn>
                                        <p:tgtEl>
                                          <p:spTgt spid="18"/>
                                        </p:tgtEl>
                                        <p:attrNameLst>
                                          <p:attrName>style.visibility</p:attrName>
                                        </p:attrNameLst>
                                      </p:cBhvr>
                                      <p:to>
                                        <p:strVal val="visible"/>
                                      </p:to>
                                    </p:set>
                                    <p:animEffect transition="in" filter="fade">
                                      <p:cBhvr>
                                        <p:cTn id="34" dur="500"/>
                                        <p:tgtEl>
                                          <p:spTgt spid="18"/>
                                        </p:tgtEl>
                                      </p:cBhvr>
                                    </p:animEffect>
                                  </p:childTnLst>
                                </p:cTn>
                              </p:par>
                            </p:childTnLst>
                          </p:cTn>
                        </p:par>
                      </p:childTnLst>
                    </p:cTn>
                  </p:par>
                  <p:par>
                    <p:cTn id="35" fill="hold">
                      <p:stCondLst>
                        <p:cond delay="indefinite"/>
                      </p:stCondLst>
                      <p:childTnLst>
                        <p:par>
                          <p:cTn id="36" fill="hold">
                            <p:stCondLst>
                              <p:cond delay="0"/>
                            </p:stCondLst>
                            <p:childTnLst>
                              <p:par>
                                <p:cTn id="37" presetID="10" presetClass="entr" presetSubtype="0" fill="hold" grpId="0" nodeType="clickEffect">
                                  <p:stCondLst>
                                    <p:cond delay="0"/>
                                  </p:stCondLst>
                                  <p:childTnLst>
                                    <p:set>
                                      <p:cBhvr>
                                        <p:cTn id="38" dur="1" fill="hold">
                                          <p:stCondLst>
                                            <p:cond delay="0"/>
                                          </p:stCondLst>
                                        </p:cTn>
                                        <p:tgtEl>
                                          <p:spTgt spid="19"/>
                                        </p:tgtEl>
                                        <p:attrNameLst>
                                          <p:attrName>style.visibility</p:attrName>
                                        </p:attrNameLst>
                                      </p:cBhvr>
                                      <p:to>
                                        <p:strVal val="visible"/>
                                      </p:to>
                                    </p:set>
                                    <p:animEffect transition="in" filter="fade">
                                      <p:cBhvr>
                                        <p:cTn id="39" dur="500"/>
                                        <p:tgtEl>
                                          <p:spTgt spid="19"/>
                                        </p:tgtEl>
                                      </p:cBhvr>
                                    </p:animEffect>
                                  </p:childTnLst>
                                </p:cTn>
                              </p:par>
                            </p:childTnLst>
                          </p:cTn>
                        </p:par>
                      </p:childTnLst>
                    </p:cTn>
                  </p:par>
                  <p:par>
                    <p:cTn id="40" fill="hold">
                      <p:stCondLst>
                        <p:cond delay="indefinite"/>
                      </p:stCondLst>
                      <p:childTnLst>
                        <p:par>
                          <p:cTn id="41" fill="hold">
                            <p:stCondLst>
                              <p:cond delay="0"/>
                            </p:stCondLst>
                            <p:childTnLst>
                              <p:par>
                                <p:cTn id="42" presetID="10" presetClass="entr" presetSubtype="0" fill="hold" grpId="0" nodeType="click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fade">
                                      <p:cBhvr>
                                        <p:cTn id="44" dur="500"/>
                                        <p:tgtEl>
                                          <p:spTgt spid="20"/>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21"/>
                                        </p:tgtEl>
                                        <p:attrNameLst>
                                          <p:attrName>style.visibility</p:attrName>
                                        </p:attrNameLst>
                                      </p:cBhvr>
                                      <p:to>
                                        <p:strVal val="visible"/>
                                      </p:to>
                                    </p:set>
                                    <p:animEffect transition="in" filter="fade">
                                      <p:cBhvr>
                                        <p:cTn id="49"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P spid="5" grpId="0"/>
      <p:bldP spid="18" grpId="0"/>
      <p:bldP spid="19" grpId="0"/>
      <p:bldP spid="20" grpId="0"/>
      <p:bldP spid="21" grpId="0"/>
      <p:bldP spid="6" grpId="0" animBg="1"/>
      <p:bldP spid="22"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2292</TotalTime>
  <Words>480</Words>
  <Application>Microsoft Office PowerPoint</Application>
  <PresentationFormat>Letter Paper (8.5x11 in)</PresentationFormat>
  <Paragraphs>77</Paragraphs>
  <Slides>11</Slides>
  <Notes>3</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PowerPoint Presentation</vt:lpstr>
      <vt:lpstr>Super Scientists!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Finding a trend is quite difficult but some things are clear…</vt:lpstr>
    </vt:vector>
  </TitlesOfParts>
  <Company>Edina Trust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Rose Blake</dc:creator>
  <cp:lastModifiedBy>Samantha Moore</cp:lastModifiedBy>
  <cp:revision>85</cp:revision>
  <cp:lastPrinted>2015-08-19T14:42:42Z</cp:lastPrinted>
  <dcterms:created xsi:type="dcterms:W3CDTF">2012-06-01T10:21:59Z</dcterms:created>
  <dcterms:modified xsi:type="dcterms:W3CDTF">2016-05-16T11:52:24Z</dcterms:modified>
</cp:coreProperties>
</file>