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75" r:id="rId4"/>
    <p:sldId id="267" r:id="rId5"/>
    <p:sldId id="266" r:id="rId6"/>
    <p:sldId id="273" r:id="rId7"/>
    <p:sldId id="272" r:id="rId8"/>
    <p:sldId id="281" r:id="rId9"/>
    <p:sldId id="268" r:id="rId10"/>
    <p:sldId id="274" r:id="rId11"/>
    <p:sldId id="276" r:id="rId12"/>
    <p:sldId id="269" r:id="rId13"/>
    <p:sldId id="260" r:id="rId14"/>
    <p:sldId id="277" r:id="rId15"/>
    <p:sldId id="282" r:id="rId16"/>
    <p:sldId id="280" r:id="rId17"/>
    <p:sldId id="270" r:id="rId18"/>
    <p:sldId id="279" r:id="rId19"/>
    <p:sldId id="271" r:id="rId20"/>
  </p:sldIdLst>
  <p:sldSz cx="9144000" cy="6858000" type="letter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F2F2"/>
    <a:srgbClr val="FFFFFF"/>
    <a:srgbClr val="FF9999"/>
    <a:srgbClr val="85927C"/>
    <a:srgbClr val="DDDFD9"/>
    <a:srgbClr val="81A569"/>
    <a:srgbClr val="FA9706"/>
    <a:srgbClr val="7AC9FA"/>
    <a:srgbClr val="C1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8" d="100"/>
          <a:sy n="98" d="100"/>
        </p:scale>
        <p:origin x="3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VDC01\Shared%20Data\Edina%20Trust\1.Charitable%20Grants\1.Science%20UK\2.%20Bulb%20Project\15.%20Results\2022-23\End%20of%20project\results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VDC01\Shared%20Data\Edina%20Trust\1.Charitable%20Grants\1.Science%20UK\2.%20Bulb%20Project\15.%20Results\2022-23\End%20of%20project\results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VDC01\Shared%20Data\Edina%20Trust\1.Charitable%20Grants\1.Science%20UK\2.%20Bulb%20Project\15.%20Results\2022-23\End%20of%20project\results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VDC01\Shared%20Data\Edina%20Trust\1.Charitable%20Grants\1.Science%20UK\2.%20Bulb%20Project\15.%20Results\2022-23\End%20of%20project\result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b="0" dirty="0"/>
              <a:t>Average Total Rainfall</a:t>
            </a:r>
            <a:r>
              <a:rPr lang="en-GB" sz="2000" b="0" baseline="0" dirty="0"/>
              <a:t> per School </a:t>
            </a:r>
            <a:br>
              <a:rPr lang="en-GB" sz="2000" b="0" baseline="0" dirty="0"/>
            </a:br>
            <a:r>
              <a:rPr lang="en-GB" sz="2000" b="0" baseline="0" dirty="0"/>
              <a:t>Between November 2022 – March 2023</a:t>
            </a:r>
            <a:endParaRPr lang="en-GB" sz="2000" b="0" dirty="0"/>
          </a:p>
        </c:rich>
      </c:tx>
      <c:layout>
        <c:manualLayout>
          <c:xMode val="edge"/>
          <c:yMode val="edge"/>
          <c:x val="0.2162756518051155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analysis!$AA$13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4-44DC-B38C-5B85457FD1F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4-44DC-B38C-5B85457FD1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4-44DC-B38C-5B85457FD1F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34-44DC-B38C-5B85457FD1F4}"/>
              </c:ext>
            </c:extLst>
          </c:dPt>
          <c:cat>
            <c:strRef>
              <c:f>analysis!$AB$12:$AE$12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analysis!$AB$13:$AE$13</c:f>
              <c:numCache>
                <c:formatCode>General</c:formatCode>
                <c:ptCount val="4"/>
                <c:pt idx="0">
                  <c:v>310.55878990290756</c:v>
                </c:pt>
                <c:pt idx="1">
                  <c:v>295.06406926406925</c:v>
                </c:pt>
                <c:pt idx="2">
                  <c:v>288.80658785658784</c:v>
                </c:pt>
                <c:pt idx="3">
                  <c:v>470.79951175936975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34-44DC-B38C-5B85457FD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analysis!$AA$32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07-43DB-80C9-6EF32620F8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07-43DB-80C9-6EF32620F8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07-43DB-80C9-6EF32620F8C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07-43DB-80C9-6EF32620F8C7}"/>
              </c:ext>
            </c:extLst>
          </c:dPt>
          <c:cat>
            <c:strRef>
              <c:f>analysis!$AB$25:$AE$25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analysis!$AB$32:$AE$32</c:f>
              <c:numCache>
                <c:formatCode>0.0</c:formatCode>
                <c:ptCount val="4"/>
                <c:pt idx="0">
                  <c:v>6.5786886762475003</c:v>
                </c:pt>
                <c:pt idx="1">
                  <c:v>7.6920404942279932</c:v>
                </c:pt>
                <c:pt idx="2">
                  <c:v>7.5473501822251823</c:v>
                </c:pt>
                <c:pt idx="3">
                  <c:v>8.196234674524348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07-43DB-80C9-6EF32620F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analysis!$AB$25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>
                    <a:alpha val="95000"/>
                  </a:schemeClr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analysis!$AB$26:$AB$30</c:f>
              <c:numCache>
                <c:formatCode>General</c:formatCode>
                <c:ptCount val="5"/>
                <c:pt idx="0">
                  <c:v>9.9190240332244031</c:v>
                </c:pt>
                <c:pt idx="1">
                  <c:v>2.9222222222222221</c:v>
                </c:pt>
                <c:pt idx="2">
                  <c:v>5.7240699404761912</c:v>
                </c:pt>
                <c:pt idx="3">
                  <c:v>7.1674679487179489</c:v>
                </c:pt>
                <c:pt idx="4">
                  <c:v>7.1606592365967368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B4-4A78-8145-38566393E199}"/>
            </c:ext>
          </c:extLst>
        </c:ser>
        <c:ser>
          <c:idx val="1"/>
          <c:order val="1"/>
          <c:tx>
            <c:strRef>
              <c:f>analysis!$AC$25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analysis!$AC$26:$AC$30</c:f>
              <c:numCache>
                <c:formatCode>General</c:formatCode>
                <c:ptCount val="5"/>
                <c:pt idx="0">
                  <c:v>11.195367063492064</c:v>
                </c:pt>
                <c:pt idx="1">
                  <c:v>4.1477633477633482</c:v>
                </c:pt>
                <c:pt idx="2">
                  <c:v>6.3633766233766238</c:v>
                </c:pt>
                <c:pt idx="3">
                  <c:v>8.2074652777777768</c:v>
                </c:pt>
                <c:pt idx="4">
                  <c:v>8.5462301587301575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B4-4A78-8145-38566393E199}"/>
            </c:ext>
          </c:extLst>
        </c:ser>
        <c:ser>
          <c:idx val="2"/>
          <c:order val="2"/>
          <c:tx>
            <c:strRef>
              <c:f>analysis!$AD$25</c:f>
              <c:strCache>
                <c:ptCount val="1"/>
                <c:pt idx="0">
                  <c:v>N Ireland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analysis!$AD$26:$AD$30</c:f>
              <c:numCache>
                <c:formatCode>General</c:formatCode>
                <c:ptCount val="5"/>
                <c:pt idx="0">
                  <c:v>10.702619047619047</c:v>
                </c:pt>
                <c:pt idx="1">
                  <c:v>5.1178703703703707</c:v>
                </c:pt>
                <c:pt idx="2">
                  <c:v>6.1104446941946939</c:v>
                </c:pt>
                <c:pt idx="3">
                  <c:v>7.715238095238095</c:v>
                </c:pt>
                <c:pt idx="4">
                  <c:v>8.090578703703704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B4-4A78-8145-38566393E199}"/>
            </c:ext>
          </c:extLst>
        </c:ser>
        <c:ser>
          <c:idx val="3"/>
          <c:order val="3"/>
          <c:tx>
            <c:strRef>
              <c:f>analysis!$AE$25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x"/>
            <c:size val="10"/>
            <c:spPr>
              <a:noFill/>
              <a:ln w="22225">
                <a:solidFill>
                  <a:srgbClr val="92D050"/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analysis!$AE$26:$AE$30</c:f>
              <c:numCache>
                <c:formatCode>General</c:formatCode>
                <c:ptCount val="5"/>
                <c:pt idx="0">
                  <c:v>12.580944832643203</c:v>
                </c:pt>
                <c:pt idx="1">
                  <c:v>4.5344100529100526</c:v>
                </c:pt>
                <c:pt idx="2">
                  <c:v>6.9170932539682539</c:v>
                </c:pt>
                <c:pt idx="3">
                  <c:v>7.6296794871794873</c:v>
                </c:pt>
                <c:pt idx="4">
                  <c:v>9.3190457459207465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B4-4A78-8145-38566393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analysis!$AB$25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>
                    <a:alpha val="95000"/>
                  </a:schemeClr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analysis!$AB$26:$AB$30</c:f>
              <c:numCache>
                <c:formatCode>General</c:formatCode>
                <c:ptCount val="5"/>
                <c:pt idx="0">
                  <c:v>9.9190240332244031</c:v>
                </c:pt>
                <c:pt idx="1">
                  <c:v>2.9222222222222221</c:v>
                </c:pt>
                <c:pt idx="2">
                  <c:v>5.7240699404761912</c:v>
                </c:pt>
                <c:pt idx="3">
                  <c:v>7.1674679487179489</c:v>
                </c:pt>
                <c:pt idx="4">
                  <c:v>7.1606592365967368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B4-4A78-8145-38566393E199}"/>
            </c:ext>
          </c:extLst>
        </c:ser>
        <c:ser>
          <c:idx val="1"/>
          <c:order val="1"/>
          <c:tx>
            <c:strRef>
              <c:f>analysis!$AC$25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analysis!$AC$26:$AC$30</c:f>
              <c:numCache>
                <c:formatCode>General</c:formatCode>
                <c:ptCount val="5"/>
                <c:pt idx="0">
                  <c:v>11.195367063492064</c:v>
                </c:pt>
                <c:pt idx="1">
                  <c:v>4.1477633477633482</c:v>
                </c:pt>
                <c:pt idx="2">
                  <c:v>6.3633766233766238</c:v>
                </c:pt>
                <c:pt idx="3">
                  <c:v>8.2074652777777768</c:v>
                </c:pt>
                <c:pt idx="4">
                  <c:v>8.5462301587301575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B4-4A78-8145-38566393E199}"/>
            </c:ext>
          </c:extLst>
        </c:ser>
        <c:ser>
          <c:idx val="2"/>
          <c:order val="2"/>
          <c:tx>
            <c:strRef>
              <c:f>analysis!$AD$25</c:f>
              <c:strCache>
                <c:ptCount val="1"/>
                <c:pt idx="0">
                  <c:v>N Ireland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analysis!$AD$26:$AD$30</c:f>
              <c:numCache>
                <c:formatCode>General</c:formatCode>
                <c:ptCount val="5"/>
                <c:pt idx="0">
                  <c:v>10.702619047619047</c:v>
                </c:pt>
                <c:pt idx="1">
                  <c:v>5.1178703703703707</c:v>
                </c:pt>
                <c:pt idx="2">
                  <c:v>6.1104446941946939</c:v>
                </c:pt>
                <c:pt idx="3">
                  <c:v>7.715238095238095</c:v>
                </c:pt>
                <c:pt idx="4">
                  <c:v>8.090578703703704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B4-4A78-8145-38566393E199}"/>
            </c:ext>
          </c:extLst>
        </c:ser>
        <c:ser>
          <c:idx val="3"/>
          <c:order val="3"/>
          <c:tx>
            <c:strRef>
              <c:f>analysis!$AE$25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x"/>
            <c:size val="10"/>
            <c:spPr>
              <a:noFill/>
              <a:ln w="22225">
                <a:solidFill>
                  <a:srgbClr val="92D050"/>
                </a:solidFill>
              </a:ln>
              <a:effectLst/>
            </c:spPr>
          </c:marker>
          <c:cat>
            <c:strRef>
              <c:f>analysis!$AA$26:$AA$30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analysis!$AE$26:$AE$30</c:f>
              <c:numCache>
                <c:formatCode>General</c:formatCode>
                <c:ptCount val="5"/>
                <c:pt idx="0">
                  <c:v>12.580944832643203</c:v>
                </c:pt>
                <c:pt idx="1">
                  <c:v>4.5344100529100526</c:v>
                </c:pt>
                <c:pt idx="2">
                  <c:v>6.9170932539682539</c:v>
                </c:pt>
                <c:pt idx="3">
                  <c:v>7.6296794871794873</c:v>
                </c:pt>
                <c:pt idx="4">
                  <c:v>9.3190457459207465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B4-4A78-8145-38566393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50FB882D-8596-49B8-86D4-FA54AC710A48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132835D9-5CE8-4FD6-804F-CB0939E3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75F62C9A-3878-4DF6-92A8-280C3E91468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4" tIns="47912" rIns="95824" bIns="479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31" y="4861151"/>
            <a:ext cx="5680444" cy="4605824"/>
          </a:xfrm>
          <a:prstGeom prst="rect">
            <a:avLst/>
          </a:prstGeom>
        </p:spPr>
        <p:txBody>
          <a:bodyPr vert="horz" lIns="95824" tIns="47912" rIns="95824" bIns="479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6B226B69-651C-458E-A63E-5F5AC727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5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82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5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7CDC-5B91-4F4E-B3FD-5DB9B6B66603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CA-87AD-4022-90F5-16B4057C8906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228-9A08-46F5-91A7-99516FDB22B3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D28-22FA-4CC9-8B8E-2A7905CF0945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397-28B4-4827-8048-15A8B85FED3A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F365-1BB6-4A5D-8BD5-8577416BA555}" type="datetime1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364-2E42-4963-B54F-B55A1E6E22F6}" type="datetime1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3B44-F221-4619-93FE-64B9845D339B}" type="datetime1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D48-266A-4CC6-9BDC-9F3C9068085E}" type="datetime1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C19C-8A1F-4E8A-A25B-5D15BBE5A080}" type="datetime1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574-C5F6-4D68-9BF1-C6B65ADB0446}" type="datetime1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7EA9-94FE-45FD-B27B-C29980EDAB08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sticky-note-pn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31.png"/><Relationship Id="rId5" Type="http://schemas.openxmlformats.org/officeDocument/2006/relationships/image" Target="../media/image17.wmf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80" y="188639"/>
            <a:ext cx="2192937" cy="913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67" y="5145848"/>
            <a:ext cx="2109509" cy="158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92" y="1789601"/>
            <a:ext cx="8031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Book Antiqua" pitchFamily="18" charset="0"/>
              </a:rPr>
              <a:t>Results Report</a:t>
            </a:r>
          </a:p>
          <a:p>
            <a:pPr algn="ctr"/>
            <a:r>
              <a:rPr lang="en-GB" sz="5400" b="1" dirty="0">
                <a:latin typeface="Book Antiqua" pitchFamily="18" charset="0"/>
              </a:rPr>
              <a:t>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45" y="3565365"/>
            <a:ext cx="2109509" cy="158213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50029BD-A69E-C705-531D-C1019A8B0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84" y="188640"/>
            <a:ext cx="2527936" cy="913711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E4F4A25-777D-408C-4ADB-5BFD813BB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41" y="3562654"/>
            <a:ext cx="2095273" cy="1571455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813EC13-4267-A14B-B238-23D655CF2A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20051"/>
          <a:stretch/>
        </p:blipFill>
        <p:spPr>
          <a:xfrm>
            <a:off x="1390532" y="5147497"/>
            <a:ext cx="2095273" cy="1580177"/>
          </a:xfrm>
          <a:prstGeom prst="rect">
            <a:avLst/>
          </a:prstGeom>
        </p:spPr>
      </p:pic>
      <p:pic>
        <p:nvPicPr>
          <p:cNvPr id="16" name="Picture 15" descr="A picture containing outdoor, tree, person, garden&#10;&#10;Description automatically generated">
            <a:extLst>
              <a:ext uri="{FF2B5EF4-FFF2-40B4-BE49-F238E27FC236}">
                <a16:creationId xmlns:a16="http://schemas.microsoft.com/office/drawing/2014/main" id="{369DCA95-09FF-8FF1-D611-06B0910375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45" y="5143804"/>
            <a:ext cx="2109509" cy="1582132"/>
          </a:xfrm>
          <a:prstGeom prst="rect">
            <a:avLst/>
          </a:prstGeom>
        </p:spPr>
      </p:pic>
      <p:pic>
        <p:nvPicPr>
          <p:cNvPr id="18" name="Picture 1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D919D3E-7871-E953-AACD-D799866F7F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85" y="3557315"/>
            <a:ext cx="2109509" cy="1582132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634545-005C-39EC-42B9-8DA3ABA6C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32"/>
            <a:ext cx="1555733" cy="16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Considering what we know so far, where do you think daffodils flowered first?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12470"/>
              </p:ext>
            </p:extLst>
          </p:nvPr>
        </p:nvGraphicFramePr>
        <p:xfrm>
          <a:off x="1205323" y="2204864"/>
          <a:ext cx="6589338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Most Rain: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Wales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Scotland, England, and Northern Ireland had similar amounts of rain.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Northern Ireland was the driest by a little bit!</a:t>
                      </a:r>
                    </a:p>
                  </a:txBody>
                  <a:tcPr anchor="ctr">
                    <a:blipFill dpi="0"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Warmest:</a:t>
                      </a: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Wales</a:t>
                      </a:r>
                    </a:p>
                    <a:p>
                      <a:pPr algn="ctr"/>
                      <a:endParaRPr lang="en-GB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England and Northern Ireland were almost the same temperature. </a:t>
                      </a:r>
                    </a:p>
                    <a:p>
                      <a:pPr algn="ctr"/>
                      <a:endParaRPr lang="en-GB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Scotland was the coldest.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E8E8EA-F8C4-45AC-86F4-571DC18E0169}"/>
              </a:ext>
            </a:extLst>
          </p:cNvPr>
          <p:cNvSpPr txBox="1"/>
          <p:nvPr/>
        </p:nvSpPr>
        <p:spPr>
          <a:xfrm>
            <a:off x="1475656" y="16288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2022-23 Weather Data from Schools</a:t>
            </a:r>
          </a:p>
        </p:txBody>
      </p:sp>
    </p:spTree>
    <p:extLst>
      <p:ext uri="{BB962C8B-B14F-4D97-AF65-F5344CB8AC3E}">
        <p14:creationId xmlns:p14="http://schemas.microsoft.com/office/powerpoint/2010/main" val="105192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6702" y="1267642"/>
            <a:ext cx="3694601" cy="3982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9084" y="13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Where did the first daffodils flower?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53790" y="5541039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Daffodils flowered first in Scotland this year!</a:t>
            </a:r>
          </a:p>
          <a:p>
            <a:r>
              <a:rPr lang="en-GB" sz="2400" dirty="0">
                <a:latin typeface="Book Antiqua" pitchFamily="18" charset="0"/>
              </a:rPr>
              <a:t>	Were you correct? Why do you think that is? </a:t>
            </a:r>
            <a:br>
              <a:rPr lang="en-GB" sz="2400" dirty="0">
                <a:latin typeface="Book Antiqua" pitchFamily="18" charset="0"/>
              </a:rPr>
            </a:br>
            <a:r>
              <a:rPr lang="en-GB" sz="2400" dirty="0">
                <a:latin typeface="Book Antiqua" pitchFamily="18" charset="0"/>
              </a:rPr>
              <a:t>	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22924" y="5934670"/>
            <a:ext cx="828796" cy="923330"/>
            <a:chOff x="7056784" y="5885239"/>
            <a:chExt cx="828796" cy="9233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920809"/>
              <a:ext cx="754707" cy="74374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380312" y="5885239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60699" y="2177719"/>
            <a:ext cx="24676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3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1493700"/>
            <a:ext cx="408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1. Scotland – 10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004048" y="200444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2. England – 22</a:t>
            </a:r>
            <a:r>
              <a:rPr lang="en-GB" sz="2400" baseline="30000" dirty="0">
                <a:latin typeface="Book Antiqua" panose="02040602050305030304" pitchFamily="18" charset="0"/>
              </a:rPr>
              <a:t>nd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10472" y="2466112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3. N. Ireland – 22</a:t>
            </a:r>
            <a:r>
              <a:rPr lang="en-GB" sz="2400" baseline="30000" dirty="0">
                <a:latin typeface="Book Antiqua" panose="02040602050305030304" pitchFamily="18" charset="0"/>
              </a:rPr>
              <a:t>nd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42272" y="3944860"/>
            <a:ext cx="3949153" cy="1200329"/>
            <a:chOff x="5042272" y="3944860"/>
            <a:chExt cx="3949153" cy="1200329"/>
          </a:xfrm>
        </p:grpSpPr>
        <p:sp>
          <p:nvSpPr>
            <p:cNvPr id="211" name="TextBox 210"/>
            <p:cNvSpPr txBox="1"/>
            <p:nvPr/>
          </p:nvSpPr>
          <p:spPr>
            <a:xfrm>
              <a:off x="5042272" y="3944860"/>
              <a:ext cx="3949153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anose="02040602050305030304" pitchFamily="18" charset="0"/>
                </a:rPr>
                <a:t>Note: These are the average dates for bulbs in pots              AND bulbs in the ground.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101456" y="429309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112346" y="466583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122348" y="5034007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B9F8746-5437-434E-B777-67A5FEDDB4FA}"/>
              </a:ext>
            </a:extLst>
          </p:cNvPr>
          <p:cNvSpPr txBox="1"/>
          <p:nvPr/>
        </p:nvSpPr>
        <p:spPr>
          <a:xfrm>
            <a:off x="5010472" y="2969140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4. Wales– 24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0744379" y="-763683"/>
            <a:ext cx="38884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Plants require water and warm sunlight to grow, so daffodils grew more quickly where they had plenty of both. </a:t>
            </a:r>
          </a:p>
          <a:p>
            <a:r>
              <a:rPr lang="en-GB" dirty="0">
                <a:latin typeface="Book Antiqua" panose="02040602050305030304" pitchFamily="18" charset="0"/>
              </a:rPr>
              <a:t>However they can sometimes have too much water or sun, so this won’t always be true!</a:t>
            </a:r>
          </a:p>
        </p:txBody>
      </p:sp>
      <p:pic>
        <p:nvPicPr>
          <p:cNvPr id="50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6137" y="-1360498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4088" y="1047029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793E2B-7932-C5DB-3D47-48B4D8CE67E9}"/>
              </a:ext>
            </a:extLst>
          </p:cNvPr>
          <p:cNvGrpSpPr/>
          <p:nvPr/>
        </p:nvGrpSpPr>
        <p:grpSpPr>
          <a:xfrm>
            <a:off x="-10549680" y="-5283968"/>
            <a:ext cx="3816424" cy="3923470"/>
            <a:chOff x="2267744" y="537734"/>
            <a:chExt cx="3816424" cy="3923470"/>
          </a:xfrm>
        </p:grpSpPr>
        <p:pic>
          <p:nvPicPr>
            <p:cNvPr id="6" name="Picture 5" descr="A picture containing text, envelope, businesscard, picture frame&#10;&#10;Description automatically generated">
              <a:extLst>
                <a:ext uri="{FF2B5EF4-FFF2-40B4-BE49-F238E27FC236}">
                  <a16:creationId xmlns:a16="http://schemas.microsoft.com/office/drawing/2014/main" id="{F1F73743-DFE9-2C5D-D5C2-30C82127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2267744" y="537734"/>
              <a:ext cx="3816424" cy="39234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6537A-5D4A-60B4-1E44-40FD1890C3B3}"/>
                </a:ext>
              </a:extLst>
            </p:cNvPr>
            <p:cNvSpPr txBox="1"/>
            <p:nvPr/>
          </p:nvSpPr>
          <p:spPr>
            <a:xfrm rot="21268645">
              <a:off x="2915816" y="1481274"/>
              <a:ext cx="24482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latin typeface="Segoe Print" panose="02000600000000000000" pitchFamily="2" charset="0"/>
                </a:rPr>
                <a:t>Not yet edited for 2022/23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24C908-D22C-FE80-9692-823DDC06E051}"/>
              </a:ext>
            </a:extLst>
          </p:cNvPr>
          <p:cNvGrpSpPr/>
          <p:nvPr/>
        </p:nvGrpSpPr>
        <p:grpSpPr>
          <a:xfrm>
            <a:off x="1207476" y="1480196"/>
            <a:ext cx="3133052" cy="3384376"/>
            <a:chOff x="1207476" y="1480196"/>
            <a:chExt cx="3133052" cy="33843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8B23E8D-E903-0A78-DAFF-08B74627E473}"/>
                </a:ext>
              </a:extLst>
            </p:cNvPr>
            <p:cNvGrpSpPr/>
            <p:nvPr/>
          </p:nvGrpSpPr>
          <p:grpSpPr>
            <a:xfrm>
              <a:off x="1207476" y="1480196"/>
              <a:ext cx="3133052" cy="3384376"/>
              <a:chOff x="646860" y="1700808"/>
              <a:chExt cx="3133052" cy="338437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8BFDAC-E0B5-7332-7C5E-3BF0AF768E0E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61AAF3-96A1-EDCC-D926-797DE166B037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3666EC-DDE8-2DE9-76AF-6488A8EFD3AA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24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F6502E-24A7-BA58-8AA9-2CE476FF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239" y="1656509"/>
              <a:ext cx="1232431" cy="73945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6A7465-AD63-D993-0420-A6B467E01BAE}"/>
              </a:ext>
            </a:extLst>
          </p:cNvPr>
          <p:cNvGrpSpPr/>
          <p:nvPr/>
        </p:nvGrpSpPr>
        <p:grpSpPr>
          <a:xfrm>
            <a:off x="1213900" y="1473572"/>
            <a:ext cx="3133052" cy="3384376"/>
            <a:chOff x="646860" y="1700808"/>
            <a:chExt cx="3133052" cy="33843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969BD8-B549-C01F-ECB0-20B1149B6EEA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6B872F-D91B-11A1-B614-84CBFA31954D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7F1DA2-BBC9-C4C1-D7A4-7AFC20A1881F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5C3411-D7D9-04C7-0E1C-EDE3C4039667}"/>
              </a:ext>
            </a:extLst>
          </p:cNvPr>
          <p:cNvGrpSpPr/>
          <p:nvPr/>
        </p:nvGrpSpPr>
        <p:grpSpPr>
          <a:xfrm>
            <a:off x="1222924" y="1495736"/>
            <a:ext cx="3133052" cy="3384376"/>
            <a:chOff x="1208777" y="1471973"/>
            <a:chExt cx="3133052" cy="33843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7A96C6-0C80-F26D-2A7C-0A67FAB528A4}"/>
                </a:ext>
              </a:extLst>
            </p:cNvPr>
            <p:cNvGrpSpPr/>
            <p:nvPr/>
          </p:nvGrpSpPr>
          <p:grpSpPr>
            <a:xfrm>
              <a:off x="1208777" y="1471973"/>
              <a:ext cx="3133052" cy="3384376"/>
              <a:chOff x="646860" y="1700808"/>
              <a:chExt cx="3133052" cy="338437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740A1A-F4F3-0989-DA63-691DF63B37BD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1E62D7-A5D6-A26A-7AB6-29E8FB0DD225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BEABBD-2E0F-20D5-8DCD-146496A0FDA1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22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EBAF54-7AA4-D2FB-98EF-C8C551A9D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831" y="1549949"/>
              <a:ext cx="1218894" cy="7313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6534A3-C613-2741-217A-4878D81B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93" y="1526500"/>
              <a:ext cx="1280561" cy="768337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8A9E-55F6-E20A-A3C9-B964AB0ACBAD}"/>
              </a:ext>
            </a:extLst>
          </p:cNvPr>
          <p:cNvGrpSpPr/>
          <p:nvPr/>
        </p:nvGrpSpPr>
        <p:grpSpPr>
          <a:xfrm>
            <a:off x="1207475" y="1519515"/>
            <a:ext cx="3133052" cy="3384376"/>
            <a:chOff x="646860" y="1700808"/>
            <a:chExt cx="3133052" cy="33843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8510F6-CB53-6E6A-C39F-7CE5EE60AE08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486F33-75F0-8F69-9617-921C6CF90802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15594F-A994-07FE-8F63-409E44C0F336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6FC96D-206D-559D-B246-A56BC0326A59}"/>
              </a:ext>
            </a:extLst>
          </p:cNvPr>
          <p:cNvGrpSpPr/>
          <p:nvPr/>
        </p:nvGrpSpPr>
        <p:grpSpPr>
          <a:xfrm>
            <a:off x="1225941" y="1487264"/>
            <a:ext cx="3133052" cy="3384376"/>
            <a:chOff x="646860" y="1700808"/>
            <a:chExt cx="3133052" cy="33843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E8E11E-44EE-2DA2-0DBE-611194F7463B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570AF1-EE96-1846-7FC4-B8D9772AA9AE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1A6DF3-CBE5-FE3C-6279-4C916743030B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A94890-A0D6-1456-8B93-1C12EFD8FA7F}"/>
              </a:ext>
            </a:extLst>
          </p:cNvPr>
          <p:cNvGrpSpPr/>
          <p:nvPr/>
        </p:nvGrpSpPr>
        <p:grpSpPr>
          <a:xfrm>
            <a:off x="1249904" y="1515766"/>
            <a:ext cx="3133052" cy="3384376"/>
            <a:chOff x="646860" y="1700808"/>
            <a:chExt cx="3133052" cy="33843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B2EFBF-0EBA-552F-08A1-BCA79D4A7BA8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8D1F4B-3597-A938-1C4E-EEF6D929C65C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88BC36-C5D0-D0B7-EAEC-2A2A7731F796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19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28F8F46-F514-A1FC-B765-C81A45D527A8}"/>
              </a:ext>
            </a:extLst>
          </p:cNvPr>
          <p:cNvGrpSpPr/>
          <p:nvPr/>
        </p:nvGrpSpPr>
        <p:grpSpPr>
          <a:xfrm>
            <a:off x="1226655" y="1540213"/>
            <a:ext cx="3133052" cy="3384376"/>
            <a:chOff x="646860" y="1700808"/>
            <a:chExt cx="3133052" cy="3384376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EF5B21E-0161-F6A3-54F4-2B320056D37F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F4A021E-3E03-3338-F1A2-FF0293CA6EE0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4B16A13-04F6-D6D5-EB35-C7C1AD68FE82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18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202469" y="1531306"/>
            <a:ext cx="3133052" cy="3384376"/>
            <a:chOff x="646860" y="1700808"/>
            <a:chExt cx="3133052" cy="3384376"/>
          </a:xfrm>
        </p:grpSpPr>
        <p:sp>
          <p:nvSpPr>
            <p:cNvPr id="189" name="Rectangle 188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17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222923" y="1477115"/>
            <a:ext cx="3133052" cy="3384376"/>
            <a:chOff x="646860" y="1700808"/>
            <a:chExt cx="3133052" cy="3384376"/>
          </a:xfrm>
        </p:grpSpPr>
        <p:sp>
          <p:nvSpPr>
            <p:cNvPr id="185" name="Rectangle 184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16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225941" y="1524463"/>
            <a:ext cx="3133052" cy="3384376"/>
            <a:chOff x="646860" y="1700808"/>
            <a:chExt cx="3133052" cy="3384376"/>
          </a:xfrm>
        </p:grpSpPr>
        <p:sp>
          <p:nvSpPr>
            <p:cNvPr id="181" name="Rectangle 180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15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204457" y="1478184"/>
            <a:ext cx="3133052" cy="3384376"/>
            <a:chOff x="646860" y="1700808"/>
            <a:chExt cx="3133052" cy="3384376"/>
          </a:xfrm>
        </p:grpSpPr>
        <p:sp>
          <p:nvSpPr>
            <p:cNvPr id="177" name="Rectangle 176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14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115616" y="1479691"/>
            <a:ext cx="3133052" cy="3384376"/>
            <a:chOff x="646860" y="1700808"/>
            <a:chExt cx="3133052" cy="3384376"/>
          </a:xfrm>
        </p:grpSpPr>
        <p:sp>
          <p:nvSpPr>
            <p:cNvPr id="173" name="Rectangle 172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13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205350" y="1540213"/>
            <a:ext cx="3133052" cy="3384376"/>
            <a:chOff x="646860" y="1700808"/>
            <a:chExt cx="3133052" cy="3384376"/>
          </a:xfrm>
        </p:grpSpPr>
        <p:sp>
          <p:nvSpPr>
            <p:cNvPr id="169" name="Rectangle 168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12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160529" y="1481419"/>
            <a:ext cx="3133052" cy="3384376"/>
            <a:chOff x="646860" y="1700808"/>
            <a:chExt cx="3133052" cy="3384376"/>
          </a:xfrm>
        </p:grpSpPr>
        <p:sp>
          <p:nvSpPr>
            <p:cNvPr id="165" name="Rectangle 164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AA1575-B5A5-FD5B-952E-44F495C16D3D}"/>
              </a:ext>
            </a:extLst>
          </p:cNvPr>
          <p:cNvGrpSpPr/>
          <p:nvPr/>
        </p:nvGrpSpPr>
        <p:grpSpPr>
          <a:xfrm>
            <a:off x="1152601" y="1531306"/>
            <a:ext cx="3133052" cy="3384376"/>
            <a:chOff x="1140771" y="1465970"/>
            <a:chExt cx="3133052" cy="3384376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80C4E85A-C3D0-4C3A-95D5-A270100B8AB6}"/>
                </a:ext>
              </a:extLst>
            </p:cNvPr>
            <p:cNvGrpSpPr/>
            <p:nvPr/>
          </p:nvGrpSpPr>
          <p:grpSpPr>
            <a:xfrm>
              <a:off x="1140771" y="1465970"/>
              <a:ext cx="3133052" cy="3384376"/>
              <a:chOff x="646860" y="1700808"/>
              <a:chExt cx="3133052" cy="3384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7882E1F-D796-43EB-B8B4-AE6469E951C1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69B38AA0-741F-4E6B-9D80-0467E6FD63DF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6D221DDE-C0BF-48D4-80D5-F70E8305798F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10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E47EAC-97BB-0D5B-88EF-3AB9836F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280" y="1579208"/>
              <a:ext cx="1182698" cy="70961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E46394-F809-7E64-DA2A-D09AA6F796FA}"/>
              </a:ext>
            </a:extLst>
          </p:cNvPr>
          <p:cNvGrpSpPr/>
          <p:nvPr/>
        </p:nvGrpSpPr>
        <p:grpSpPr>
          <a:xfrm>
            <a:off x="1201799" y="1505866"/>
            <a:ext cx="3133052" cy="3384376"/>
            <a:chOff x="646860" y="1700808"/>
            <a:chExt cx="3133052" cy="33843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9C22414-4CC2-DFEE-73A2-87B2126E5A2C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6ED4D76-6E66-D775-FD93-A144E31A8D33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584538-1970-5639-2389-0FDCE4CE3778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9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8CEF75-B94B-20AD-6A32-1FDB28BE5D15}"/>
              </a:ext>
            </a:extLst>
          </p:cNvPr>
          <p:cNvGrpSpPr/>
          <p:nvPr/>
        </p:nvGrpSpPr>
        <p:grpSpPr>
          <a:xfrm>
            <a:off x="1173906" y="1466377"/>
            <a:ext cx="3133052" cy="3384376"/>
            <a:chOff x="646860" y="1700808"/>
            <a:chExt cx="3133052" cy="338437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A5023B-1AE6-AAD3-A21A-6DF3596689C5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5617466-EE2D-B815-D5C4-66A856FFACAA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B4F1E-3139-9BC1-2FE5-DF07534CD965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8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44843" y="1977205"/>
            <a:ext cx="397870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Click to start the animation and find out!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7512D0-D61F-4C9D-EF0D-A422ABD71BEA}"/>
              </a:ext>
            </a:extLst>
          </p:cNvPr>
          <p:cNvGrpSpPr/>
          <p:nvPr/>
        </p:nvGrpSpPr>
        <p:grpSpPr>
          <a:xfrm>
            <a:off x="1199540" y="1492411"/>
            <a:ext cx="3133052" cy="3384376"/>
            <a:chOff x="646860" y="1700808"/>
            <a:chExt cx="3133052" cy="338437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CC9A783-325E-AB2A-00CE-6A4FAC4ADDB7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2A6459-CED5-AEB4-C64A-1D46F2B2497F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082885-352B-4036-BE9A-67C346F6DB32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7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30E622E-30BB-D6D9-AD68-E28368D59B8C}"/>
              </a:ext>
            </a:extLst>
          </p:cNvPr>
          <p:cNvGrpSpPr/>
          <p:nvPr/>
        </p:nvGrpSpPr>
        <p:grpSpPr>
          <a:xfrm>
            <a:off x="1187624" y="1484784"/>
            <a:ext cx="3133052" cy="3384376"/>
            <a:chOff x="646860" y="1700808"/>
            <a:chExt cx="3133052" cy="338437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C70EFE-1E35-DDAE-9A5C-97EC848B472A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7647885-F3C1-D48C-4AF0-118F1350F278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82704A0-EA36-2CBB-F7F3-00FC5E6B9526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6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36D3458-AD37-DBBE-662E-D746577A469C}"/>
              </a:ext>
            </a:extLst>
          </p:cNvPr>
          <p:cNvGrpSpPr/>
          <p:nvPr/>
        </p:nvGrpSpPr>
        <p:grpSpPr>
          <a:xfrm>
            <a:off x="1174836" y="1458154"/>
            <a:ext cx="3133052" cy="3384376"/>
            <a:chOff x="646860" y="1700808"/>
            <a:chExt cx="3133052" cy="33843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8A272-B5D3-54C4-40E4-75F3DADC2F15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4149E59-FB99-D974-C0A1-7AF844735168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7CF245-B8B3-B410-EFB1-BAA6DE9A2C1D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5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2392A0-4A02-C0AF-E55A-2D8F0F3A8229}"/>
              </a:ext>
            </a:extLst>
          </p:cNvPr>
          <p:cNvGrpSpPr/>
          <p:nvPr/>
        </p:nvGrpSpPr>
        <p:grpSpPr>
          <a:xfrm>
            <a:off x="1187044" y="1495736"/>
            <a:ext cx="3133052" cy="3384376"/>
            <a:chOff x="646860" y="1700808"/>
            <a:chExt cx="3133052" cy="338437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44E3286-C280-3198-0F47-F07A1FA44DE2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6B5249C-8D32-730A-C33E-8C8FC843E0DB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9A3D7CB-3C77-6266-ECED-C29FADE1085C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220CC6B-2084-277A-7634-E5A3539B18B1}"/>
              </a:ext>
            </a:extLst>
          </p:cNvPr>
          <p:cNvGrpSpPr/>
          <p:nvPr/>
        </p:nvGrpSpPr>
        <p:grpSpPr>
          <a:xfrm>
            <a:off x="1173295" y="1483504"/>
            <a:ext cx="3133052" cy="3384376"/>
            <a:chOff x="646860" y="1700808"/>
            <a:chExt cx="3133052" cy="338437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FD2F-5144-873A-6522-4DC753CC28E5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B4FFB18-276F-F249-8B01-9ADD2965057E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B05AA1A-EA38-137F-FE2A-9C13AA059131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B44AA31-4673-D223-BDF8-9D12B2977400}"/>
              </a:ext>
            </a:extLst>
          </p:cNvPr>
          <p:cNvGrpSpPr/>
          <p:nvPr/>
        </p:nvGrpSpPr>
        <p:grpSpPr>
          <a:xfrm>
            <a:off x="1160140" y="1470969"/>
            <a:ext cx="3133052" cy="3384376"/>
            <a:chOff x="646860" y="1700808"/>
            <a:chExt cx="3133052" cy="338437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FD04CA-EC6A-D215-3F93-E74BFF9A5550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430E4BD-46D6-9D53-3C54-8538942A2D99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429DBE-6E82-81A4-44DE-229DF981F0E7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FE14FA7-25D9-C2BF-A9C3-97E1A72CD197}"/>
              </a:ext>
            </a:extLst>
          </p:cNvPr>
          <p:cNvGrpSpPr/>
          <p:nvPr/>
        </p:nvGrpSpPr>
        <p:grpSpPr>
          <a:xfrm>
            <a:off x="1147820" y="1469272"/>
            <a:ext cx="3133052" cy="3384376"/>
            <a:chOff x="646860" y="1700808"/>
            <a:chExt cx="3133052" cy="338437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F99DC00-86E0-0A89-6796-AFE72CADEA5C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C0C9F7B-99E2-530F-20FF-A1E007048D8C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E71C40A-4CCD-3B4B-1E4A-9772DF4B206C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7" grpId="0"/>
      <p:bldP spid="17" grpId="1"/>
      <p:bldP spid="208" grpId="0"/>
      <p:bldP spid="208" grpId="2"/>
      <p:bldP spid="209" grpId="0"/>
      <p:bldP spid="209" grpId="1"/>
      <p:bldP spid="110" grpId="0"/>
      <p:bldP spid="110" grpId="1"/>
      <p:bldP spid="4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8742" y="197514"/>
            <a:ext cx="6132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Our hypothesis for the Bulb Project is that </a:t>
            </a:r>
            <a:r>
              <a:rPr lang="en-GB" sz="2800" b="1" dirty="0">
                <a:latin typeface="Book Antiqua" pitchFamily="18" charset="0"/>
              </a:rPr>
              <a:t>daffodils in pots will flower before those in the ground. </a:t>
            </a: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We think this is because bulbs in the ground are more insulated, so they do not “feel” the changes in temperature as much.</a:t>
            </a:r>
          </a:p>
          <a:p>
            <a:endParaRPr lang="en-GB" sz="28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5164" y="5013176"/>
            <a:ext cx="10219772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266973" y="3143958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365715" y="3215966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92280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93" y="3830638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4FB56E-2EB6-AC54-8B71-BA8101AFB90A}"/>
              </a:ext>
            </a:extLst>
          </p:cNvPr>
          <p:cNvSpPr/>
          <p:nvPr/>
        </p:nvSpPr>
        <p:spPr>
          <a:xfrm>
            <a:off x="6437464" y="920860"/>
            <a:ext cx="2880320" cy="1944216"/>
          </a:xfrm>
          <a:prstGeom prst="wedgeEllipseCallout">
            <a:avLst>
              <a:gd name="adj1" fmla="val -17134"/>
              <a:gd name="adj2" fmla="val 771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weather is freezing today!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E69A5C38-67BE-8D8B-012B-83FF8C4A5379}"/>
              </a:ext>
            </a:extLst>
          </p:cNvPr>
          <p:cNvSpPr/>
          <p:nvPr/>
        </p:nvSpPr>
        <p:spPr>
          <a:xfrm>
            <a:off x="6732240" y="4569656"/>
            <a:ext cx="2880320" cy="1944216"/>
          </a:xfrm>
          <a:prstGeom prst="wedgeEllipseCallout">
            <a:avLst>
              <a:gd name="adj1" fmla="val -69223"/>
              <a:gd name="adj2" fmla="val 32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We’re plenty warm down here!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7E70F-3E52-0FA9-1A3D-8BA9CB611681}"/>
              </a:ext>
            </a:extLst>
          </p:cNvPr>
          <p:cNvSpPr txBox="1"/>
          <p:nvPr/>
        </p:nvSpPr>
        <p:spPr>
          <a:xfrm>
            <a:off x="1331640" y="2632039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Let’s find out what happened, using the data sent by our Super Scientists… (You!)</a:t>
            </a:r>
          </a:p>
        </p:txBody>
      </p:sp>
    </p:spTree>
    <p:extLst>
      <p:ext uri="{BB962C8B-B14F-4D97-AF65-F5344CB8AC3E}">
        <p14:creationId xmlns:p14="http://schemas.microsoft.com/office/powerpoint/2010/main" val="5718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ontent Placeholder 43">
            <a:extLst>
              <a:ext uri="{FF2B5EF4-FFF2-40B4-BE49-F238E27FC236}">
                <a16:creationId xmlns:a16="http://schemas.microsoft.com/office/drawing/2014/main" id="{391E9ABD-BDA4-0479-0E06-6CE82B36A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476373"/>
              </p:ext>
            </p:extLst>
          </p:nvPr>
        </p:nvGraphicFramePr>
        <p:xfrm>
          <a:off x="3204965" y="3157530"/>
          <a:ext cx="2777684" cy="2742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March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446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How many days difference was there between the daffodil flowering dates?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7190" y="6403070"/>
            <a:ext cx="47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Book Antiqua" panose="02040602050305030304" pitchFamily="18" charset="0"/>
              </a:rPr>
              <a:t>Average Flowering Date for Each Country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0100" y="1638096"/>
            <a:ext cx="3697134" cy="481501"/>
            <a:chOff x="1594946" y="646458"/>
            <a:chExt cx="3697134" cy="481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46" y="646458"/>
              <a:ext cx="481501" cy="481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6447" y="692696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the ground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15282" y="1610065"/>
            <a:ext cx="3723567" cy="520866"/>
            <a:chOff x="5131254" y="675887"/>
            <a:chExt cx="3723567" cy="5208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254" y="675887"/>
              <a:ext cx="520866" cy="5208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39188" y="755412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pots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2951" y="257576"/>
            <a:ext cx="828190" cy="826998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06" y="4338551"/>
            <a:ext cx="191162" cy="19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88" y="2642105"/>
            <a:ext cx="410135" cy="246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909854" y="2581111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58" y="2630611"/>
            <a:ext cx="429176" cy="257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1900965" y="2589423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England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46" y="2616541"/>
            <a:ext cx="439417" cy="263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1892041" y="2589423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N. Ireland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6" y="2605509"/>
            <a:ext cx="475093" cy="285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6" name="TextBox 75"/>
          <p:cNvSpPr txBox="1"/>
          <p:nvPr/>
        </p:nvSpPr>
        <p:spPr>
          <a:xfrm>
            <a:off x="1937354" y="2556916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Wales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19318"/>
            <a:ext cx="184666" cy="1846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747C47-9D3D-D09A-228C-D0CAB5969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27" y="5179655"/>
            <a:ext cx="191162" cy="1911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57EF10-DC28-78B3-5CC1-E3ACD86C0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94" y="4778326"/>
            <a:ext cx="184666" cy="18466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333266C-2430-94A4-B2FF-8A284C4B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53" y="4769354"/>
            <a:ext cx="191162" cy="1911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6A8FD0-2DCD-0F33-72C0-82BDC03BD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71" y="5191573"/>
            <a:ext cx="184666" cy="1846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59730E-0102-3517-5C94-B03EE8851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71" y="5173666"/>
            <a:ext cx="191162" cy="19116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592D50-A8D1-2D48-1812-1621F5ED9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9" y="5192682"/>
            <a:ext cx="184666" cy="184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79F14-BD04-B029-9EEE-E33F56A72F71}"/>
              </a:ext>
            </a:extLst>
          </p:cNvPr>
          <p:cNvSpPr txBox="1"/>
          <p:nvPr/>
        </p:nvSpPr>
        <p:spPr>
          <a:xfrm>
            <a:off x="3964805" y="2557335"/>
            <a:ext cx="192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days difference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394FF-FE88-6C24-C3B3-1163D2A103A6}"/>
              </a:ext>
            </a:extLst>
          </p:cNvPr>
          <p:cNvSpPr/>
          <p:nvPr/>
        </p:nvSpPr>
        <p:spPr>
          <a:xfrm>
            <a:off x="3311860" y="2530538"/>
            <a:ext cx="2520280" cy="437688"/>
          </a:xfrm>
          <a:custGeom>
            <a:avLst/>
            <a:gdLst>
              <a:gd name="connsiteX0" fmla="*/ 0 w 2520280"/>
              <a:gd name="connsiteY0" fmla="*/ 0 h 437688"/>
              <a:gd name="connsiteX1" fmla="*/ 478853 w 2520280"/>
              <a:gd name="connsiteY1" fmla="*/ 0 h 437688"/>
              <a:gd name="connsiteX2" fmla="*/ 1033315 w 2520280"/>
              <a:gd name="connsiteY2" fmla="*/ 0 h 437688"/>
              <a:gd name="connsiteX3" fmla="*/ 1587776 w 2520280"/>
              <a:gd name="connsiteY3" fmla="*/ 0 h 437688"/>
              <a:gd name="connsiteX4" fmla="*/ 2041427 w 2520280"/>
              <a:gd name="connsiteY4" fmla="*/ 0 h 437688"/>
              <a:gd name="connsiteX5" fmla="*/ 2520280 w 2520280"/>
              <a:gd name="connsiteY5" fmla="*/ 0 h 437688"/>
              <a:gd name="connsiteX6" fmla="*/ 2520280 w 2520280"/>
              <a:gd name="connsiteY6" fmla="*/ 437688 h 437688"/>
              <a:gd name="connsiteX7" fmla="*/ 2041427 w 2520280"/>
              <a:gd name="connsiteY7" fmla="*/ 437688 h 437688"/>
              <a:gd name="connsiteX8" fmla="*/ 1486965 w 2520280"/>
              <a:gd name="connsiteY8" fmla="*/ 437688 h 437688"/>
              <a:gd name="connsiteX9" fmla="*/ 932504 w 2520280"/>
              <a:gd name="connsiteY9" fmla="*/ 437688 h 437688"/>
              <a:gd name="connsiteX10" fmla="*/ 0 w 2520280"/>
              <a:gd name="connsiteY10" fmla="*/ 437688 h 437688"/>
              <a:gd name="connsiteX11" fmla="*/ 0 w 2520280"/>
              <a:gd name="connsiteY11" fmla="*/ 0 h 4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0280" h="437688" extrusionOk="0">
                <a:moveTo>
                  <a:pt x="0" y="0"/>
                </a:moveTo>
                <a:cubicBezTo>
                  <a:pt x="189319" y="-32534"/>
                  <a:pt x="343887" y="35332"/>
                  <a:pt x="478853" y="0"/>
                </a:cubicBezTo>
                <a:cubicBezTo>
                  <a:pt x="613819" y="-35332"/>
                  <a:pt x="891402" y="14295"/>
                  <a:pt x="1033315" y="0"/>
                </a:cubicBezTo>
                <a:cubicBezTo>
                  <a:pt x="1175228" y="-14295"/>
                  <a:pt x="1423638" y="7581"/>
                  <a:pt x="1587776" y="0"/>
                </a:cubicBezTo>
                <a:cubicBezTo>
                  <a:pt x="1751914" y="-7581"/>
                  <a:pt x="1912467" y="41539"/>
                  <a:pt x="2041427" y="0"/>
                </a:cubicBezTo>
                <a:cubicBezTo>
                  <a:pt x="2170387" y="-41539"/>
                  <a:pt x="2283289" y="50124"/>
                  <a:pt x="2520280" y="0"/>
                </a:cubicBezTo>
                <a:cubicBezTo>
                  <a:pt x="2522175" y="132267"/>
                  <a:pt x="2471827" y="267886"/>
                  <a:pt x="2520280" y="437688"/>
                </a:cubicBezTo>
                <a:cubicBezTo>
                  <a:pt x="2386408" y="437847"/>
                  <a:pt x="2245483" y="423788"/>
                  <a:pt x="2041427" y="437688"/>
                </a:cubicBezTo>
                <a:cubicBezTo>
                  <a:pt x="1837371" y="451588"/>
                  <a:pt x="1675408" y="372118"/>
                  <a:pt x="1486965" y="437688"/>
                </a:cubicBezTo>
                <a:cubicBezTo>
                  <a:pt x="1298522" y="503258"/>
                  <a:pt x="1058681" y="430204"/>
                  <a:pt x="932504" y="437688"/>
                </a:cubicBezTo>
                <a:cubicBezTo>
                  <a:pt x="806327" y="445172"/>
                  <a:pt x="210778" y="385769"/>
                  <a:pt x="0" y="437688"/>
                </a:cubicBezTo>
                <a:cubicBezTo>
                  <a:pt x="-45388" y="296537"/>
                  <a:pt x="24929" y="18745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8903D0-6861-E80A-989E-89AD9663905C}"/>
              </a:ext>
            </a:extLst>
          </p:cNvPr>
          <p:cNvSpPr txBox="1"/>
          <p:nvPr/>
        </p:nvSpPr>
        <p:spPr>
          <a:xfrm>
            <a:off x="3618587" y="2556293"/>
            <a:ext cx="3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8CA0E-45F2-8985-CC79-DB9942788F26}"/>
              </a:ext>
            </a:extLst>
          </p:cNvPr>
          <p:cNvSpPr txBox="1"/>
          <p:nvPr/>
        </p:nvSpPr>
        <p:spPr>
          <a:xfrm>
            <a:off x="3618587" y="2556081"/>
            <a:ext cx="3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265392-25EB-6555-424E-ABFEA54F9A78}"/>
              </a:ext>
            </a:extLst>
          </p:cNvPr>
          <p:cNvSpPr txBox="1"/>
          <p:nvPr/>
        </p:nvSpPr>
        <p:spPr>
          <a:xfrm>
            <a:off x="3624605" y="2566836"/>
            <a:ext cx="4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B3A7E5-114E-D38D-86A0-2E731297D4A8}"/>
              </a:ext>
            </a:extLst>
          </p:cNvPr>
          <p:cNvSpPr txBox="1"/>
          <p:nvPr/>
        </p:nvSpPr>
        <p:spPr>
          <a:xfrm>
            <a:off x="3618587" y="2554169"/>
            <a:ext cx="4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7A44C6-A22E-A89A-04E0-2DB454DCCDD0}"/>
              </a:ext>
            </a:extLst>
          </p:cNvPr>
          <p:cNvSpPr txBox="1"/>
          <p:nvPr/>
        </p:nvSpPr>
        <p:spPr>
          <a:xfrm>
            <a:off x="3470027" y="2477225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9D3AD8-EC46-5F01-A7B4-9CBD212685A9}"/>
              </a:ext>
            </a:extLst>
          </p:cNvPr>
          <p:cNvSpPr txBox="1"/>
          <p:nvPr/>
        </p:nvSpPr>
        <p:spPr>
          <a:xfrm>
            <a:off x="3471215" y="2477225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3E927D-4CE6-04B6-46B3-3B02929A23D0}"/>
              </a:ext>
            </a:extLst>
          </p:cNvPr>
          <p:cNvSpPr txBox="1"/>
          <p:nvPr/>
        </p:nvSpPr>
        <p:spPr>
          <a:xfrm>
            <a:off x="3461797" y="2477225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3A45D-5116-5DF2-E8CC-8E651C0AFF17}"/>
              </a:ext>
            </a:extLst>
          </p:cNvPr>
          <p:cNvSpPr txBox="1"/>
          <p:nvPr/>
        </p:nvSpPr>
        <p:spPr>
          <a:xfrm>
            <a:off x="3470568" y="2486427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8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4" grpId="0"/>
      <p:bldP spid="74" grpId="1"/>
      <p:bldP spid="75" grpId="0"/>
      <p:bldP spid="75" grpId="1"/>
      <p:bldP spid="76" grpId="0"/>
      <p:bldP spid="62" grpId="0"/>
      <p:bldP spid="62" grpId="1"/>
      <p:bldP spid="64" grpId="0"/>
      <p:bldP spid="64" grpId="1"/>
      <p:bldP spid="65" grpId="0"/>
      <p:bldP spid="65" grpId="1"/>
      <p:bldP spid="68" grpId="0"/>
      <p:bldP spid="67" grpId="0" animBg="1"/>
      <p:bldP spid="67" grpId="1" animBg="1"/>
      <p:bldP spid="66" grpId="0" animBg="1"/>
      <p:bldP spid="66" grpId="1" animBg="1"/>
      <p:bldP spid="63" grpId="0" animBg="1"/>
      <p:bldP spid="63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97869"/>
              </p:ext>
            </p:extLst>
          </p:nvPr>
        </p:nvGraphicFramePr>
        <p:xfrm>
          <a:off x="611560" y="2060848"/>
          <a:ext cx="7992888" cy="1371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</a:t>
                      </a:r>
                      <a:r>
                        <a:rPr lang="en-GB" sz="2400" baseline="0" dirty="0">
                          <a:latin typeface="Book Antiqua" panose="02040602050305030304" pitchFamily="18" charset="0"/>
                        </a:rPr>
                        <a:t> in Pots</a:t>
                      </a:r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12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24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 in the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23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rd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3326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compared to last year: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497027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The average flowering date for daffodils planted in pots was later than in 2023. The flowering date for daffodils planted in the ground had an even bigger difference!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sz="2400" dirty="0">
                <a:latin typeface="Book Antiqua" panose="02040602050305030304" pitchFamily="18" charset="0"/>
              </a:rPr>
              <a:t>In fact, daffodils flowered so late on average this year that this could have affected the results...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88032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31719" cy="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E59522-1E0E-F95F-1289-BD1F5EDC19AF}"/>
              </a:ext>
            </a:extLst>
          </p:cNvPr>
          <p:cNvSpPr txBox="1"/>
          <p:nvPr/>
        </p:nvSpPr>
        <p:spPr>
          <a:xfrm>
            <a:off x="585788" y="43991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Spring Bulbs flowered late this year…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B489F-F6F3-FD7B-180A-4F347823B994}"/>
              </a:ext>
            </a:extLst>
          </p:cNvPr>
          <p:cNvSpPr txBox="1"/>
          <p:nvPr/>
        </p:nvSpPr>
        <p:spPr>
          <a:xfrm>
            <a:off x="424384" y="1278456"/>
            <a:ext cx="8136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anose="02040602050305030304" pitchFamily="18" charset="0"/>
              </a:rPr>
              <a:t>A lot of schools reported that their daffodils didn’t flower or didn’t grow at 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3EF905F-CDD8-962F-5D9D-F250C4ABD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53965"/>
              </p:ext>
            </p:extLst>
          </p:nvPr>
        </p:nvGraphicFramePr>
        <p:xfrm>
          <a:off x="4067944" y="4314131"/>
          <a:ext cx="4968552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1495">
                  <a:extLst>
                    <a:ext uri="{9D8B030D-6E8A-4147-A177-3AD203B41FA5}">
                      <a16:colId xmlns:a16="http://schemas.microsoft.com/office/drawing/2014/main" val="1864572507"/>
                    </a:ext>
                  </a:extLst>
                </a:gridCol>
                <a:gridCol w="1858865">
                  <a:extLst>
                    <a:ext uri="{9D8B030D-6E8A-4147-A177-3AD203B41FA5}">
                      <a16:colId xmlns:a16="http://schemas.microsoft.com/office/drawing/2014/main" val="363289491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21981396"/>
                    </a:ext>
                  </a:extLst>
                </a:gridCol>
              </a:tblGrid>
              <a:tr h="39615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Bulbs Planted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Flowering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45772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r>
                        <a:rPr lang="en-GB" sz="2000" dirty="0"/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1,963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98522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r>
                        <a:rPr lang="en-GB" sz="2000" dirty="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2,495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08957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r>
                        <a:rPr lang="en-GB" sz="2000" dirty="0"/>
                        <a:t>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1,559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76820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r>
                        <a:rPr lang="en-GB" sz="2000" dirty="0"/>
                        <a:t>Wales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23107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6D92645-2C52-9321-9EF5-A77FE390A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47675"/>
              </p:ext>
            </p:extLst>
          </p:nvPr>
        </p:nvGraphicFramePr>
        <p:xfrm>
          <a:off x="1072456" y="2301751"/>
          <a:ext cx="6512773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5051264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67434244"/>
                    </a:ext>
                  </a:extLst>
                </a:gridCol>
                <a:gridCol w="1400205">
                  <a:extLst>
                    <a:ext uri="{9D8B030D-6E8A-4147-A177-3AD203B41FA5}">
                      <a16:colId xmlns:a16="http://schemas.microsoft.com/office/drawing/2014/main" val="755758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Spring 2023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Spring 2022</a:t>
                      </a:r>
                    </a:p>
                  </a:txBody>
                  <a:tcPr anchor="ctr">
                    <a:solidFill>
                      <a:srgbClr val="859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0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Number of bulbs reported as ‘Did not flower’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466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92</a:t>
                      </a:r>
                    </a:p>
                  </a:txBody>
                  <a:tcPr anchor="ctr">
                    <a:solidFill>
                      <a:srgbClr val="DDD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019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AC2066-78DA-D808-29CB-0C9D1F46FDFF}"/>
              </a:ext>
            </a:extLst>
          </p:cNvPr>
          <p:cNvSpPr txBox="1"/>
          <p:nvPr/>
        </p:nvSpPr>
        <p:spPr>
          <a:xfrm>
            <a:off x="306733" y="4389006"/>
            <a:ext cx="37168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anose="02040602050305030304" pitchFamily="18" charset="0"/>
              </a:rPr>
              <a:t>Because of this, the low sample size of the data (especially in Scotland) could have affected the results.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824C5D-B80B-4260-8892-8460E13F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65" y="2394013"/>
            <a:ext cx="1357334" cy="14613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9C30C6-C3C3-D846-7A87-B7C10C0373AA}"/>
              </a:ext>
            </a:extLst>
          </p:cNvPr>
          <p:cNvSpPr/>
          <p:nvPr/>
        </p:nvSpPr>
        <p:spPr>
          <a:xfrm>
            <a:off x="7306258" y="6203404"/>
            <a:ext cx="1724210" cy="362819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solidFill>
              <a:srgbClr val="F2F2F2">
                <a:alpha val="30196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BBBEC43-BB72-6FB5-3693-E43D9ECAC4CD}"/>
              </a:ext>
            </a:extLst>
          </p:cNvPr>
          <p:cNvSpPr/>
          <p:nvPr/>
        </p:nvSpPr>
        <p:spPr>
          <a:xfrm>
            <a:off x="6329040" y="4746748"/>
            <a:ext cx="2757575" cy="1121512"/>
          </a:xfrm>
          <a:prstGeom prst="wedgeRoundRectCallout">
            <a:avLst>
              <a:gd name="adj1" fmla="val 21613"/>
              <a:gd name="adj2" fmla="val 787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includes all participating schools in Wales, not only schools on the Edina extension project.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821DD-8AB2-6B14-9A8A-1A53F42654CA}"/>
              </a:ext>
            </a:extLst>
          </p:cNvPr>
          <p:cNvSpPr txBox="1"/>
          <p:nvPr/>
        </p:nvSpPr>
        <p:spPr>
          <a:xfrm rot="304062">
            <a:off x="2018950" y="2531677"/>
            <a:ext cx="5305329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Thank you to everyone who reported their flowering dates or that their bulbs didn’t flower - both cases are important for our investigation!</a:t>
            </a:r>
          </a:p>
        </p:txBody>
      </p:sp>
    </p:spTree>
    <p:extLst>
      <p:ext uri="{BB962C8B-B14F-4D97-AF65-F5344CB8AC3E}">
        <p14:creationId xmlns:p14="http://schemas.microsoft.com/office/powerpoint/2010/main" val="11212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8742" y="197514"/>
            <a:ext cx="641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Our hypothesis was </a:t>
            </a:r>
            <a:r>
              <a:rPr lang="en-GB" sz="2800" u="sng" dirty="0">
                <a:latin typeface="Book Antiqua" pitchFamily="18" charset="0"/>
              </a:rPr>
              <a:t>not</a:t>
            </a:r>
            <a:r>
              <a:rPr lang="en-GB" sz="2800" dirty="0">
                <a:latin typeface="Book Antiqua" pitchFamily="18" charset="0"/>
              </a:rPr>
              <a:t> supported by the data this year. Daffodils in pots flowered first, but only by one day.</a:t>
            </a:r>
            <a:endParaRPr lang="en-GB" sz="2800" b="1" dirty="0">
              <a:latin typeface="Book Antiqua" pitchFamily="18" charset="0"/>
            </a:endParaRP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Even though we were “wrong”, this is very important data. Now we need to think about why our hypothesis was not supported.</a:t>
            </a:r>
          </a:p>
          <a:p>
            <a:r>
              <a:rPr lang="en-GB" sz="2800" dirty="0">
                <a:latin typeface="Book Antiqua" pitchFamily="18" charset="0"/>
              </a:rPr>
              <a:t>		</a:t>
            </a:r>
          </a:p>
          <a:p>
            <a:r>
              <a:rPr lang="en-GB" sz="2800" dirty="0">
                <a:latin typeface="Book Antiqua" pitchFamily="18" charset="0"/>
              </a:rPr>
              <a:t>		Do you have any ideas?</a:t>
            </a:r>
          </a:p>
          <a:p>
            <a:endParaRPr lang="en-GB" sz="28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5164" y="5013176"/>
            <a:ext cx="10219772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266973" y="3143958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365715" y="3215966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92280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93" y="3830638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120A80-1DBD-1B38-8E05-B867A6E30EC9}"/>
              </a:ext>
            </a:extLst>
          </p:cNvPr>
          <p:cNvGrpSpPr/>
          <p:nvPr/>
        </p:nvGrpSpPr>
        <p:grpSpPr>
          <a:xfrm>
            <a:off x="1133248" y="3852792"/>
            <a:ext cx="828796" cy="923330"/>
            <a:chOff x="7056784" y="5805264"/>
            <a:chExt cx="828796" cy="9233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14CE4A-3145-9323-00D6-1B9948361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CE497C-4900-7D9F-485E-1463DB4EC8F2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95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01664" y="120390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82" y="286594"/>
            <a:ext cx="828796" cy="923330"/>
            <a:chOff x="7056784" y="5805264"/>
            <a:chExt cx="828796" cy="923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6630" y="260648"/>
            <a:ext cx="7076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Do you think there could be other reasons for bulbs to flower earlier or later?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5426" y="5567996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What changes could you make to the Bulb Project to test these ideas?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730" y="2106951"/>
            <a:ext cx="6460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Here are some ideas of things that might affect daffodil flowering dates…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147" y="3408696"/>
            <a:ext cx="2419397" cy="1835501"/>
            <a:chOff x="439950" y="2449211"/>
            <a:chExt cx="2419397" cy="1835501"/>
          </a:xfrm>
        </p:grpSpPr>
        <p:pic>
          <p:nvPicPr>
            <p:cNvPr id="2050" name="Picture 2" descr="Image result for soil qualit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0" y="2449211"/>
              <a:ext cx="2331850" cy="170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59632" y="3884602"/>
              <a:ext cx="159971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Soil quality </a:t>
              </a:r>
            </a:p>
          </p:txBody>
        </p:sp>
      </p:grpSp>
      <p:pic>
        <p:nvPicPr>
          <p:cNvPr id="1026" name="Picture 2" descr="Image result for large narcissus 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34" y="3307321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25988" y="5583384"/>
            <a:ext cx="828796" cy="923330"/>
            <a:chOff x="7056784" y="5805264"/>
            <a:chExt cx="828796" cy="923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6106" y="3416733"/>
            <a:ext cx="2701688" cy="1800201"/>
            <a:chOff x="3605520" y="2708920"/>
            <a:chExt cx="2701688" cy="1863937"/>
          </a:xfrm>
        </p:grpSpPr>
        <p:pic>
          <p:nvPicPr>
            <p:cNvPr id="2052" name="Picture 4" descr="Image result for sha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520" y="270892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61704" y="4172747"/>
              <a:ext cx="10455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Shade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4893063"/>
            <a:ext cx="21277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Pests &amp; diseases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660232" y="1484784"/>
            <a:ext cx="2304256" cy="1811140"/>
          </a:xfrm>
          <a:prstGeom prst="wedgeEllipseCallout">
            <a:avLst>
              <a:gd name="adj1" fmla="val -9055"/>
              <a:gd name="adj2" fmla="val 602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I’m not a bee! I’m a Narcissus Fly and I eat daffodil bulbs. I look like a bee to make other animals think I can sting!</a:t>
            </a:r>
          </a:p>
        </p:txBody>
      </p:sp>
    </p:spTree>
    <p:extLst>
      <p:ext uri="{BB962C8B-B14F-4D97-AF65-F5344CB8AC3E}">
        <p14:creationId xmlns:p14="http://schemas.microsoft.com/office/powerpoint/2010/main" val="1739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856A-DBE4-4B6A-99FA-1DB4B077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Mystery Bulbs!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4088-D4B4-45BA-BBDE-E1F32A47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106" y="5013176"/>
            <a:ext cx="7767698" cy="14730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Can you find out what kind of flower this is? </a:t>
            </a:r>
          </a:p>
          <a:p>
            <a:pPr marL="0" indent="0">
              <a:buNone/>
            </a:pPr>
            <a:endParaRPr lang="en-GB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GB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Have you seen any growing in gardens or parks near your home?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6B9A2-8EA8-4637-B786-11E0442ED2F1}"/>
              </a:ext>
            </a:extLst>
          </p:cNvPr>
          <p:cNvSpPr/>
          <p:nvPr/>
        </p:nvSpPr>
        <p:spPr>
          <a:xfrm>
            <a:off x="179512" y="141763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Have your mystery bulbs flowered yet?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CD95A-4C92-437D-8313-D4645CB51726}"/>
              </a:ext>
            </a:extLst>
          </p:cNvPr>
          <p:cNvGrpSpPr/>
          <p:nvPr/>
        </p:nvGrpSpPr>
        <p:grpSpPr>
          <a:xfrm>
            <a:off x="88916" y="4824795"/>
            <a:ext cx="828190" cy="826998"/>
            <a:chOff x="7056784" y="5805264"/>
            <a:chExt cx="828796" cy="9233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B04B0C-039C-463E-945E-9EF0A73C5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3D322C-B066-4B8B-B2C0-115D54846880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646688-01CD-40BC-B13B-2D0183DF5E6F}"/>
              </a:ext>
            </a:extLst>
          </p:cNvPr>
          <p:cNvGrpSpPr/>
          <p:nvPr/>
        </p:nvGrpSpPr>
        <p:grpSpPr>
          <a:xfrm>
            <a:off x="91861" y="5782174"/>
            <a:ext cx="828190" cy="826998"/>
            <a:chOff x="7056784" y="5805264"/>
            <a:chExt cx="828796" cy="9233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FB33E7-1B96-4532-81B4-592294F5B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3BAF24-2FD0-497E-BAF8-61ED85E4D310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48551-7FED-5394-6BE0-E52725616D7E}"/>
              </a:ext>
            </a:extLst>
          </p:cNvPr>
          <p:cNvSpPr txBox="1"/>
          <p:nvPr/>
        </p:nvSpPr>
        <p:spPr>
          <a:xfrm>
            <a:off x="412207" y="2060848"/>
            <a:ext cx="41597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anose="02040602050305030304" pitchFamily="18" charset="0"/>
              </a:rPr>
              <a:t>You can click the box to see a photo of the same type of flower! </a:t>
            </a:r>
          </a:p>
          <a:p>
            <a:endParaRPr lang="en-GB" sz="2800" dirty="0">
              <a:latin typeface="Book Antiqua" panose="02040602050305030304" pitchFamily="18" charset="0"/>
            </a:endParaRPr>
          </a:p>
          <a:p>
            <a:r>
              <a:rPr lang="en-GB" sz="1800" dirty="0">
                <a:latin typeface="Book Antiqua" panose="02040602050305030304" pitchFamily="18" charset="0"/>
              </a:rPr>
              <a:t>(You can click elsewhere to skip if yours haven’t flowered and you don’t want the surprise to be spoiled!)</a:t>
            </a:r>
          </a:p>
          <a:p>
            <a:endParaRPr lang="en-GB" dirty="0"/>
          </a:p>
        </p:txBody>
      </p:sp>
      <p:pic>
        <p:nvPicPr>
          <p:cNvPr id="1026" name="Picture 2" descr="Muscari armeniacum - Wikipedia">
            <a:extLst>
              <a:ext uri="{FF2B5EF4-FFF2-40B4-BE49-F238E27FC236}">
                <a16:creationId xmlns:a16="http://schemas.microsoft.com/office/drawing/2014/main" id="{F42FD235-9177-DA30-EF0E-97B796B9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93" y="2207889"/>
            <a:ext cx="2974913" cy="22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401FF11-4BED-9AE4-1829-FE430BA2C0FA}"/>
              </a:ext>
            </a:extLst>
          </p:cNvPr>
          <p:cNvGrpSpPr/>
          <p:nvPr/>
        </p:nvGrpSpPr>
        <p:grpSpPr>
          <a:xfrm>
            <a:off x="5118937" y="1930292"/>
            <a:ext cx="3816424" cy="2827125"/>
            <a:chOff x="5041542" y="1990021"/>
            <a:chExt cx="3816424" cy="28271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2A8816-F4A1-6F9F-4C1B-A2EBBE3F63B4}"/>
                </a:ext>
              </a:extLst>
            </p:cNvPr>
            <p:cNvSpPr/>
            <p:nvPr/>
          </p:nvSpPr>
          <p:spPr>
            <a:xfrm>
              <a:off x="5041542" y="1990021"/>
              <a:ext cx="3680756" cy="282712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EF8121-E431-9C15-E1DE-718D2556B7B3}"/>
                </a:ext>
              </a:extLst>
            </p:cNvPr>
            <p:cNvSpPr txBox="1"/>
            <p:nvPr/>
          </p:nvSpPr>
          <p:spPr>
            <a:xfrm>
              <a:off x="5041542" y="2906504"/>
              <a:ext cx="38164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Click Here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to reveal the mystery bulb flowers!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227A8C-C12E-8CAA-5806-136AA6980728}"/>
              </a:ext>
            </a:extLst>
          </p:cNvPr>
          <p:cNvSpPr txBox="1"/>
          <p:nvPr/>
        </p:nvSpPr>
        <p:spPr>
          <a:xfrm>
            <a:off x="1475656" y="54269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These are grape hyacinths (</a:t>
            </a:r>
            <a:r>
              <a:rPr lang="en-GB" dirty="0" err="1">
                <a:latin typeface="Book Antiqua" panose="02040602050305030304" pitchFamily="18" charset="0"/>
              </a:rPr>
              <a:t>Muscari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armeniacum</a:t>
            </a:r>
            <a:r>
              <a:rPr lang="en-GB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19CBD7-9A6B-9D4C-71AD-1C650F681771}"/>
              </a:ext>
            </a:extLst>
          </p:cNvPr>
          <p:cNvSpPr txBox="1"/>
          <p:nvPr/>
        </p:nvSpPr>
        <p:spPr>
          <a:xfrm>
            <a:off x="1472711" y="5400627"/>
            <a:ext cx="583264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Click here to reveal the answer!</a:t>
            </a:r>
          </a:p>
        </p:txBody>
      </p:sp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FD9F47D-3EF3-762C-12A5-B5B69CF7A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9" y="116264"/>
            <a:ext cx="1346444" cy="13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>
                <a:latin typeface="Book Antiqua" pitchFamily="18" charset="0"/>
              </a:rPr>
              <a:t>Finding a trend is quite difficult but some things are clear…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173498"/>
            <a:ext cx="8075240" cy="2135822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The bulbs rely on both warm sunshine and water in order to flower.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Our seasons are becoming more unpredictable as our world is getting warmer.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b="1" dirty="0">
                <a:latin typeface="Book Antiqua" pitchFamily="18" charset="0"/>
              </a:rPr>
              <a:t>	</a:t>
            </a:r>
            <a:r>
              <a:rPr lang="en-GB" sz="4400" b="1" dirty="0">
                <a:latin typeface="Book Antiqua" pitchFamily="18" charset="0"/>
              </a:rPr>
              <a:t>How do you think this will affect the growth of 	plants in the 	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0752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668" y="5363503"/>
            <a:ext cx="828796" cy="923330"/>
            <a:chOff x="7056784" y="5805264"/>
            <a:chExt cx="828796" cy="9233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The Edina Trust would like to thank everyone that worked so hard planting their bulbs, observing, and sending in their records.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We couldn’t have carried out an experiment like this without your help! You are all SUPER!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And now for the results…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	Look out for questions along the way!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</p:txBody>
      </p:sp>
      <p:pic>
        <p:nvPicPr>
          <p:cNvPr id="2050" name="Picture 2" descr="C:\Users\RoseB\AppData\Local\Microsoft\Windows\Temporary Internet Files\Content.IE5\LPA16MQ2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88" y="109736"/>
            <a:ext cx="1303040" cy="13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466" y="5445224"/>
            <a:ext cx="858190" cy="923330"/>
            <a:chOff x="7027390" y="5805264"/>
            <a:chExt cx="858190" cy="923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r="12801"/>
            <a:stretch/>
          </p:blipFill>
          <p:spPr>
            <a:xfrm>
              <a:off x="7027390" y="5841339"/>
              <a:ext cx="858190" cy="743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26AE1D-90C0-46DC-880D-D51E42055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93" y="489446"/>
            <a:ext cx="65532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747EA2BC-4647-13CE-56C4-09CB27137B12}"/>
              </a:ext>
            </a:extLst>
          </p:cNvPr>
          <p:cNvSpPr/>
          <p:nvPr/>
        </p:nvSpPr>
        <p:spPr>
          <a:xfrm>
            <a:off x="568703" y="32381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46C2A5B-643B-1197-4A2F-A28E31420C11}"/>
              </a:ext>
            </a:extLst>
          </p:cNvPr>
          <p:cNvSpPr/>
          <p:nvPr/>
        </p:nvSpPr>
        <p:spPr>
          <a:xfrm>
            <a:off x="3275856" y="106997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A83EFDE-C6F0-7B2A-DCF6-B60CC44FD9AB}"/>
              </a:ext>
            </a:extLst>
          </p:cNvPr>
          <p:cNvSpPr/>
          <p:nvPr/>
        </p:nvSpPr>
        <p:spPr>
          <a:xfrm>
            <a:off x="4900175" y="110814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6A1A607-8136-491D-D6D9-3DD18B5A3404}"/>
              </a:ext>
            </a:extLst>
          </p:cNvPr>
          <p:cNvSpPr/>
          <p:nvPr/>
        </p:nvSpPr>
        <p:spPr>
          <a:xfrm>
            <a:off x="6711604" y="169164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CEE086D-2864-67E4-ECB6-FCA94BB5065B}"/>
              </a:ext>
            </a:extLst>
          </p:cNvPr>
          <p:cNvSpPr/>
          <p:nvPr/>
        </p:nvSpPr>
        <p:spPr>
          <a:xfrm>
            <a:off x="1546962" y="110814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For this investigation we divided all schools into the four countries taking part: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600" y="389724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Northern Ireland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6712" y="466523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Wales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4E48E9D-1643-D712-89AD-073EBB79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4747"/>
            <a:ext cx="4032448" cy="542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0316" y="231816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Scotland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448" y="3107703"/>
            <a:ext cx="48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England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F0775DB-758A-18FE-880F-63D567212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453166"/>
              </p:ext>
            </p:extLst>
          </p:nvPr>
        </p:nvGraphicFramePr>
        <p:xfrm>
          <a:off x="639813" y="1052736"/>
          <a:ext cx="8136903" cy="452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32048" y="129406"/>
            <a:ext cx="1115616" cy="923330"/>
            <a:chOff x="6912768" y="5805264"/>
            <a:chExt cx="1115616" cy="9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768" y="5841339"/>
              <a:ext cx="1115616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536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had the most rain?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5574193"/>
            <a:ext cx="8525197" cy="1263873"/>
            <a:chOff x="395536" y="5574193"/>
            <a:chExt cx="8280920" cy="1263873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5574193"/>
              <a:ext cx="8064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Wales had the most rain during the project this year.</a:t>
              </a:r>
            </a:p>
            <a:p>
              <a:r>
                <a:rPr lang="en-GB" sz="2400" dirty="0">
                  <a:latin typeface="Book Antiqua" pitchFamily="18" charset="0"/>
                </a:rPr>
                <a:t>	Can you estimate how much more rainfall there was 	in Wales compared to Northern Ireland?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5536" y="5949280"/>
              <a:ext cx="1115616" cy="888786"/>
              <a:chOff x="6696744" y="5805264"/>
              <a:chExt cx="1115616" cy="923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744" y="5841339"/>
                <a:ext cx="1115616" cy="74374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200800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629845" y="2188665"/>
            <a:ext cx="566828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1567856" y="3303938"/>
            <a:ext cx="4228280" cy="0"/>
          </a:xfrm>
          <a:prstGeom prst="line">
            <a:avLst/>
          </a:prstGeom>
          <a:ln w="28575">
            <a:solidFill>
              <a:srgbClr val="FA97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99" y="2371631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1951" y="3746005"/>
            <a:ext cx="38884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During the Bulb Project, Wales had an average of 182mm more rain than Northern Ireland.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56806-CDF4-4D26-8E94-427CE5C81690}"/>
              </a:ext>
            </a:extLst>
          </p:cNvPr>
          <p:cNvSpPr txBox="1"/>
          <p:nvPr/>
        </p:nvSpPr>
        <p:spPr>
          <a:xfrm>
            <a:off x="3843084" y="2915652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295mm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E7AC9-C514-493C-9A20-E9D3B05789E4}"/>
              </a:ext>
            </a:extLst>
          </p:cNvPr>
          <p:cNvSpPr txBox="1"/>
          <p:nvPr/>
        </p:nvSpPr>
        <p:spPr>
          <a:xfrm>
            <a:off x="2126629" y="2843644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310mm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0D996-FB96-4A22-8AE7-D3DECD47E28C}"/>
              </a:ext>
            </a:extLst>
          </p:cNvPr>
          <p:cNvSpPr txBox="1"/>
          <p:nvPr/>
        </p:nvSpPr>
        <p:spPr>
          <a:xfrm>
            <a:off x="5552326" y="2987660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288mm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5F62C-2837-4170-AC04-5B8B31C7EC3E}"/>
              </a:ext>
            </a:extLst>
          </p:cNvPr>
          <p:cNvSpPr txBox="1"/>
          <p:nvPr/>
        </p:nvSpPr>
        <p:spPr>
          <a:xfrm>
            <a:off x="7236295" y="1840303"/>
            <a:ext cx="105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470mm</a:t>
            </a:r>
          </a:p>
        </p:txBody>
      </p:sp>
    </p:spTree>
    <p:extLst>
      <p:ext uri="{BB962C8B-B14F-4D97-AF65-F5344CB8AC3E}">
        <p14:creationId xmlns:p14="http://schemas.microsoft.com/office/powerpoint/2010/main" val="1746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2C391B7-9588-F4A2-46E4-6C5308038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530529"/>
              </p:ext>
            </p:extLst>
          </p:nvPr>
        </p:nvGraphicFramePr>
        <p:xfrm>
          <a:off x="311474" y="1262579"/>
          <a:ext cx="8148958" cy="418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        Which country was the warmest/coldest?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868" y="5595421"/>
            <a:ext cx="837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Wales was warmest this time, and Scotland was the coldest</a:t>
            </a:r>
          </a:p>
        </p:txBody>
      </p:sp>
      <p:pic>
        <p:nvPicPr>
          <p:cNvPr id="1028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88" y="881804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b/be/Snow01.svg/1000px-Snow0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50" y="1547130"/>
            <a:ext cx="962950" cy="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7324" y="129406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751" y="5805264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FCFCD18-CEB0-7F62-D2DC-957E06AA3EDC}"/>
              </a:ext>
            </a:extLst>
          </p:cNvPr>
          <p:cNvSpPr txBox="1"/>
          <p:nvPr/>
        </p:nvSpPr>
        <p:spPr>
          <a:xfrm>
            <a:off x="1987816" y="2934002"/>
            <a:ext cx="38884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is further north (it has a higher latitude). Places further from the equator do not have as much direct sunlight so it is normally colder.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252A1-8EA3-BA67-D76A-70314988F47E}"/>
              </a:ext>
            </a:extLst>
          </p:cNvPr>
          <p:cNvSpPr txBox="1"/>
          <p:nvPr/>
        </p:nvSpPr>
        <p:spPr>
          <a:xfrm>
            <a:off x="1084979" y="5954747"/>
            <a:ext cx="790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Why do you think Scotland was colder than the rest of the UK?</a:t>
            </a:r>
          </a:p>
        </p:txBody>
      </p:sp>
      <p:sp>
        <p:nvSpPr>
          <p:cNvPr id="1040" name="TextBox 1039">
            <a:hlinkClick r:id="rId6" action="ppaction://hlinksldjump"/>
          </p:cNvPr>
          <p:cNvSpPr txBox="1"/>
          <p:nvPr/>
        </p:nvSpPr>
        <p:spPr>
          <a:xfrm>
            <a:off x="311474" y="3319542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watch the animation!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skip</a:t>
            </a:r>
          </a:p>
        </p:txBody>
      </p:sp>
    </p:spTree>
    <p:extLst>
      <p:ext uri="{BB962C8B-B14F-4D97-AF65-F5344CB8AC3E}">
        <p14:creationId xmlns:p14="http://schemas.microsoft.com/office/powerpoint/2010/main" val="657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9" grpId="0"/>
      <p:bldP spid="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wheelReverse spokes="1"/>
      </p:transition>
    </mc:Choice>
    <mc:Fallback xmlns="">
      <p:transition spd="slow" advClick="0"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01" y="1196752"/>
            <a:ext cx="7554115" cy="4896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75575" y="3103019"/>
            <a:ext cx="1764802" cy="864096"/>
            <a:chOff x="1011770" y="2924944"/>
            <a:chExt cx="1764802" cy="864096"/>
          </a:xfrm>
        </p:grpSpPr>
        <p:sp>
          <p:nvSpPr>
            <p:cNvPr id="4" name="Right Arrow 3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un 4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23022" y="2420888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23022" y="3376661"/>
            <a:ext cx="3316336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23022" y="4217125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1" y="1801678"/>
            <a:ext cx="4010585" cy="36866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16743" y="3364706"/>
            <a:ext cx="45719" cy="540544"/>
          </a:xfrm>
          <a:custGeom>
            <a:avLst/>
            <a:gdLst>
              <a:gd name="connsiteX0" fmla="*/ 52656 w 52656"/>
              <a:gd name="connsiteY0" fmla="*/ 0 h 540544"/>
              <a:gd name="connsiteX1" fmla="*/ 268 w 52656"/>
              <a:gd name="connsiteY1" fmla="*/ 261938 h 540544"/>
              <a:gd name="connsiteX2" fmla="*/ 35987 w 52656"/>
              <a:gd name="connsiteY2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56" h="540544">
                <a:moveTo>
                  <a:pt x="52656" y="0"/>
                </a:moveTo>
                <a:cubicBezTo>
                  <a:pt x="27851" y="85923"/>
                  <a:pt x="3046" y="171847"/>
                  <a:pt x="268" y="261938"/>
                </a:cubicBezTo>
                <a:cubicBezTo>
                  <a:pt x="-2510" y="352029"/>
                  <a:pt x="16738" y="446286"/>
                  <a:pt x="35987" y="540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291" y="14406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As the sunlight is shining on the Earth…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515" y="4893260"/>
            <a:ext cx="361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…the same amount of light and warmth is spread across more of the surface than at the equator.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213" y="3221753"/>
            <a:ext cx="328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This makes it warm at the equator and cold at the North and South Pole!</a:t>
            </a:r>
          </a:p>
        </p:txBody>
      </p:sp>
      <p:pic>
        <p:nvPicPr>
          <p:cNvPr id="12" name="Picture 4" descr="C:\Users\SamanthaM\AppData\Local\Microsoft\Windows\Temporary Internet Files\Content.IE5\NWBG4FYI\894px-Polar_Bear_0319_-_23-11-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27" y="1348607"/>
            <a:ext cx="871440" cy="7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manthaM\AppData\Local\Microsoft\Windows\Temporary Internet Files\Content.IE5\7BFL849Q\baby_emperor_penguin_by_laogephoto-d6094yj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68" y="5144106"/>
            <a:ext cx="756109" cy="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68357" y="3103019"/>
            <a:ext cx="1764802" cy="864096"/>
            <a:chOff x="1011770" y="2924944"/>
            <a:chExt cx="1764802" cy="864096"/>
          </a:xfrm>
        </p:grpSpPr>
        <p:sp>
          <p:nvSpPr>
            <p:cNvPr id="16" name="Right Arrow 1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un 1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71800" y="3382465"/>
            <a:ext cx="4646" cy="724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7773" y="3578960"/>
            <a:ext cx="0" cy="54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68357" y="3114532"/>
            <a:ext cx="1764802" cy="864096"/>
            <a:chOff x="1011770" y="2924944"/>
            <a:chExt cx="1764802" cy="864096"/>
          </a:xfrm>
        </p:grpSpPr>
        <p:sp>
          <p:nvSpPr>
            <p:cNvPr id="22" name="Right Arrow 2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un 2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572000" y="2400325"/>
            <a:ext cx="381000" cy="580777"/>
          </a:xfrm>
          <a:custGeom>
            <a:avLst/>
            <a:gdLst>
              <a:gd name="connsiteX0" fmla="*/ 358775 w 358775"/>
              <a:gd name="connsiteY0" fmla="*/ 0 h 517525"/>
              <a:gd name="connsiteX1" fmla="*/ 269875 w 358775"/>
              <a:gd name="connsiteY1" fmla="*/ 101600 h 517525"/>
              <a:gd name="connsiteX2" fmla="*/ 161925 w 358775"/>
              <a:gd name="connsiteY2" fmla="*/ 234950 h 517525"/>
              <a:gd name="connsiteX3" fmla="*/ 0 w 358775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517525">
                <a:moveTo>
                  <a:pt x="358775" y="0"/>
                </a:moveTo>
                <a:cubicBezTo>
                  <a:pt x="330729" y="31221"/>
                  <a:pt x="302683" y="62442"/>
                  <a:pt x="269875" y="101600"/>
                </a:cubicBezTo>
                <a:cubicBezTo>
                  <a:pt x="237067" y="140758"/>
                  <a:pt x="206904" y="165629"/>
                  <a:pt x="161925" y="234950"/>
                </a:cubicBezTo>
                <a:cubicBezTo>
                  <a:pt x="116946" y="304271"/>
                  <a:pt x="58473" y="410898"/>
                  <a:pt x="0" y="517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068357" y="2179310"/>
            <a:ext cx="1764802" cy="864096"/>
            <a:chOff x="1011770" y="2924944"/>
            <a:chExt cx="1764802" cy="864096"/>
          </a:xfrm>
        </p:grpSpPr>
        <p:sp>
          <p:nvSpPr>
            <p:cNvPr id="27" name="Right Arrow 26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un 27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68357" y="4029164"/>
            <a:ext cx="1764802" cy="864096"/>
            <a:chOff x="1011770" y="2924944"/>
            <a:chExt cx="1764802" cy="864096"/>
          </a:xfrm>
        </p:grpSpPr>
        <p:sp>
          <p:nvSpPr>
            <p:cNvPr id="30" name="Right Arrow 29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un 30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08500" y="4206875"/>
            <a:ext cx="263525" cy="523875"/>
          </a:xfrm>
          <a:custGeom>
            <a:avLst/>
            <a:gdLst>
              <a:gd name="connsiteX0" fmla="*/ 0 w 263525"/>
              <a:gd name="connsiteY0" fmla="*/ 0 h 523875"/>
              <a:gd name="connsiteX1" fmla="*/ 123825 w 263525"/>
              <a:gd name="connsiteY1" fmla="*/ 292100 h 523875"/>
              <a:gd name="connsiteX2" fmla="*/ 263525 w 2635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523875">
                <a:moveTo>
                  <a:pt x="0" y="0"/>
                </a:moveTo>
                <a:cubicBezTo>
                  <a:pt x="39952" y="102394"/>
                  <a:pt x="79904" y="204788"/>
                  <a:pt x="123825" y="292100"/>
                </a:cubicBezTo>
                <a:cubicBezTo>
                  <a:pt x="167746" y="379413"/>
                  <a:pt x="215635" y="451644"/>
                  <a:pt x="263525" y="523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068357" y="2187168"/>
            <a:ext cx="1764802" cy="864096"/>
            <a:chOff x="1011770" y="2924944"/>
            <a:chExt cx="1764802" cy="864096"/>
          </a:xfrm>
        </p:grpSpPr>
        <p:sp>
          <p:nvSpPr>
            <p:cNvPr id="36" name="Right Arrow 3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un 3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7118" y="2187168"/>
            <a:ext cx="1764802" cy="864096"/>
            <a:chOff x="1011770" y="2924944"/>
            <a:chExt cx="1764802" cy="864096"/>
          </a:xfrm>
        </p:grpSpPr>
        <p:sp>
          <p:nvSpPr>
            <p:cNvPr id="39" name="Right Arrow 38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un 39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1946" y="4040677"/>
            <a:ext cx="1764802" cy="864096"/>
            <a:chOff x="1011770" y="2924944"/>
            <a:chExt cx="1764802" cy="864096"/>
          </a:xfrm>
        </p:grpSpPr>
        <p:sp>
          <p:nvSpPr>
            <p:cNvPr id="42" name="Right Arrow 4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un 4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4070" y="4029164"/>
            <a:ext cx="1764802" cy="864096"/>
            <a:chOff x="1011770" y="2924944"/>
            <a:chExt cx="1764802" cy="864096"/>
          </a:xfrm>
        </p:grpSpPr>
        <p:sp>
          <p:nvSpPr>
            <p:cNvPr id="45" name="Right Arrow 44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un 45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16976" y="3212976"/>
            <a:ext cx="3649139" cy="479732"/>
            <a:chOff x="4416976" y="3212976"/>
            <a:chExt cx="3649139" cy="479732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416976" y="3645024"/>
              <a:ext cx="3611408" cy="47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3212976"/>
              <a:ext cx="1333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Equator</a:t>
              </a:r>
            </a:p>
          </p:txBody>
        </p:sp>
      </p:grpSp>
      <p:pic>
        <p:nvPicPr>
          <p:cNvPr id="14" name="Picture 6" descr="C:\Users\SamanthaM\AppData\Local\Microsoft\Windows\Temporary Internet Files\Content.IE5\NWBG4FYI\camello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20" y="3301663"/>
            <a:ext cx="1054804" cy="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701133" y="2400325"/>
            <a:ext cx="988043" cy="461665"/>
            <a:chOff x="5701133" y="2400325"/>
            <a:chExt cx="9880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33067" y="2400325"/>
              <a:ext cx="7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UK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701133" y="2674659"/>
              <a:ext cx="289587" cy="9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replay!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move on.</a:t>
            </a:r>
          </a:p>
        </p:txBody>
      </p:sp>
    </p:spTree>
    <p:extLst>
      <p:ext uri="{BB962C8B-B14F-4D97-AF65-F5344CB8AC3E}">
        <p14:creationId xmlns:p14="http://schemas.microsoft.com/office/powerpoint/2010/main" val="17719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295 0.00185 -0.00434 0.00695 -0.00659 0.00995 C -0.00955 0.01412 -0.01198 0.01852 -0.0151 0.02153 C -0.02187 0.02824 -0.02864 0.03634 -0.03541 0.04375 C -0.03819 0.04722 -0.04045 0.05208 -0.0434 0.0544 C -0.05364 0.0632 -0.06354 0.07408 -0.07395 0.08171 C -0.07899 0.08912 -0.08663 0.09213 -0.0927 0.09514 C -0.09687 0.09954 -0.10191 0.09954 -0.10625 0.10255 C -0.1125 0.10718 -0.11909 0.11042 -0.12586 0.11458 C -0.12951 0.11713 -0.13246 0.12107 -0.13628 0.12199 C -0.1401 0.1257 -0.14392 0.1287 -0.14809 0.12963 C -0.15052 0.13125 -0.1526 0.13264 -0.1552 0.13357 C -0.15816 0.13542 -0.16093 0.13634 -0.16406 0.13796 C -0.16875 0.14421 -0.17361 0.14491 -0.17847 0.14838 C -0.18125 0.15046 -0.18663 0.15347 -0.18663 0.1537 C -0.19097 0.16134 -0.196 0.16111 -0.20139 0.16343 C -0.20659 0.16551 -0.2125 0.1706 -0.2177 0.1706 " pathEditMode="relative" rAng="0" ptsTypes="ffffffffffffffff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851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89 0.043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8" grpId="0" animBg="1"/>
      <p:bldP spid="18" grpId="1" animBg="1"/>
      <p:bldP spid="32" grpId="0" animBg="1"/>
      <p:bldP spid="32" grpId="1" animBg="1"/>
      <p:bldP spid="8" grpId="0" animBg="1"/>
      <p:bldP spid="8" grpId="1" animBg="1"/>
      <p:bldP spid="8" grpId="2" animBg="1"/>
      <p:bldP spid="9" grpId="0"/>
      <p:bldP spid="9" grpId="1"/>
      <p:bldP spid="10" grpId="0" build="allAtOnce"/>
      <p:bldP spid="25" grpId="0" animBg="1"/>
      <p:bldP spid="25" grpId="1" animBg="1"/>
      <p:bldP spid="25" grpId="2" animBg="1"/>
      <p:bldP spid="34" grpId="0" animBg="1"/>
      <p:bldP spid="3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nowfall in night sky">
            <a:extLst>
              <a:ext uri="{FF2B5EF4-FFF2-40B4-BE49-F238E27FC236}">
                <a16:creationId xmlns:a16="http://schemas.microsoft.com/office/drawing/2014/main" id="{F73F9B91-D5EF-CCC2-5E6B-D76FF5F5A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080" y="-228750"/>
            <a:ext cx="11084160" cy="738944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E4BCDA-0BA6-1396-843D-8DCD6CC97FFC}"/>
              </a:ext>
            </a:extLst>
          </p:cNvPr>
          <p:cNvGraphicFramePr>
            <a:graphicFrameLocks/>
          </p:cNvGraphicFramePr>
          <p:nvPr/>
        </p:nvGraphicFramePr>
        <p:xfrm>
          <a:off x="293935" y="1710872"/>
          <a:ext cx="8496944" cy="445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coldest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December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7624" y="409600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39752" y="2929175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was the coldest country in December. </a:t>
            </a:r>
          </a:p>
        </p:txBody>
      </p:sp>
      <p:sp>
        <p:nvSpPr>
          <p:cNvPr id="3" name="Down Arrow 2"/>
          <p:cNvSpPr/>
          <p:nvPr/>
        </p:nvSpPr>
        <p:spPr>
          <a:xfrm rot="1299015" flipH="1">
            <a:off x="3107522" y="3645809"/>
            <a:ext cx="354690" cy="716691"/>
          </a:xfrm>
          <a:prstGeom prst="downArrow">
            <a:avLst>
              <a:gd name="adj1" fmla="val 39299"/>
              <a:gd name="adj2" fmla="val 7491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rest glade in sunshine">
            <a:extLst>
              <a:ext uri="{FF2B5EF4-FFF2-40B4-BE49-F238E27FC236}">
                <a16:creationId xmlns:a16="http://schemas.microsoft.com/office/drawing/2014/main" id="{27E17561-A85D-4477-3575-311F09B3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067" y="-603448"/>
            <a:ext cx="11873755" cy="775694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E4BCDA-0BA6-1396-843D-8DCD6CC97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76982"/>
              </p:ext>
            </p:extLst>
          </p:nvPr>
        </p:nvGraphicFramePr>
        <p:xfrm>
          <a:off x="293935" y="1710872"/>
          <a:ext cx="8496944" cy="445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warmest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March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5593" y="409600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9992" y="1859080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Wales was the warmest country in March. </a:t>
            </a:r>
          </a:p>
        </p:txBody>
      </p:sp>
      <p:sp>
        <p:nvSpPr>
          <p:cNvPr id="3" name="Down Arrow 2"/>
          <p:cNvSpPr/>
          <p:nvPr/>
        </p:nvSpPr>
        <p:spPr>
          <a:xfrm rot="19902160" flipH="1">
            <a:off x="7883386" y="2223492"/>
            <a:ext cx="354690" cy="716691"/>
          </a:xfrm>
          <a:prstGeom prst="downArrow">
            <a:avLst>
              <a:gd name="adj1" fmla="val 39299"/>
              <a:gd name="adj2" fmla="val 7491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14002</TotalTime>
  <Words>1248</Words>
  <Application>Microsoft Office PowerPoint</Application>
  <PresentationFormat>Letter Paper (8.5x11 in)</PresentationFormat>
  <Paragraphs>264</Paragraphs>
  <Slides>19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Elephant</vt:lpstr>
      <vt:lpstr>Segoe Print</vt:lpstr>
      <vt:lpstr>Office Theme</vt:lpstr>
      <vt:lpstr>PowerPoint Presentation</vt:lpstr>
      <vt:lpstr>PowerPoint Presentation</vt:lpstr>
      <vt:lpstr>For this investigation we divided all schools into the four countries taking part: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Mystery Bulbs!</vt:lpstr>
      <vt:lpstr>Finding a trend is quite difficult but some things are clear…</vt:lpstr>
    </vt:vector>
  </TitlesOfParts>
  <Company>Edina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Blake</dc:creator>
  <cp:lastModifiedBy>Samantha Moore</cp:lastModifiedBy>
  <cp:revision>260</cp:revision>
  <cp:lastPrinted>2015-08-19T14:42:42Z</cp:lastPrinted>
  <dcterms:created xsi:type="dcterms:W3CDTF">2012-06-01T10:21:59Z</dcterms:created>
  <dcterms:modified xsi:type="dcterms:W3CDTF">2023-05-05T08:47:13Z</dcterms:modified>
</cp:coreProperties>
</file>