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5" r:id="rId3"/>
    <p:sldId id="275" r:id="rId4"/>
    <p:sldId id="267" r:id="rId5"/>
    <p:sldId id="266" r:id="rId6"/>
    <p:sldId id="273" r:id="rId7"/>
    <p:sldId id="272" r:id="rId8"/>
    <p:sldId id="268" r:id="rId9"/>
    <p:sldId id="274" r:id="rId10"/>
    <p:sldId id="276" r:id="rId11"/>
    <p:sldId id="260" r:id="rId12"/>
    <p:sldId id="269" r:id="rId13"/>
    <p:sldId id="270" r:id="rId14"/>
    <p:sldId id="264" r:id="rId15"/>
    <p:sldId id="257" r:id="rId16"/>
    <p:sldId id="271" r:id="rId17"/>
  </p:sldIdLst>
  <p:sldSz cx="9144000" cy="6858000" type="letter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1FDA9"/>
    <a:srgbClr val="CC99FF"/>
    <a:srgbClr val="E1FED6"/>
    <a:srgbClr val="D3FEC2"/>
    <a:srgbClr val="EA0000"/>
    <a:srgbClr val="663300"/>
    <a:srgbClr val="EA3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>
        <p:scale>
          <a:sx n="75" d="100"/>
          <a:sy n="75" d="100"/>
        </p:scale>
        <p:origin x="-228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kirkfs01\Shared%20Data\Edina%20Trust\1.Charitable%20Grants\1.Science%20UK\2.%20Bulb%20Project\15.%20Results\2017-18\bulb%20project%20results%20analysi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kirkfs01\Shared%20Data\Edina%20Trust\1.Charitable%20Grants\1.Science%20UK\2.%20Bulb%20Project\15.%20Results\2017-18\bulb%20project%20results%20analysi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kirkfs01\Shared%20Data\Edina%20Trust\1.Charitable%20Grants\1.Science%20UK\2.%20Bulb%20Project\15.%20Results\2017-18\bulb%20project%20results%20analysi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kirkfs01\Shared%20Data\Edina%20Trust\1.Charitable%20Grants\1.Science%20UK\2.%20Bulb%20Project\15.%20Results\2017-18\bulb%20project%20results%20analysi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kirkfs01\Shared%20Data\Edina%20Trust\1.Charitable%20Grants\1.Science%20UK\2.%20Bulb%20Project\15.%20Results\2017-18\bulb%20project%20results%20analysi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kirkfs01\Shared%20Data\Edina%20Trust\1.Charitable%20Grants\1.Science%20UK\2.%20Bulb%20Project\15.%20Results\2017-18\bulb%20project%20results%20analysi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RAIN!$C$2</c:f>
              <c:strCache>
                <c:ptCount val="1"/>
                <c:pt idx="0">
                  <c:v>Average Rainfall (mm)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</c:dPt>
          <c:cat>
            <c:strRef>
              <c:f>RAIN!$B$3:$B$6</c:f>
              <c:strCache>
                <c:ptCount val="4"/>
                <c:pt idx="0">
                  <c:v>Scotland</c:v>
                </c:pt>
                <c:pt idx="1">
                  <c:v>England</c:v>
                </c:pt>
                <c:pt idx="2">
                  <c:v>Northern Ireland</c:v>
                </c:pt>
                <c:pt idx="3">
                  <c:v>Wales</c:v>
                </c:pt>
              </c:strCache>
            </c:strRef>
          </c:cat>
          <c:val>
            <c:numRef>
              <c:f>RAIN!$C$3:$C$6</c:f>
              <c:numCache>
                <c:formatCode>General</c:formatCode>
                <c:ptCount val="4"/>
                <c:pt idx="0">
                  <c:v>122</c:v>
                </c:pt>
                <c:pt idx="1">
                  <c:v>81</c:v>
                </c:pt>
                <c:pt idx="2">
                  <c:v>108</c:v>
                </c:pt>
                <c:pt idx="3">
                  <c:v>151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3"/>
        <c:overlap val="6"/>
        <c:axId val="114712960"/>
        <c:axId val="114714496"/>
      </c:barChart>
      <c:catAx>
        <c:axId val="114712960"/>
        <c:scaling>
          <c:orientation val="minMax"/>
        </c:scaling>
        <c:delete val="0"/>
        <c:axPos val="b"/>
        <c:majorTickMark val="out"/>
        <c:minorTickMark val="none"/>
        <c:tickLblPos val="nextTo"/>
        <c:crossAx val="114714496"/>
        <c:crosses val="autoZero"/>
        <c:auto val="1"/>
        <c:lblAlgn val="ctr"/>
        <c:lblOffset val="100"/>
        <c:noMultiLvlLbl val="0"/>
      </c:catAx>
      <c:valAx>
        <c:axId val="114714496"/>
        <c:scaling>
          <c:orientation val="minMax"/>
          <c:max val="160"/>
          <c:min val="0"/>
        </c:scaling>
        <c:delete val="0"/>
        <c:axPos val="l"/>
        <c:majorGridlines/>
        <c:min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Average Monthly Rainfall (mm)</a:t>
                </a:r>
              </a:p>
            </c:rich>
          </c:tx>
          <c:layout>
            <c:manualLayout>
              <c:xMode val="edge"/>
              <c:yMode val="edge"/>
              <c:x val="1.3267652726553426E-2"/>
              <c:y val="0.2257323890878417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14712960"/>
        <c:crosses val="autoZero"/>
        <c:crossBetween val="between"/>
        <c:majorUnit val="20"/>
        <c:minorUnit val="10"/>
      </c:valAx>
    </c:plotArea>
    <c:plotVisOnly val="1"/>
    <c:dispBlanksAs val="gap"/>
    <c:showDLblsOverMax val="0"/>
  </c:chart>
  <c:txPr>
    <a:bodyPr/>
    <a:lstStyle/>
    <a:p>
      <a:pPr>
        <a:defRPr>
          <a:latin typeface="Book Antiqua" panose="02040602050305030304" pitchFamily="18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TEMPERATURE!$B$2</c:f>
              <c:strCache>
                <c:ptCount val="1"/>
                <c:pt idx="0">
                  <c:v>Average Monthly Temperature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</c:dPt>
          <c:cat>
            <c:strRef>
              <c:f>TEMPERATURE!$A$3:$A$6</c:f>
              <c:strCache>
                <c:ptCount val="4"/>
                <c:pt idx="0">
                  <c:v>Scotland</c:v>
                </c:pt>
                <c:pt idx="1">
                  <c:v>England</c:v>
                </c:pt>
                <c:pt idx="2">
                  <c:v>Northern Ireland</c:v>
                </c:pt>
                <c:pt idx="3">
                  <c:v>Wales</c:v>
                </c:pt>
              </c:strCache>
            </c:strRef>
          </c:cat>
          <c:val>
            <c:numRef>
              <c:f>TEMPERATURE!$B$3:$B$6</c:f>
              <c:numCache>
                <c:formatCode>General</c:formatCode>
                <c:ptCount val="4"/>
                <c:pt idx="0">
                  <c:v>2.5</c:v>
                </c:pt>
                <c:pt idx="1">
                  <c:v>4.8</c:v>
                </c:pt>
                <c:pt idx="2">
                  <c:v>4.2</c:v>
                </c:pt>
                <c:pt idx="3">
                  <c:v>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3"/>
        <c:overlap val="6"/>
        <c:axId val="113413504"/>
        <c:axId val="113415296"/>
      </c:barChart>
      <c:catAx>
        <c:axId val="1134135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13415296"/>
        <c:crosses val="autoZero"/>
        <c:auto val="1"/>
        <c:lblAlgn val="ctr"/>
        <c:lblOffset val="100"/>
        <c:noMultiLvlLbl val="0"/>
      </c:catAx>
      <c:valAx>
        <c:axId val="113415296"/>
        <c:scaling>
          <c:orientation val="minMax"/>
          <c:max val="5"/>
          <c:min val="0"/>
        </c:scaling>
        <c:delete val="0"/>
        <c:axPos val="l"/>
        <c:majorGridlines/>
        <c:min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Average Monthly Temperature (</a:t>
                </a:r>
                <a:r>
                  <a:rPr lang="en-US" sz="1400">
                    <a:latin typeface="Calibri"/>
                  </a:rPr>
                  <a:t>°</a:t>
                </a:r>
                <a:r>
                  <a:rPr lang="en-US" sz="1400"/>
                  <a:t>C)</a:t>
                </a:r>
              </a:p>
            </c:rich>
          </c:tx>
          <c:layout>
            <c:manualLayout>
              <c:xMode val="edge"/>
              <c:yMode val="edge"/>
              <c:x val="8.6514348843912715E-3"/>
              <c:y val="0.1097989601066950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13413504"/>
        <c:crosses val="autoZero"/>
        <c:crossBetween val="between"/>
        <c:majorUnit val="1"/>
        <c:minorUnit val="0.2"/>
      </c:valAx>
    </c:plotArea>
    <c:plotVisOnly val="1"/>
    <c:dispBlanksAs val="gap"/>
    <c:showDLblsOverMax val="0"/>
  </c:chart>
  <c:txPr>
    <a:bodyPr/>
    <a:lstStyle/>
    <a:p>
      <a:pPr>
        <a:defRPr>
          <a:latin typeface="Book Antiqua" panose="02040602050305030304" pitchFamily="18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701278303206457E-2"/>
          <c:y val="3.6416624030550272E-2"/>
          <c:w val="0.75664758036805657"/>
          <c:h val="0.88141314125601478"/>
        </c:manualLayout>
      </c:layout>
      <c:lineChart>
        <c:grouping val="standard"/>
        <c:varyColors val="0"/>
        <c:ser>
          <c:idx val="0"/>
          <c:order val="0"/>
          <c:tx>
            <c:strRef>
              <c:f>TEMPERATURE!$A$27</c:f>
              <c:strCache>
                <c:ptCount val="1"/>
                <c:pt idx="0">
                  <c:v>Scotland</c:v>
                </c:pt>
              </c:strCache>
            </c:strRef>
          </c:tx>
          <c:marker>
            <c:symbol val="none"/>
          </c:marker>
          <c:cat>
            <c:strRef>
              <c:f>TEMPERATURE!$B$26:$F$26</c:f>
              <c:strCache>
                <c:ptCount val="5"/>
                <c:pt idx="0">
                  <c:v>Nov</c:v>
                </c:pt>
                <c:pt idx="1">
                  <c:v>Dec</c:v>
                </c:pt>
                <c:pt idx="2">
                  <c:v>Jan</c:v>
                </c:pt>
                <c:pt idx="3">
                  <c:v>Feb</c:v>
                </c:pt>
                <c:pt idx="4">
                  <c:v>Mar</c:v>
                </c:pt>
              </c:strCache>
            </c:strRef>
          </c:cat>
          <c:val>
            <c:numRef>
              <c:f>TEMPERATURE!$B$27:$F$27</c:f>
              <c:numCache>
                <c:formatCode>General</c:formatCode>
                <c:ptCount val="5"/>
                <c:pt idx="0">
                  <c:v>4.0999999999999996</c:v>
                </c:pt>
                <c:pt idx="1">
                  <c:v>2</c:v>
                </c:pt>
                <c:pt idx="2">
                  <c:v>2.2000000000000002</c:v>
                </c:pt>
                <c:pt idx="3">
                  <c:v>1.7</c:v>
                </c:pt>
                <c:pt idx="4">
                  <c:v>2.4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TEMPERATURE!$A$28</c:f>
              <c:strCache>
                <c:ptCount val="1"/>
                <c:pt idx="0">
                  <c:v>England</c:v>
                </c:pt>
              </c:strCache>
            </c:strRef>
          </c:tx>
          <c:spPr>
            <a:ln>
              <a:solidFill>
                <a:schemeClr val="tx1"/>
              </a:solidFill>
              <a:prstDash val="sysDot"/>
            </a:ln>
          </c:spPr>
          <c:marker>
            <c:symbol val="none"/>
          </c:marker>
          <c:cat>
            <c:strRef>
              <c:f>TEMPERATURE!$B$26:$F$26</c:f>
              <c:strCache>
                <c:ptCount val="5"/>
                <c:pt idx="0">
                  <c:v>Nov</c:v>
                </c:pt>
                <c:pt idx="1">
                  <c:v>Dec</c:v>
                </c:pt>
                <c:pt idx="2">
                  <c:v>Jan</c:v>
                </c:pt>
                <c:pt idx="3">
                  <c:v>Feb</c:v>
                </c:pt>
                <c:pt idx="4">
                  <c:v>Mar</c:v>
                </c:pt>
              </c:strCache>
            </c:strRef>
          </c:cat>
          <c:val>
            <c:numRef>
              <c:f>TEMPERATURE!$B$28:$F$28</c:f>
              <c:numCache>
                <c:formatCode>General</c:formatCode>
                <c:ptCount val="5"/>
                <c:pt idx="0">
                  <c:v>6.6</c:v>
                </c:pt>
                <c:pt idx="1">
                  <c:v>4.7</c:v>
                </c:pt>
                <c:pt idx="2">
                  <c:v>5.0999999999999996</c:v>
                </c:pt>
                <c:pt idx="3">
                  <c:v>2.7</c:v>
                </c:pt>
                <c:pt idx="4">
                  <c:v>4.7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TEMPERATURE!$A$29</c:f>
              <c:strCache>
                <c:ptCount val="1"/>
                <c:pt idx="0">
                  <c:v>Northern Ireland</c:v>
                </c:pt>
              </c:strCache>
            </c:strRef>
          </c:tx>
          <c:spPr>
            <a:ln>
              <a:solidFill>
                <a:srgbClr val="FF0000"/>
              </a:solidFill>
              <a:prstDash val="dash"/>
            </a:ln>
          </c:spPr>
          <c:marker>
            <c:symbol val="none"/>
          </c:marker>
          <c:cat>
            <c:strRef>
              <c:f>TEMPERATURE!$B$26:$F$26</c:f>
              <c:strCache>
                <c:ptCount val="5"/>
                <c:pt idx="0">
                  <c:v>Nov</c:v>
                </c:pt>
                <c:pt idx="1">
                  <c:v>Dec</c:v>
                </c:pt>
                <c:pt idx="2">
                  <c:v>Jan</c:v>
                </c:pt>
                <c:pt idx="3">
                  <c:v>Feb</c:v>
                </c:pt>
                <c:pt idx="4">
                  <c:v>Mar</c:v>
                </c:pt>
              </c:strCache>
            </c:strRef>
          </c:cat>
          <c:val>
            <c:numRef>
              <c:f>TEMPERATURE!$B$29:$F$29</c:f>
              <c:numCache>
                <c:formatCode>General</c:formatCode>
                <c:ptCount val="5"/>
                <c:pt idx="0">
                  <c:v>5.8</c:v>
                </c:pt>
                <c:pt idx="1">
                  <c:v>4.7</c:v>
                </c:pt>
                <c:pt idx="2">
                  <c:v>3.9</c:v>
                </c:pt>
                <c:pt idx="3">
                  <c:v>2.9</c:v>
                </c:pt>
                <c:pt idx="4">
                  <c:v>3.9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TEMPERATURE!$A$30</c:f>
              <c:strCache>
                <c:ptCount val="1"/>
                <c:pt idx="0">
                  <c:v>Wales</c:v>
                </c:pt>
              </c:strCache>
            </c:strRef>
          </c:tx>
          <c:spPr>
            <a:ln>
              <a:solidFill>
                <a:srgbClr val="00B050"/>
              </a:solidFill>
              <a:prstDash val="lgDash"/>
            </a:ln>
          </c:spPr>
          <c:marker>
            <c:symbol val="none"/>
          </c:marker>
          <c:cat>
            <c:strRef>
              <c:f>TEMPERATURE!$B$26:$F$26</c:f>
              <c:strCache>
                <c:ptCount val="5"/>
                <c:pt idx="0">
                  <c:v>Nov</c:v>
                </c:pt>
                <c:pt idx="1">
                  <c:v>Dec</c:v>
                </c:pt>
                <c:pt idx="2">
                  <c:v>Jan</c:v>
                </c:pt>
                <c:pt idx="3">
                  <c:v>Feb</c:v>
                </c:pt>
                <c:pt idx="4">
                  <c:v>Mar</c:v>
                </c:pt>
              </c:strCache>
            </c:strRef>
          </c:cat>
          <c:val>
            <c:numRef>
              <c:f>TEMPERATURE!$B$30:$F$30</c:f>
              <c:numCache>
                <c:formatCode>General</c:formatCode>
                <c:ptCount val="5"/>
                <c:pt idx="0">
                  <c:v>6.8</c:v>
                </c:pt>
                <c:pt idx="1">
                  <c:v>5</c:v>
                </c:pt>
                <c:pt idx="2">
                  <c:v>4.9000000000000004</c:v>
                </c:pt>
                <c:pt idx="3">
                  <c:v>2.7</c:v>
                </c:pt>
                <c:pt idx="4">
                  <c:v>4.0999999999999996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576192"/>
        <c:axId val="113577984"/>
      </c:lineChart>
      <c:catAx>
        <c:axId val="113576192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crossAx val="113577984"/>
        <c:crosses val="autoZero"/>
        <c:auto val="1"/>
        <c:lblAlgn val="ctr"/>
        <c:lblOffset val="100"/>
        <c:noMultiLvlLbl val="0"/>
      </c:catAx>
      <c:valAx>
        <c:axId val="1135779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dirty="0" smtClean="0"/>
                  <a:t>Temperature </a:t>
                </a:r>
                <a:r>
                  <a:rPr lang="en-GB" baseline="0" dirty="0" smtClean="0"/>
                  <a:t> (</a:t>
                </a:r>
                <a:r>
                  <a:rPr lang="en-GB" baseline="0" dirty="0" smtClean="0">
                    <a:latin typeface="Calibri"/>
                  </a:rPr>
                  <a:t>°</a:t>
                </a:r>
                <a:r>
                  <a:rPr lang="en-GB" baseline="0" dirty="0" smtClean="0"/>
                  <a:t>C)</a:t>
                </a:r>
                <a:endParaRPr lang="en-GB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3576192"/>
        <c:crossesAt val="1"/>
        <c:crossBetween val="midCat"/>
      </c:valAx>
    </c:plotArea>
    <c:legend>
      <c:legendPos val="r"/>
      <c:layout>
        <c:manualLayout>
          <c:xMode val="edge"/>
          <c:yMode val="edge"/>
          <c:x val="0.84655396986401232"/>
          <c:y val="0.38137478812153064"/>
          <c:w val="0.1415236270254025"/>
          <c:h val="0.3914116871944178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Book Antiqua" panose="02040602050305030304" pitchFamily="18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noFill/>
            <a:ln>
              <a:noFill/>
            </a:ln>
          </c:spPr>
          <c:invertIfNegative val="0"/>
          <c:cat>
            <c:strRef>
              <c:f>'Flowering dates comparison'!$A$31:$A$34</c:f>
              <c:strCache>
                <c:ptCount val="4"/>
                <c:pt idx="0">
                  <c:v>Wales</c:v>
                </c:pt>
                <c:pt idx="1">
                  <c:v>Northern Ireland</c:v>
                </c:pt>
                <c:pt idx="2">
                  <c:v>England</c:v>
                </c:pt>
                <c:pt idx="3">
                  <c:v>Scotland</c:v>
                </c:pt>
              </c:strCache>
            </c:strRef>
          </c:cat>
          <c:val>
            <c:numRef>
              <c:f>'Flowering dates comparison'!$B$31:$B$34</c:f>
              <c:numCache>
                <c:formatCode>[$-F800]dddd\,\ mmmm\ dd\,\ yyyy</c:formatCode>
                <c:ptCount val="4"/>
                <c:pt idx="0">
                  <c:v>43173.3</c:v>
                </c:pt>
                <c:pt idx="1">
                  <c:v>43174.862068965522</c:v>
                </c:pt>
                <c:pt idx="2">
                  <c:v>43180.866906474825</c:v>
                </c:pt>
                <c:pt idx="3">
                  <c:v>43182.564814814818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608960"/>
        <c:axId val="113627136"/>
      </c:barChart>
      <c:catAx>
        <c:axId val="113608960"/>
        <c:scaling>
          <c:orientation val="minMax"/>
        </c:scaling>
        <c:delete val="0"/>
        <c:axPos val="l"/>
        <c:majorTickMark val="out"/>
        <c:minorTickMark val="none"/>
        <c:tickLblPos val="nextTo"/>
        <c:crossAx val="113627136"/>
        <c:crosses val="autoZero"/>
        <c:auto val="1"/>
        <c:lblAlgn val="ctr"/>
        <c:lblOffset val="100"/>
        <c:noMultiLvlLbl val="0"/>
      </c:catAx>
      <c:valAx>
        <c:axId val="113627136"/>
        <c:scaling>
          <c:orientation val="minMax"/>
          <c:min val="43164"/>
        </c:scaling>
        <c:delete val="0"/>
        <c:axPos val="b"/>
        <c:majorGridlines/>
        <c:minorGridlines/>
        <c:numFmt formatCode="[$-F800]dddd\,\ mmmm\ dd\,\ yyyy" sourceLinked="1"/>
        <c:majorTickMark val="out"/>
        <c:minorTickMark val="none"/>
        <c:tickLblPos val="nextTo"/>
        <c:crossAx val="113608960"/>
        <c:crosses val="autoZero"/>
        <c:crossBetween val="between"/>
        <c:majorUnit val="7"/>
        <c:minorUnit val="1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'Flowering dates comparison'!$E$13</c:f>
              <c:strCache>
                <c:ptCount val="1"/>
                <c:pt idx="0">
                  <c:v>GROUND</c:v>
                </c:pt>
              </c:strCache>
            </c:strRef>
          </c:tx>
          <c:spPr>
            <a:noFill/>
          </c:spPr>
          <c:invertIfNegative val="0"/>
          <c:cat>
            <c:strRef>
              <c:f>'Flowering dates comparison'!$F$12:$I$12</c:f>
              <c:strCache>
                <c:ptCount val="4"/>
                <c:pt idx="0">
                  <c:v>Wales</c:v>
                </c:pt>
                <c:pt idx="1">
                  <c:v>Northern Ireland</c:v>
                </c:pt>
                <c:pt idx="2">
                  <c:v>England</c:v>
                </c:pt>
                <c:pt idx="3">
                  <c:v>Scotland</c:v>
                </c:pt>
              </c:strCache>
            </c:strRef>
          </c:cat>
          <c:val>
            <c:numRef>
              <c:f>'Flowering dates comparison'!$F$13:$I$13</c:f>
              <c:numCache>
                <c:formatCode>m/d/yyyy</c:formatCode>
                <c:ptCount val="4"/>
                <c:pt idx="0">
                  <c:v>43166</c:v>
                </c:pt>
                <c:pt idx="1">
                  <c:v>43170</c:v>
                </c:pt>
                <c:pt idx="2">
                  <c:v>43175</c:v>
                </c:pt>
                <c:pt idx="3">
                  <c:v>43174</c:v>
                </c:pt>
              </c:numCache>
            </c:numRef>
          </c:val>
        </c:ser>
        <c:ser>
          <c:idx val="1"/>
          <c:order val="1"/>
          <c:tx>
            <c:strRef>
              <c:f>'Flowering dates comparison'!$E$14</c:f>
              <c:strCache>
                <c:ptCount val="1"/>
                <c:pt idx="0">
                  <c:v>POTS</c:v>
                </c:pt>
              </c:strCache>
            </c:strRef>
          </c:tx>
          <c:spPr>
            <a:noFill/>
          </c:spPr>
          <c:invertIfNegative val="0"/>
          <c:cat>
            <c:strRef>
              <c:f>'Flowering dates comparison'!$F$12:$I$12</c:f>
              <c:strCache>
                <c:ptCount val="4"/>
                <c:pt idx="0">
                  <c:v>Wales</c:v>
                </c:pt>
                <c:pt idx="1">
                  <c:v>Northern Ireland</c:v>
                </c:pt>
                <c:pt idx="2">
                  <c:v>England</c:v>
                </c:pt>
                <c:pt idx="3">
                  <c:v>Scotland</c:v>
                </c:pt>
              </c:strCache>
            </c:strRef>
          </c:cat>
          <c:val>
            <c:numRef>
              <c:f>'Flowering dates comparison'!$F$14:$I$14</c:f>
              <c:numCache>
                <c:formatCode>m/d/yyyy</c:formatCode>
                <c:ptCount val="4"/>
                <c:pt idx="0">
                  <c:v>43180</c:v>
                </c:pt>
                <c:pt idx="1">
                  <c:v>43179</c:v>
                </c:pt>
                <c:pt idx="2">
                  <c:v>43186</c:v>
                </c:pt>
                <c:pt idx="3">
                  <c:v>43180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4615040"/>
        <c:axId val="114616576"/>
      </c:barChart>
      <c:catAx>
        <c:axId val="114615040"/>
        <c:scaling>
          <c:orientation val="minMax"/>
        </c:scaling>
        <c:delete val="0"/>
        <c:axPos val="l"/>
        <c:majorTickMark val="out"/>
        <c:minorTickMark val="none"/>
        <c:tickLblPos val="nextTo"/>
        <c:crossAx val="114616576"/>
        <c:crosses val="autoZero"/>
        <c:auto val="1"/>
        <c:lblAlgn val="ctr"/>
        <c:lblOffset val="100"/>
        <c:noMultiLvlLbl val="0"/>
      </c:catAx>
      <c:valAx>
        <c:axId val="114616576"/>
        <c:scaling>
          <c:orientation val="minMax"/>
          <c:min val="43164"/>
        </c:scaling>
        <c:delete val="0"/>
        <c:axPos val="b"/>
        <c:majorGridlines/>
        <c:minorGridlines/>
        <c:numFmt formatCode="m/d/yyyy" sourceLinked="1"/>
        <c:majorTickMark val="out"/>
        <c:minorTickMark val="none"/>
        <c:tickLblPos val="nextTo"/>
        <c:crossAx val="114615040"/>
        <c:crosses val="autoZero"/>
        <c:crossBetween val="between"/>
        <c:majorUnit val="7"/>
        <c:minorUnit val="1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'Flowering dates - ground'!$M$31:$M$34</c:f>
              <c:strCache>
                <c:ptCount val="4"/>
                <c:pt idx="0">
                  <c:v>Scotland</c:v>
                </c:pt>
                <c:pt idx="1">
                  <c:v>England</c:v>
                </c:pt>
                <c:pt idx="2">
                  <c:v>Northern Ireland</c:v>
                </c:pt>
                <c:pt idx="3">
                  <c:v>Wales</c:v>
                </c:pt>
              </c:strCache>
            </c:strRef>
          </c:cat>
          <c:val>
            <c:numRef>
              <c:f>'Flowering dates - ground'!$O$31:$O$34</c:f>
              <c:numCache>
                <c:formatCode>0</c:formatCode>
                <c:ptCount val="4"/>
                <c:pt idx="0">
                  <c:v>23</c:v>
                </c:pt>
                <c:pt idx="1">
                  <c:v>26</c:v>
                </c:pt>
                <c:pt idx="2">
                  <c:v>29</c:v>
                </c:pt>
                <c:pt idx="3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14800512"/>
        <c:axId val="114802048"/>
      </c:barChart>
      <c:catAx>
        <c:axId val="114800512"/>
        <c:scaling>
          <c:orientation val="minMax"/>
        </c:scaling>
        <c:delete val="0"/>
        <c:axPos val="b"/>
        <c:majorTickMark val="out"/>
        <c:minorTickMark val="none"/>
        <c:tickLblPos val="nextTo"/>
        <c:crossAx val="114802048"/>
        <c:crosses val="autoZero"/>
        <c:auto val="1"/>
        <c:lblAlgn val="ctr"/>
        <c:lblOffset val="100"/>
        <c:noMultiLvlLbl val="0"/>
      </c:catAx>
      <c:valAx>
        <c:axId val="114802048"/>
        <c:scaling>
          <c:orientation val="minMax"/>
          <c:max val="30"/>
          <c:min val="2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114800512"/>
        <c:crosses val="autoZero"/>
        <c:crossBetween val="between"/>
        <c:maj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76977" cy="512311"/>
          </a:xfrm>
          <a:prstGeom prst="rect">
            <a:avLst/>
          </a:prstGeom>
        </p:spPr>
        <p:txBody>
          <a:bodyPr vert="horz" lIns="95824" tIns="47912" rIns="95824" bIns="47912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0652" y="2"/>
            <a:ext cx="3076976" cy="512311"/>
          </a:xfrm>
          <a:prstGeom prst="rect">
            <a:avLst/>
          </a:prstGeom>
        </p:spPr>
        <p:txBody>
          <a:bodyPr vert="horz" lIns="95824" tIns="47912" rIns="95824" bIns="47912" rtlCol="0"/>
          <a:lstStyle>
            <a:lvl1pPr algn="r">
              <a:defRPr sz="1300"/>
            </a:lvl1pPr>
          </a:lstStyle>
          <a:p>
            <a:fld id="{50FB882D-8596-49B8-86D4-FA54AC710A48}" type="datetimeFigureOut">
              <a:rPr lang="en-GB" smtClean="0"/>
              <a:t>06/06/2018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0645"/>
            <a:ext cx="3076977" cy="512310"/>
          </a:xfrm>
          <a:prstGeom prst="rect">
            <a:avLst/>
          </a:prstGeom>
        </p:spPr>
        <p:txBody>
          <a:bodyPr vert="horz" lIns="95824" tIns="47912" rIns="95824" bIns="47912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0652" y="9720645"/>
            <a:ext cx="3076976" cy="512310"/>
          </a:xfrm>
          <a:prstGeom prst="rect">
            <a:avLst/>
          </a:prstGeom>
        </p:spPr>
        <p:txBody>
          <a:bodyPr vert="horz" lIns="95824" tIns="47912" rIns="95824" bIns="47912" rtlCol="0" anchor="b"/>
          <a:lstStyle>
            <a:lvl1pPr algn="r">
              <a:defRPr sz="1300"/>
            </a:lvl1pPr>
          </a:lstStyle>
          <a:p>
            <a:fld id="{132835D9-5CE8-4FD6-804F-CB0939E3A3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10384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76977" cy="512311"/>
          </a:xfrm>
          <a:prstGeom prst="rect">
            <a:avLst/>
          </a:prstGeom>
        </p:spPr>
        <p:txBody>
          <a:bodyPr vert="horz" lIns="95824" tIns="47912" rIns="95824" bIns="47912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0652" y="2"/>
            <a:ext cx="3076976" cy="512311"/>
          </a:xfrm>
          <a:prstGeom prst="rect">
            <a:avLst/>
          </a:prstGeom>
        </p:spPr>
        <p:txBody>
          <a:bodyPr vert="horz" lIns="95824" tIns="47912" rIns="95824" bIns="47912" rtlCol="0"/>
          <a:lstStyle>
            <a:lvl1pPr algn="r">
              <a:defRPr sz="1300"/>
            </a:lvl1pPr>
          </a:lstStyle>
          <a:p>
            <a:fld id="{75F62C9A-3878-4DF6-92A8-280C3E914686}" type="datetimeFigureOut">
              <a:rPr lang="en-GB" smtClean="0"/>
              <a:t>06/06/2018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824" tIns="47912" rIns="95824" bIns="47912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431" y="4861151"/>
            <a:ext cx="5680444" cy="4605824"/>
          </a:xfrm>
          <a:prstGeom prst="rect">
            <a:avLst/>
          </a:prstGeom>
        </p:spPr>
        <p:txBody>
          <a:bodyPr vert="horz" lIns="95824" tIns="47912" rIns="95824" bIns="4791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0645"/>
            <a:ext cx="3076977" cy="512310"/>
          </a:xfrm>
          <a:prstGeom prst="rect">
            <a:avLst/>
          </a:prstGeom>
        </p:spPr>
        <p:txBody>
          <a:bodyPr vert="horz" lIns="95824" tIns="47912" rIns="95824" bIns="47912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0652" y="9720645"/>
            <a:ext cx="3076976" cy="512310"/>
          </a:xfrm>
          <a:prstGeom prst="rect">
            <a:avLst/>
          </a:prstGeom>
        </p:spPr>
        <p:txBody>
          <a:bodyPr vert="horz" lIns="95824" tIns="47912" rIns="95824" bIns="47912" rtlCol="0" anchor="b"/>
          <a:lstStyle>
            <a:lvl1pPr algn="r">
              <a:defRPr sz="1300"/>
            </a:lvl1pPr>
          </a:lstStyle>
          <a:p>
            <a:fld id="{6B226B69-651C-458E-A63E-5F5AC7279B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57501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86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8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2889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27CDC-5B91-4F4E-B3FD-5DB9B6B66603}" type="datetime1">
              <a:rPr lang="en-GB" smtClean="0"/>
              <a:t>06/06/2018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89FD-64F2-4252-96D0-06415BD57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3490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AEBCA-87AD-4022-90F5-16B4057C8906}" type="datetime1">
              <a:rPr lang="en-GB" smtClean="0"/>
              <a:t>06/06/2018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89FD-64F2-4252-96D0-06415BD57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51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8228-9A08-46F5-91A7-99516FDB22B3}" type="datetime1">
              <a:rPr lang="en-GB" smtClean="0"/>
              <a:t>06/06/2018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89FD-64F2-4252-96D0-06415BD57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53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1D28-22FA-4CC9-8B8E-2A7905CF0945}" type="datetime1">
              <a:rPr lang="en-GB" smtClean="0"/>
              <a:t>06/06/2018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89FD-64F2-4252-96D0-06415BD57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26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8397-28B4-4827-8048-15A8B85FED3A}" type="datetime1">
              <a:rPr lang="en-GB" smtClean="0"/>
              <a:t>06/06/2018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89FD-64F2-4252-96D0-06415BD57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591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1F365-1BB6-4A5D-8BD5-8577416BA555}" type="datetime1">
              <a:rPr lang="en-GB" smtClean="0"/>
              <a:t>06/06/2018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89FD-64F2-4252-96D0-06415BD57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525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34364-2E42-4963-B54F-B55A1E6E22F6}" type="datetime1">
              <a:rPr lang="en-GB" smtClean="0"/>
              <a:t>06/06/2018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89FD-64F2-4252-96D0-06415BD57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381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03B44-F221-4619-93FE-64B9845D339B}" type="datetime1">
              <a:rPr lang="en-GB" smtClean="0"/>
              <a:t>06/06/2018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89FD-64F2-4252-96D0-06415BD57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725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D9D48-266A-4CC6-9BDC-9F3C9068085E}" type="datetime1">
              <a:rPr lang="en-GB" smtClean="0"/>
              <a:t>06/06/2018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89FD-64F2-4252-96D0-06415BD57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282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C19C-8A1F-4E8A-A25B-5D15BBE5A080}" type="datetime1">
              <a:rPr lang="en-GB" smtClean="0"/>
              <a:t>06/06/2018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89FD-64F2-4252-96D0-06415BD57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710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E0574-C5F6-4D68-9BF1-C6B65ADB0446}" type="datetime1">
              <a:rPr lang="en-GB" smtClean="0"/>
              <a:t>06/06/2018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89FD-64F2-4252-96D0-06415BD57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215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E7EA9-94FE-45FD-B27B-C29980EDAB08}" type="datetime1">
              <a:rPr lang="en-GB" smtClean="0"/>
              <a:t>06/06/2018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F89FD-64F2-4252-96D0-06415BD57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449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wmf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135" y="468259"/>
            <a:ext cx="3201049" cy="1512168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68259"/>
            <a:ext cx="2431923" cy="15121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61" y="4869160"/>
            <a:ext cx="2109509" cy="15821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492" y="2924944"/>
            <a:ext cx="8031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latin typeface="Book Antiqua" pitchFamily="18" charset="0"/>
              </a:rPr>
              <a:t>Results Report</a:t>
            </a:r>
            <a:endParaRPr lang="en-GB" sz="5400" b="1" dirty="0">
              <a:latin typeface="Book Antiqua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371" y="4869160"/>
            <a:ext cx="2109510" cy="15821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881" y="4869160"/>
            <a:ext cx="2109509" cy="15821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669" y="4869160"/>
            <a:ext cx="2056771" cy="158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79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24" name="Chart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0204291"/>
              </p:ext>
            </p:extLst>
          </p:nvPr>
        </p:nvGraphicFramePr>
        <p:xfrm>
          <a:off x="251520" y="1124744"/>
          <a:ext cx="8784976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4191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72100" y="5373216"/>
            <a:ext cx="4719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latin typeface="Book Antiqua" panose="02040602050305030304" pitchFamily="18" charset="0"/>
              </a:rPr>
              <a:t>Average Flowering Date for Each Country</a:t>
            </a:r>
            <a:endParaRPr lang="en-GB" dirty="0">
              <a:latin typeface="Book Antiqua" panose="0204060205030503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51520" y="205706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Book Antiqua" pitchFamily="18" charset="0"/>
              </a:rPr>
              <a:t>	Where did the first daffodils flower?</a:t>
            </a:r>
            <a:endParaRPr lang="en-GB" sz="3200" b="1" dirty="0">
              <a:latin typeface="Book Antiqua" pitchFamily="18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646860" y="2456"/>
            <a:ext cx="828796" cy="923330"/>
            <a:chOff x="7056784" y="5805264"/>
            <a:chExt cx="828796" cy="923330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09" r="19442"/>
            <a:stretch/>
          </p:blipFill>
          <p:spPr>
            <a:xfrm>
              <a:off x="7056784" y="5841339"/>
              <a:ext cx="754707" cy="743744"/>
            </a:xfrm>
            <a:prstGeom prst="rect">
              <a:avLst/>
            </a:prstGeom>
          </p:spPr>
        </p:pic>
        <p:sp>
          <p:nvSpPr>
            <p:cNvPr id="42" name="Rectangle 41"/>
            <p:cNvSpPr/>
            <p:nvPr/>
          </p:nvSpPr>
          <p:spPr>
            <a:xfrm>
              <a:off x="7380312" y="5805264"/>
              <a:ext cx="50526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?</a:t>
              </a: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494405" y="5757063"/>
            <a:ext cx="83707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Book Antiqua" pitchFamily="18" charset="0"/>
              </a:rPr>
              <a:t>Daffodils flowered first in Wales.</a:t>
            </a:r>
          </a:p>
          <a:p>
            <a:r>
              <a:rPr lang="en-GB" sz="2400" dirty="0" smtClean="0">
                <a:latin typeface="Book Antiqua" pitchFamily="18" charset="0"/>
              </a:rPr>
              <a:t>	Were you correct? Why do you think that is? </a:t>
            </a:r>
            <a:r>
              <a:rPr lang="en-GB" sz="2400" dirty="0">
                <a:latin typeface="Book Antiqua" pitchFamily="18" charset="0"/>
              </a:rPr>
              <a:t/>
            </a:r>
            <a:br>
              <a:rPr lang="en-GB" sz="2400" dirty="0">
                <a:latin typeface="Book Antiqua" pitchFamily="18" charset="0"/>
              </a:rPr>
            </a:br>
            <a:r>
              <a:rPr lang="en-GB" sz="2400" dirty="0" smtClean="0">
                <a:latin typeface="Book Antiqua" pitchFamily="18" charset="0"/>
              </a:rPr>
              <a:t>	</a:t>
            </a:r>
            <a:endParaRPr lang="en-GB" sz="2400" dirty="0">
              <a:latin typeface="Book Antiqua" pitchFamily="18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525361" y="6106070"/>
            <a:ext cx="828796" cy="923330"/>
            <a:chOff x="7056784" y="5885239"/>
            <a:chExt cx="828796" cy="923330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09" r="19442"/>
            <a:stretch/>
          </p:blipFill>
          <p:spPr>
            <a:xfrm>
              <a:off x="7056784" y="5920809"/>
              <a:ext cx="754707" cy="743744"/>
            </a:xfrm>
            <a:prstGeom prst="rect">
              <a:avLst/>
            </a:prstGeom>
          </p:spPr>
        </p:pic>
        <p:sp>
          <p:nvSpPr>
            <p:cNvPr id="49" name="Rectangle 48"/>
            <p:cNvSpPr/>
            <p:nvPr/>
          </p:nvSpPr>
          <p:spPr>
            <a:xfrm>
              <a:off x="7380312" y="5885239"/>
              <a:ext cx="50526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?</a:t>
              </a:r>
            </a:p>
          </p:txBody>
        </p:sp>
      </p:grpSp>
      <p:cxnSp>
        <p:nvCxnSpPr>
          <p:cNvPr id="4" name="Straight Connector 3"/>
          <p:cNvCxnSpPr/>
          <p:nvPr/>
        </p:nvCxnSpPr>
        <p:spPr>
          <a:xfrm>
            <a:off x="1691680" y="1707862"/>
            <a:ext cx="68407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ross 2"/>
          <p:cNvSpPr/>
          <p:nvPr/>
        </p:nvSpPr>
        <p:spPr>
          <a:xfrm rot="18819859">
            <a:off x="7230482" y="1534415"/>
            <a:ext cx="355890" cy="346895"/>
          </a:xfrm>
          <a:prstGeom prst="plus">
            <a:avLst>
              <a:gd name="adj" fmla="val 37608"/>
            </a:avLst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4" name="Straight Connector 33"/>
          <p:cNvCxnSpPr/>
          <p:nvPr/>
        </p:nvCxnSpPr>
        <p:spPr>
          <a:xfrm>
            <a:off x="1674413" y="2636912"/>
            <a:ext cx="68407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691680" y="3554747"/>
            <a:ext cx="68407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674413" y="4509120"/>
            <a:ext cx="68407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ross 43"/>
          <p:cNvSpPr/>
          <p:nvPr/>
        </p:nvSpPr>
        <p:spPr>
          <a:xfrm rot="18819859">
            <a:off x="4381354" y="4349825"/>
            <a:ext cx="355890" cy="346895"/>
          </a:xfrm>
          <a:prstGeom prst="plus">
            <a:avLst>
              <a:gd name="adj" fmla="val 37608"/>
            </a:avLst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Cross 24"/>
          <p:cNvSpPr/>
          <p:nvPr/>
        </p:nvSpPr>
        <p:spPr>
          <a:xfrm rot="18819859">
            <a:off x="4696388" y="3373288"/>
            <a:ext cx="355890" cy="346895"/>
          </a:xfrm>
          <a:prstGeom prst="plus">
            <a:avLst>
              <a:gd name="adj" fmla="val 37608"/>
            </a:avLst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Cross 37"/>
          <p:cNvSpPr/>
          <p:nvPr/>
        </p:nvSpPr>
        <p:spPr>
          <a:xfrm rot="18819859">
            <a:off x="6593996" y="2474712"/>
            <a:ext cx="355890" cy="346895"/>
          </a:xfrm>
          <a:prstGeom prst="plus">
            <a:avLst>
              <a:gd name="adj" fmla="val 37608"/>
            </a:avLst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/>
          <p:cNvSpPr txBox="1"/>
          <p:nvPr/>
        </p:nvSpPr>
        <p:spPr>
          <a:xfrm>
            <a:off x="4310968" y="2726476"/>
            <a:ext cx="3888432" cy="2031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Book Antiqua" panose="02040602050305030304" pitchFamily="18" charset="0"/>
              </a:rPr>
              <a:t>Plants require water and warm sunlight to grow, so daffodils grew more quickly where they had plenty of both. </a:t>
            </a:r>
          </a:p>
          <a:p>
            <a:r>
              <a:rPr lang="en-GB" dirty="0" smtClean="0">
                <a:latin typeface="Book Antiqua" panose="02040602050305030304" pitchFamily="18" charset="0"/>
              </a:rPr>
              <a:t>However they can sometimes have too much water or sun, so this won’t always be true!</a:t>
            </a:r>
            <a:endParaRPr lang="en-GB" dirty="0">
              <a:latin typeface="Book Antiqua" panose="02040602050305030304" pitchFamily="18" charset="0"/>
            </a:endParaRPr>
          </a:p>
        </p:txBody>
      </p:sp>
      <p:pic>
        <p:nvPicPr>
          <p:cNvPr id="46" name="Picture 3" descr="C:\Users\RoseB\AppData\Local\Microsoft\Windows\Temporary Internet Files\Content.IE5\LPA16MQ2\MC90038935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824" y="1954807"/>
            <a:ext cx="880567" cy="94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C:\Users\RoseB\AppData\Local\Microsoft\Windows\Temporary Internet Files\Content.IE5\NP4WQC7W\MC90023218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308" y="1980217"/>
            <a:ext cx="937788" cy="89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27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" name="Chart 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3620285"/>
              </p:ext>
            </p:extLst>
          </p:nvPr>
        </p:nvGraphicFramePr>
        <p:xfrm>
          <a:off x="0" y="2204863"/>
          <a:ext cx="9144000" cy="396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7" name="Straight Connector 46"/>
          <p:cNvCxnSpPr/>
          <p:nvPr/>
        </p:nvCxnSpPr>
        <p:spPr>
          <a:xfrm>
            <a:off x="1230648" y="2780928"/>
            <a:ext cx="7445808" cy="80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160780" y="3309600"/>
            <a:ext cx="10674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b="1" cap="small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11 days</a:t>
            </a:r>
            <a:endParaRPr lang="en-GB" b="1" cap="small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51520" y="205706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Book Antiqua" pitchFamily="18" charset="0"/>
              </a:rPr>
              <a:t>	How many days are there between daffodils in the ground and daffodils in pots flowering?</a:t>
            </a:r>
            <a:endParaRPr lang="en-GB" sz="3200" b="1" dirty="0">
              <a:latin typeface="Book Antiqua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63888" y="4139788"/>
            <a:ext cx="108012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b="1" cap="small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9 days</a:t>
            </a:r>
            <a:endParaRPr lang="en-GB" b="1" cap="small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07815" y="6237312"/>
            <a:ext cx="4260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latin typeface="Book Antiqua" panose="02040602050305030304" pitchFamily="18" charset="0"/>
              </a:rPr>
              <a:t>Average Flowering Date for Each Area</a:t>
            </a:r>
            <a:endParaRPr lang="en-GB" dirty="0">
              <a:latin typeface="Book Antiqua" panose="02040602050305030304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153275" y="1795371"/>
            <a:ext cx="3697134" cy="481501"/>
            <a:chOff x="1594946" y="646458"/>
            <a:chExt cx="3697134" cy="481501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4946" y="646458"/>
              <a:ext cx="481501" cy="481501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2076447" y="692696"/>
              <a:ext cx="32156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Book Antiqua" panose="02040602050305030304" pitchFamily="18" charset="0"/>
                </a:rPr>
                <a:t>= bulbs planted in the ground</a:t>
              </a:r>
              <a:endParaRPr lang="en-GB" dirty="0">
                <a:latin typeface="Book Antiqua" panose="02040602050305030304" pitchFamily="18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168913" y="1756006"/>
            <a:ext cx="3723567" cy="520866"/>
            <a:chOff x="5131254" y="675887"/>
            <a:chExt cx="3723567" cy="520866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1254" y="675887"/>
              <a:ext cx="520866" cy="520866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5639188" y="755412"/>
              <a:ext cx="32156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Book Antiqua" panose="02040602050305030304" pitchFamily="18" charset="0"/>
                </a:rPr>
                <a:t>= bulbs planted in pots</a:t>
              </a:r>
              <a:endParaRPr lang="en-GB" dirty="0">
                <a:latin typeface="Book Antiqua" panose="02040602050305030304" pitchFamily="18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46860" y="2456"/>
            <a:ext cx="828796" cy="923330"/>
            <a:chOff x="7056784" y="5805264"/>
            <a:chExt cx="828796" cy="923330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09" r="19442"/>
            <a:stretch/>
          </p:blipFill>
          <p:spPr>
            <a:xfrm>
              <a:off x="7056784" y="5841339"/>
              <a:ext cx="754707" cy="743744"/>
            </a:xfrm>
            <a:prstGeom prst="rect">
              <a:avLst/>
            </a:prstGeom>
          </p:spPr>
        </p:pic>
        <p:sp>
          <p:nvSpPr>
            <p:cNvPr id="42" name="Rectangle 41"/>
            <p:cNvSpPr/>
            <p:nvPr/>
          </p:nvSpPr>
          <p:spPr>
            <a:xfrm>
              <a:off x="7380312" y="5805264"/>
              <a:ext cx="50526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?</a:t>
              </a:r>
            </a:p>
          </p:txBody>
        </p:sp>
      </p:grpSp>
      <p:cxnSp>
        <p:nvCxnSpPr>
          <p:cNvPr id="48" name="Straight Connector 47"/>
          <p:cNvCxnSpPr/>
          <p:nvPr/>
        </p:nvCxnSpPr>
        <p:spPr>
          <a:xfrm>
            <a:off x="1259632" y="3661213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313" y="2708920"/>
            <a:ext cx="260433" cy="26043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532365"/>
            <a:ext cx="260433" cy="26043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038624" y="5013176"/>
            <a:ext cx="115113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b="1" cap="small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14 </a:t>
            </a:r>
            <a:r>
              <a:rPr lang="en-GB" b="1" cap="small" dirty="0">
                <a:solidFill>
                  <a:srgbClr val="FF0000"/>
                </a:solidFill>
                <a:latin typeface="Book Antiqua" panose="02040602050305030304" pitchFamily="18" charset="0"/>
              </a:rPr>
              <a:t>d</a:t>
            </a:r>
            <a:r>
              <a:rPr lang="en-GB" b="1" cap="small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ays</a:t>
            </a:r>
            <a:endParaRPr lang="en-GB" b="1" cap="small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1259632" y="4483435"/>
            <a:ext cx="7416824" cy="90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259632" y="5373216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655" y="4362306"/>
            <a:ext cx="260433" cy="26043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280" y="5229200"/>
            <a:ext cx="260433" cy="26043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630" y="5229200"/>
            <a:ext cx="263170" cy="26317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1921354" y="5368151"/>
            <a:ext cx="3399959" cy="5065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736" y="3548679"/>
            <a:ext cx="263170" cy="263170"/>
          </a:xfrm>
          <a:prstGeom prst="rect">
            <a:avLst/>
          </a:prstGeom>
        </p:spPr>
      </p:pic>
      <p:cxnSp>
        <p:nvCxnSpPr>
          <p:cNvPr id="21" name="Straight Arrow Connector 20"/>
          <p:cNvCxnSpPr>
            <a:stCxn id="35" idx="1"/>
          </p:cNvCxnSpPr>
          <p:nvPr/>
        </p:nvCxnSpPr>
        <p:spPr>
          <a:xfrm flipH="1">
            <a:off x="2955887" y="4492523"/>
            <a:ext cx="2147768" cy="136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5" name="Picture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717" y="4362306"/>
            <a:ext cx="263170" cy="263170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H="1">
            <a:off x="4248197" y="3661213"/>
            <a:ext cx="2700067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119" y="2687174"/>
            <a:ext cx="263170" cy="263170"/>
          </a:xfrm>
          <a:prstGeom prst="rect">
            <a:avLst/>
          </a:prstGeom>
        </p:spPr>
      </p:pic>
      <p:cxnSp>
        <p:nvCxnSpPr>
          <p:cNvPr id="53" name="Straight Arrow Connector 52"/>
          <p:cNvCxnSpPr/>
          <p:nvPr/>
        </p:nvCxnSpPr>
        <p:spPr>
          <a:xfrm flipH="1">
            <a:off x="4034036" y="2796972"/>
            <a:ext cx="1254362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211960" y="2469804"/>
            <a:ext cx="108012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b="1" cap="small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6 days</a:t>
            </a:r>
            <a:endParaRPr lang="en-GB" b="1" cap="small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50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18" grpId="0"/>
      <p:bldP spid="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7178" y="1556792"/>
            <a:ext cx="73642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dirty="0" smtClean="0">
                <a:latin typeface="Book Antiqua" pitchFamily="18" charset="0"/>
              </a:rPr>
              <a:t>We were surprised because our hypothesis (our idea) was that the daffodils in pots would flower first. But we were wrong!</a:t>
            </a:r>
          </a:p>
          <a:p>
            <a:endParaRPr lang="en-GB" sz="2700" dirty="0" smtClean="0">
              <a:latin typeface="Book Antiqua" pitchFamily="18" charset="0"/>
            </a:endParaRPr>
          </a:p>
          <a:p>
            <a:r>
              <a:rPr lang="en-GB" sz="2700" dirty="0" smtClean="0">
                <a:latin typeface="Book Antiqua" pitchFamily="18" charset="0"/>
              </a:rPr>
              <a:t>Science is all about questioning why things happen. Now we need to think about why we were wrong.</a:t>
            </a:r>
          </a:p>
          <a:p>
            <a:endParaRPr lang="en-GB" sz="2700" dirty="0">
              <a:latin typeface="Book Antiqua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653136"/>
            <a:ext cx="2237566" cy="238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88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901664" y="120390"/>
            <a:ext cx="184730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115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65482" y="286594"/>
            <a:ext cx="828796" cy="923330"/>
            <a:chOff x="7056784" y="5805264"/>
            <a:chExt cx="828796" cy="92333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09" r="19442"/>
            <a:stretch/>
          </p:blipFill>
          <p:spPr>
            <a:xfrm>
              <a:off x="7056784" y="5841339"/>
              <a:ext cx="754707" cy="743744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7380312" y="5805264"/>
              <a:ext cx="50526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?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206630" y="260648"/>
            <a:ext cx="707617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Book Antiqua" pitchFamily="18" charset="0"/>
              </a:rPr>
              <a:t>Why do you think the daffodils in </a:t>
            </a:r>
            <a:r>
              <a:rPr lang="en-GB" sz="3200" b="1" dirty="0" smtClean="0">
                <a:latin typeface="Book Antiqua" pitchFamily="18" charset="0"/>
              </a:rPr>
              <a:t>the ground </a:t>
            </a:r>
            <a:r>
              <a:rPr lang="en-GB" sz="3200" b="1" dirty="0">
                <a:latin typeface="Book Antiqua" pitchFamily="18" charset="0"/>
              </a:rPr>
              <a:t>flowered before the daffodils planted in </a:t>
            </a:r>
            <a:r>
              <a:rPr lang="en-GB" sz="3200" b="1" dirty="0" smtClean="0">
                <a:latin typeface="Book Antiqua" pitchFamily="18" charset="0"/>
              </a:rPr>
              <a:t>pots?</a:t>
            </a:r>
            <a:endParaRPr lang="en-GB" sz="3200" b="1" dirty="0">
              <a:latin typeface="Book Antiqua" pitchFamily="18" charset="0"/>
            </a:endParaRPr>
          </a:p>
          <a:p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2051720" y="5373216"/>
            <a:ext cx="68083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Book Antiqua" pitchFamily="18" charset="0"/>
              </a:rPr>
              <a:t>What changes could you make to the Bulb Project to test these ideas?</a:t>
            </a:r>
            <a:endParaRPr lang="en-GB" sz="2800" dirty="0">
              <a:latin typeface="Book Antiqua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9274" y="1845697"/>
            <a:ext cx="68083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Book Antiqua" pitchFamily="18" charset="0"/>
              </a:rPr>
              <a:t>Here are some ideas of things that might affect daffodil flowering dates…</a:t>
            </a:r>
            <a:endParaRPr lang="en-GB" sz="2800" dirty="0">
              <a:latin typeface="Book Antiqua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39950" y="2961651"/>
            <a:ext cx="2419397" cy="1835501"/>
            <a:chOff x="439950" y="2449211"/>
            <a:chExt cx="2419397" cy="1835501"/>
          </a:xfrm>
        </p:grpSpPr>
        <p:pic>
          <p:nvPicPr>
            <p:cNvPr id="2050" name="Picture 2" descr="Image result for soil qualit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950" y="2449211"/>
              <a:ext cx="2331850" cy="1702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1259632" y="3884602"/>
              <a:ext cx="1599715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GB" sz="2000" dirty="0" smtClean="0">
                  <a:latin typeface="Book Antiqua" pitchFamily="18" charset="0"/>
                </a:rPr>
                <a:t>Soil quality </a:t>
              </a:r>
              <a:endParaRPr lang="en-GB" sz="2000" dirty="0">
                <a:latin typeface="Book Antiqua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206630" y="5403993"/>
            <a:ext cx="828796" cy="923330"/>
            <a:chOff x="7056784" y="5805264"/>
            <a:chExt cx="828796" cy="92333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09" r="19442"/>
            <a:stretch/>
          </p:blipFill>
          <p:spPr>
            <a:xfrm>
              <a:off x="7056784" y="5841339"/>
              <a:ext cx="754707" cy="743744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7380312" y="5805264"/>
              <a:ext cx="50526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?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166456" y="2996953"/>
            <a:ext cx="2701688" cy="1800201"/>
            <a:chOff x="3605520" y="2708920"/>
            <a:chExt cx="2701688" cy="1863937"/>
          </a:xfrm>
        </p:grpSpPr>
        <p:pic>
          <p:nvPicPr>
            <p:cNvPr id="2052" name="Picture 4" descr="Image result for shad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5520" y="2708920"/>
              <a:ext cx="2592288" cy="1728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5261704" y="4172747"/>
              <a:ext cx="1045504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GB" sz="2000" dirty="0" smtClean="0">
                  <a:latin typeface="Book Antiqua" pitchFamily="18" charset="0"/>
                </a:rPr>
                <a:t>Shade</a:t>
              </a:r>
              <a:endParaRPr lang="en-GB" sz="2000" dirty="0">
                <a:latin typeface="Book Antiqua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156176" y="2961391"/>
            <a:ext cx="2703854" cy="1835761"/>
            <a:chOff x="6156176" y="2961391"/>
            <a:chExt cx="2703854" cy="1835761"/>
          </a:xfrm>
        </p:grpSpPr>
        <p:pic>
          <p:nvPicPr>
            <p:cNvPr id="2054" name="Picture 6" descr="Image result for bulb basal ro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2961391"/>
              <a:ext cx="2556986" cy="17046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6732240" y="4397042"/>
              <a:ext cx="2127790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GB" sz="2000" dirty="0" smtClean="0">
                  <a:latin typeface="Book Antiqua" pitchFamily="18" charset="0"/>
                </a:rPr>
                <a:t>Pests &amp; diseases</a:t>
              </a:r>
              <a:endParaRPr lang="en-GB" sz="2000" dirty="0">
                <a:latin typeface="Book Antiqu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993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Char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0794653"/>
              </p:ext>
            </p:extLst>
          </p:nvPr>
        </p:nvGraphicFramePr>
        <p:xfrm>
          <a:off x="541420" y="1238548"/>
          <a:ext cx="8495076" cy="4422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11560" y="196478"/>
            <a:ext cx="799288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200" b="1" u="none" strike="noStrike" cap="none" normalizeH="0" baseline="0" dirty="0" smtClean="0">
                <a:ln>
                  <a:noFill/>
                </a:ln>
                <a:effectLst/>
                <a:latin typeface="Book Antiqua" pitchFamily="18" charset="0"/>
                <a:cs typeface="Arial" pitchFamily="34" charset="0"/>
              </a:rPr>
              <a:t>	Which region had the tallest/shortest daffodils?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343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5661248"/>
            <a:ext cx="7344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Book Antiqua" pitchFamily="18" charset="0"/>
              </a:rPr>
              <a:t>Using the bar chart can you estimate how tall the daffodils are?</a:t>
            </a:r>
          </a:p>
          <a:p>
            <a:r>
              <a:rPr lang="en-GB" sz="2000" dirty="0" smtClean="0">
                <a:latin typeface="Book Antiqua" pitchFamily="18" charset="0"/>
              </a:rPr>
              <a:t>How much taller were daffodils in Northern Ireland compared to Scotland?</a:t>
            </a:r>
            <a:endParaRPr lang="en-GB" sz="2000" dirty="0"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371721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Book Antiqua" panose="02040602050305030304" pitchFamily="18" charset="0"/>
              </a:rPr>
              <a:t>23cm</a:t>
            </a:r>
            <a:endParaRPr lang="en-GB" dirty="0">
              <a:latin typeface="Book Antiqua" panose="0204060205030503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36987" y="257428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Book Antiqua" panose="02040602050305030304" pitchFamily="18" charset="0"/>
              </a:rPr>
              <a:t>26cm</a:t>
            </a:r>
            <a:endParaRPr lang="en-GB" dirty="0">
              <a:latin typeface="Book Antiqua" panose="0204060205030503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4134" y="147549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Book Antiqua" panose="02040602050305030304" pitchFamily="18" charset="0"/>
              </a:rPr>
              <a:t>29cm</a:t>
            </a:r>
            <a:endParaRPr lang="en-GB" dirty="0">
              <a:latin typeface="Book Antiqua" panose="0204060205030503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90876" y="273422"/>
            <a:ext cx="828796" cy="923330"/>
            <a:chOff x="7056784" y="5805264"/>
            <a:chExt cx="828796" cy="92333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09" r="19442"/>
            <a:stretch/>
          </p:blipFill>
          <p:spPr>
            <a:xfrm>
              <a:off x="7056784" y="5841339"/>
              <a:ext cx="754707" cy="743744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7380312" y="5805264"/>
              <a:ext cx="50526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?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85608" y="5733256"/>
            <a:ext cx="828796" cy="923330"/>
            <a:chOff x="7056784" y="5805264"/>
            <a:chExt cx="828796" cy="92333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09" r="19442"/>
            <a:stretch/>
          </p:blipFill>
          <p:spPr>
            <a:xfrm>
              <a:off x="7056784" y="5841339"/>
              <a:ext cx="754707" cy="743744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7380312" y="5805264"/>
              <a:ext cx="50526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?</a:t>
              </a:r>
            </a:p>
          </p:txBody>
        </p:sp>
      </p:grpSp>
      <p:sp>
        <p:nvSpPr>
          <p:cNvPr id="6" name="Down Arrow 5"/>
          <p:cNvSpPr/>
          <p:nvPr/>
        </p:nvSpPr>
        <p:spPr>
          <a:xfrm rot="10800000">
            <a:off x="5730178" y="1926220"/>
            <a:ext cx="504056" cy="610742"/>
          </a:xfrm>
          <a:prstGeom prst="down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Down Arrow 21"/>
          <p:cNvSpPr/>
          <p:nvPr/>
        </p:nvSpPr>
        <p:spPr>
          <a:xfrm>
            <a:off x="1799692" y="4221088"/>
            <a:ext cx="504056" cy="610742"/>
          </a:xfrm>
          <a:prstGeom prst="downArrow">
            <a:avLst/>
          </a:prstGeom>
          <a:solidFill>
            <a:srgbClr val="CC99FF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7" name="Straight Connector 26"/>
          <p:cNvCxnSpPr/>
          <p:nvPr/>
        </p:nvCxnSpPr>
        <p:spPr>
          <a:xfrm>
            <a:off x="899592" y="4023046"/>
            <a:ext cx="7200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61770" y="1804174"/>
            <a:ext cx="47183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997109" y="6974424"/>
            <a:ext cx="11793402" cy="100893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545583" y="1968210"/>
            <a:ext cx="1206209" cy="523220"/>
          </a:xfrm>
          <a:prstGeom prst="rect">
            <a:avLst/>
          </a:prstGeom>
          <a:solidFill>
            <a:srgbClr val="C1FDA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Book Antiqua" panose="02040602050305030304" pitchFamily="18" charset="0"/>
              </a:rPr>
              <a:t>About 6cm difference</a:t>
            </a:r>
            <a:endParaRPr lang="en-GB" sz="1400" dirty="0">
              <a:latin typeface="Book Antiqua" panose="0204060205030503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08304" y="180417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Book Antiqua" panose="02040602050305030304" pitchFamily="18" charset="0"/>
              </a:rPr>
              <a:t>28cm</a:t>
            </a:r>
            <a:endParaRPr lang="en-GB" dirty="0">
              <a:latin typeface="Book Antiqua" panose="0204060205030503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775" y="1988840"/>
            <a:ext cx="461665" cy="244986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dirty="0" smtClean="0">
                <a:latin typeface="Book Antiqua" panose="02040602050305030304" pitchFamily="18" charset="0"/>
              </a:rPr>
              <a:t>Average Height (cm)</a:t>
            </a:r>
            <a:endParaRPr lang="en-GB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17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0" grpId="0"/>
      <p:bldP spid="21" grpId="0"/>
      <p:bldP spid="6" grpId="0" animBg="1"/>
      <p:bldP spid="22" grpId="0" animBg="1"/>
      <p:bldP spid="30" grpId="0" animBg="1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85263"/>
            <a:ext cx="7560840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>
                <a:latin typeface="Book Antiqua" pitchFamily="18" charset="0"/>
              </a:rPr>
              <a:t>On average, the daffodils were tallest in Northern Ireland.</a:t>
            </a:r>
          </a:p>
          <a:p>
            <a:endParaRPr lang="en-GB" sz="2600" dirty="0">
              <a:latin typeface="Book Antiqua" pitchFamily="18" charset="0"/>
            </a:endParaRPr>
          </a:p>
          <a:p>
            <a:r>
              <a:rPr lang="en-GB" sz="2600" dirty="0" smtClean="0">
                <a:latin typeface="Book Antiqua" pitchFamily="18" charset="0"/>
              </a:rPr>
              <a:t>This could be because:</a:t>
            </a:r>
            <a:endParaRPr lang="en-GB" sz="2600" b="1" dirty="0" smtClean="0">
              <a:latin typeface="Book Antiqua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GB" sz="2600" dirty="0" smtClean="0">
                <a:latin typeface="Book Antiqua" pitchFamily="18" charset="0"/>
              </a:rPr>
              <a:t>Northern Ireland was not the warmest or the wettest area, but perhaps it had just the right conditions for daffodils to grow tall.</a:t>
            </a:r>
          </a:p>
          <a:p>
            <a:endParaRPr lang="en-GB" sz="2600" dirty="0">
              <a:latin typeface="Book Antiqua" pitchFamily="18" charset="0"/>
            </a:endParaRPr>
          </a:p>
          <a:p>
            <a:r>
              <a:rPr lang="en-GB" sz="2600" dirty="0" smtClean="0">
                <a:latin typeface="Book Antiqua" pitchFamily="18" charset="0"/>
              </a:rPr>
              <a:t>To be sure why, we would need to do more experiments.</a:t>
            </a:r>
          </a:p>
          <a:p>
            <a:pPr marL="457200" indent="-457200">
              <a:buFont typeface="Arial" pitchFamily="34" charset="0"/>
              <a:buChar char="•"/>
            </a:pPr>
            <a:endParaRPr lang="en-GB" sz="2600" dirty="0">
              <a:latin typeface="Book Antiqua" pitchFamily="18" charset="0"/>
            </a:endParaRPr>
          </a:p>
          <a:p>
            <a:r>
              <a:rPr lang="en-GB" sz="2800" b="1" dirty="0" smtClean="0">
                <a:latin typeface="Book Antiqua" pitchFamily="18" charset="0"/>
              </a:rPr>
              <a:t>	Can you think of any reasons why 	daffodils may have grown taller in 	Northern Ireland?</a:t>
            </a:r>
          </a:p>
          <a:p>
            <a:endParaRPr lang="en-GB" sz="2800" dirty="0" smtClean="0">
              <a:latin typeface="Book Antiqua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GB" sz="2800" dirty="0">
              <a:latin typeface="Book Antiqua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87680" y="4523642"/>
            <a:ext cx="828796" cy="923330"/>
            <a:chOff x="7056784" y="5805264"/>
            <a:chExt cx="828796" cy="92333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09" r="19442"/>
            <a:stretch/>
          </p:blipFill>
          <p:spPr>
            <a:xfrm>
              <a:off x="7056784" y="5841339"/>
              <a:ext cx="754707" cy="74374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7380313" y="5805264"/>
              <a:ext cx="50526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?</a:t>
              </a:r>
              <a:endPara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060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000" b="1" dirty="0" smtClean="0">
                <a:latin typeface="Book Antiqua" pitchFamily="18" charset="0"/>
              </a:rPr>
              <a:t>Finding a trend is quite difficult but some things are clear…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4173498"/>
            <a:ext cx="8075240" cy="2135822"/>
          </a:xfrm>
          <a:prstGeom prst="rect">
            <a:avLst/>
          </a:prstGeom>
        </p:spPr>
        <p:txBody>
          <a:bodyPr vert="horz" lIns="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Tx/>
              <a:buNone/>
            </a:pPr>
            <a:r>
              <a:rPr lang="en-GB" dirty="0" smtClean="0">
                <a:latin typeface="Book Antiqua" pitchFamily="18" charset="0"/>
              </a:rPr>
              <a:t>The bulbs rely on both warm sunshine and water in order to flower.</a:t>
            </a:r>
          </a:p>
          <a:p>
            <a:pPr marL="0" indent="0">
              <a:lnSpc>
                <a:spcPct val="110000"/>
              </a:lnSpc>
              <a:buFontTx/>
              <a:buNone/>
            </a:pPr>
            <a:endParaRPr lang="en-GB" dirty="0" smtClean="0">
              <a:latin typeface="Book Antiqua" pitchFamily="18" charset="0"/>
            </a:endParaRPr>
          </a:p>
          <a:p>
            <a:pPr marL="0" indent="0">
              <a:lnSpc>
                <a:spcPct val="110000"/>
              </a:lnSpc>
              <a:buFontTx/>
              <a:buNone/>
            </a:pPr>
            <a:r>
              <a:rPr lang="en-GB" dirty="0" smtClean="0">
                <a:latin typeface="Book Antiqua" pitchFamily="18" charset="0"/>
              </a:rPr>
              <a:t>Our seasons are becoming more unpredictable as our world is getting warmer.</a:t>
            </a:r>
          </a:p>
          <a:p>
            <a:pPr marL="0" indent="0">
              <a:lnSpc>
                <a:spcPct val="110000"/>
              </a:lnSpc>
              <a:buFontTx/>
              <a:buNone/>
            </a:pPr>
            <a:endParaRPr lang="en-GB" dirty="0">
              <a:latin typeface="Book Antiqua" pitchFamily="18" charset="0"/>
            </a:endParaRPr>
          </a:p>
          <a:p>
            <a:pPr marL="0" indent="0">
              <a:lnSpc>
                <a:spcPct val="110000"/>
              </a:lnSpc>
              <a:buFontTx/>
              <a:buNone/>
            </a:pPr>
            <a:r>
              <a:rPr lang="en-GB" b="1" dirty="0" smtClean="0">
                <a:latin typeface="Book Antiqua" pitchFamily="18" charset="0"/>
              </a:rPr>
              <a:t>	</a:t>
            </a:r>
            <a:r>
              <a:rPr lang="en-GB" sz="4400" b="1" dirty="0" smtClean="0">
                <a:latin typeface="Book Antiqua" pitchFamily="18" charset="0"/>
              </a:rPr>
              <a:t>How do you think this will affect the growth of 	plants in the 	future?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6792"/>
            <a:ext cx="807524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61668" y="5363503"/>
            <a:ext cx="828796" cy="923330"/>
            <a:chOff x="7056784" y="5805264"/>
            <a:chExt cx="828796" cy="92333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09" r="19442"/>
            <a:stretch/>
          </p:blipFill>
          <p:spPr>
            <a:xfrm>
              <a:off x="7056784" y="5841339"/>
              <a:ext cx="754707" cy="743744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7380312" y="5805264"/>
              <a:ext cx="50526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690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latin typeface="Book Antiqua" pitchFamily="18" charset="0"/>
              </a:rPr>
              <a:t>Super Scientists!</a:t>
            </a:r>
            <a:endParaRPr lang="en-GB" b="1" dirty="0">
              <a:latin typeface="Book Antiqu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245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>
                <a:latin typeface="Book Antiqua" pitchFamily="18" charset="0"/>
              </a:rPr>
              <a:t>The Edina Trust would like to thank everyone that worked so hard planting their bulbs, observing, and sending in their records.</a:t>
            </a:r>
          </a:p>
          <a:p>
            <a:pPr marL="0" indent="0">
              <a:buNone/>
            </a:pPr>
            <a:endParaRPr lang="en-GB" dirty="0" smtClean="0">
              <a:latin typeface="Book Antiqua" pitchFamily="18" charset="0"/>
            </a:endParaRPr>
          </a:p>
          <a:p>
            <a:pPr marL="0" indent="0">
              <a:buNone/>
            </a:pPr>
            <a:r>
              <a:rPr lang="en-GB" dirty="0" smtClean="0">
                <a:latin typeface="Book Antiqua" pitchFamily="18" charset="0"/>
              </a:rPr>
              <a:t>We couldn’t have carried out an experiment like this without your help!</a:t>
            </a:r>
          </a:p>
          <a:p>
            <a:pPr marL="0" indent="0">
              <a:buNone/>
            </a:pPr>
            <a:endParaRPr lang="en-GB" dirty="0">
              <a:latin typeface="Book Antiqua" pitchFamily="18" charset="0"/>
            </a:endParaRPr>
          </a:p>
          <a:p>
            <a:pPr marL="0" indent="0">
              <a:buNone/>
            </a:pPr>
            <a:r>
              <a:rPr lang="en-GB" dirty="0" smtClean="0">
                <a:latin typeface="Book Antiqua" pitchFamily="18" charset="0"/>
              </a:rPr>
              <a:t>And now for the results…</a:t>
            </a:r>
          </a:p>
          <a:p>
            <a:pPr marL="0" indent="0">
              <a:buNone/>
            </a:pPr>
            <a:endParaRPr lang="en-GB" dirty="0">
              <a:latin typeface="Book Antiqua" pitchFamily="18" charset="0"/>
            </a:endParaRPr>
          </a:p>
          <a:p>
            <a:pPr marL="0" indent="0">
              <a:buNone/>
            </a:pPr>
            <a:r>
              <a:rPr lang="en-GB" dirty="0" smtClean="0">
                <a:latin typeface="Book Antiqua" pitchFamily="18" charset="0"/>
              </a:rPr>
              <a:t>	Look out for questions along the way!</a:t>
            </a:r>
          </a:p>
          <a:p>
            <a:pPr marL="0" indent="0">
              <a:buNone/>
            </a:pPr>
            <a:endParaRPr lang="en-GB" dirty="0" smtClean="0">
              <a:latin typeface="Book Antiqua" pitchFamily="18" charset="0"/>
            </a:endParaRPr>
          </a:p>
        </p:txBody>
      </p:sp>
      <p:pic>
        <p:nvPicPr>
          <p:cNvPr id="2050" name="Picture 2" descr="C:\Users\RoseB\AppData\Local\Microsoft\Windows\Temporary Internet Files\Content.IE5\LPA16MQ2\MC90044138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856" y="109736"/>
            <a:ext cx="1591072" cy="159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17466" y="5445224"/>
            <a:ext cx="858190" cy="923330"/>
            <a:chOff x="7027390" y="5805264"/>
            <a:chExt cx="858190" cy="92333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75" r="12801"/>
            <a:stretch/>
          </p:blipFill>
          <p:spPr>
            <a:xfrm>
              <a:off x="7027390" y="5841339"/>
              <a:ext cx="858190" cy="74374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7380312" y="5805264"/>
              <a:ext cx="50526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121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457200" y="61308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Book Antiqua" pitchFamily="18" charset="0"/>
              </a:rPr>
              <a:t>For this investigation we divided the schools that took part into the four countries taking part:</a:t>
            </a:r>
            <a:endParaRPr lang="en-GB" sz="3200" b="1" dirty="0">
              <a:latin typeface="Book Antiqua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00795"/>
            <a:ext cx="3962953" cy="57157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23928" y="1916832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B0F0"/>
                </a:solidFill>
              </a:rPr>
              <a:t>Scotland: </a:t>
            </a:r>
            <a:r>
              <a:rPr lang="en-GB" dirty="0" smtClean="0"/>
              <a:t>Dumfries &amp; Galloway, Dundee, East Ayrshire, Fife, Inverclyde, North Ayrshire, North Lanarkshire, Renfrewshire, South Lanarkshire, West Dunbartonshire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4511625" y="3448710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England: </a:t>
            </a:r>
            <a:r>
              <a:rPr lang="en-GB" dirty="0" smtClean="0"/>
              <a:t>Lancashire, Lincolnshire, Middlesbrough, Oxfordshire, Sunderland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3923928" y="4458694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Northern Ireland: </a:t>
            </a:r>
            <a:r>
              <a:rPr lang="en-GB" dirty="0" smtClean="0"/>
              <a:t>Belfast, Derry/Londonderry, Strabane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4644008" y="5661248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B050"/>
                </a:solidFill>
              </a:rPr>
              <a:t>Wales: </a:t>
            </a:r>
            <a:r>
              <a:rPr lang="en-GB" dirty="0" smtClean="0"/>
              <a:t>Conwy, Holywell, Rhondda Cynon </a:t>
            </a:r>
            <a:r>
              <a:rPr lang="en-GB" dirty="0" err="1" smtClean="0"/>
              <a:t>Taf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74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8310640"/>
              </p:ext>
            </p:extLst>
          </p:nvPr>
        </p:nvGraphicFramePr>
        <p:xfrm>
          <a:off x="842453" y="1359693"/>
          <a:ext cx="7041915" cy="4138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04056" y="129406"/>
            <a:ext cx="1115616" cy="923330"/>
            <a:chOff x="6912768" y="5805264"/>
            <a:chExt cx="1115616" cy="92333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2768" y="5841339"/>
              <a:ext cx="1115616" cy="74374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7380312" y="5805264"/>
              <a:ext cx="50526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?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67544" y="332656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Book Antiqua" pitchFamily="18" charset="0"/>
              </a:rPr>
              <a:t>	Which country had the most rain?</a:t>
            </a:r>
            <a:endParaRPr lang="en-GB" sz="3200" b="1" dirty="0">
              <a:latin typeface="Book Antiqua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23528" y="5574193"/>
            <a:ext cx="8525197" cy="1263873"/>
            <a:chOff x="395536" y="5574193"/>
            <a:chExt cx="8280920" cy="1263873"/>
          </a:xfrm>
        </p:grpSpPr>
        <p:sp>
          <p:nvSpPr>
            <p:cNvPr id="10" name="TextBox 9"/>
            <p:cNvSpPr txBox="1"/>
            <p:nvPr/>
          </p:nvSpPr>
          <p:spPr>
            <a:xfrm>
              <a:off x="611560" y="5574193"/>
              <a:ext cx="80648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latin typeface="Book Antiqua" pitchFamily="18" charset="0"/>
                </a:rPr>
                <a:t>Wales had the most rain during the project.</a:t>
              </a:r>
            </a:p>
            <a:p>
              <a:r>
                <a:rPr lang="en-GB" sz="2400" dirty="0">
                  <a:latin typeface="Book Antiqua" pitchFamily="18" charset="0"/>
                </a:rPr>
                <a:t>	</a:t>
              </a:r>
              <a:r>
                <a:rPr lang="en-GB" sz="2400" dirty="0" smtClean="0">
                  <a:latin typeface="Book Antiqua" pitchFamily="18" charset="0"/>
                </a:rPr>
                <a:t>Can you estimate how much more daily rainfall 	there was in Wales than England?</a:t>
              </a:r>
              <a:endParaRPr lang="en-GB" sz="2400" dirty="0">
                <a:latin typeface="Book Antiqua" pitchFamily="18" charset="0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395536" y="5949280"/>
              <a:ext cx="1115616" cy="888786"/>
              <a:chOff x="6696744" y="5805264"/>
              <a:chExt cx="1115616" cy="923330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96744" y="5841339"/>
                <a:ext cx="1115616" cy="743744"/>
              </a:xfrm>
              <a:prstGeom prst="rect">
                <a:avLst/>
              </a:prstGeom>
            </p:spPr>
          </p:pic>
          <p:sp>
            <p:nvSpPr>
              <p:cNvPr id="19" name="Rectangle 18"/>
              <p:cNvSpPr/>
              <p:nvPr/>
            </p:nvSpPr>
            <p:spPr>
              <a:xfrm>
                <a:off x="7200800" y="5805264"/>
                <a:ext cx="505268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5400" b="1" dirty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outerShdw blurRad="50000" dist="50800" dir="7500000" algn="tl">
                        <a:srgbClr val="000000">
                          <a:shade val="5000"/>
                          <a:alpha val="35000"/>
                        </a:srgbClr>
                      </a:outerShdw>
                    </a:effectLst>
                  </a:rPr>
                  <a:t>?</a:t>
                </a:r>
              </a:p>
            </p:txBody>
          </p:sp>
        </p:grpSp>
      </p:grpSp>
      <p:cxnSp>
        <p:nvCxnSpPr>
          <p:cNvPr id="12" name="Straight Connector 11"/>
          <p:cNvCxnSpPr/>
          <p:nvPr/>
        </p:nvCxnSpPr>
        <p:spPr>
          <a:xfrm flipH="1">
            <a:off x="1472053" y="1700808"/>
            <a:ext cx="50441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403648" y="3299272"/>
            <a:ext cx="2415265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 descr="C:\Users\RoseB\AppData\Local\Microsoft\Windows\Temporary Internet Files\Content.IE5\LPA16MQ2\MC90038935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236" y="1037904"/>
            <a:ext cx="880567" cy="94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84020" y="3212976"/>
            <a:ext cx="3888432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Book Antiqua" panose="02040602050305030304" pitchFamily="18" charset="0"/>
              </a:rPr>
              <a:t>During the Bulb Project, Wales had an average of 70mm more rain per month – nearly double the amount in England!</a:t>
            </a:r>
            <a:endParaRPr lang="en-GB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63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3234551"/>
              </p:ext>
            </p:extLst>
          </p:nvPr>
        </p:nvGraphicFramePr>
        <p:xfrm>
          <a:off x="279126" y="1287526"/>
          <a:ext cx="8253313" cy="4013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67544" y="332656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Book Antiqua" pitchFamily="18" charset="0"/>
              </a:rPr>
              <a:t>        Which country was the warmest/coldest?</a:t>
            </a:r>
            <a:endParaRPr lang="en-GB" sz="3200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5758" y="5589240"/>
            <a:ext cx="83707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Book Antiqua" pitchFamily="18" charset="0"/>
              </a:rPr>
              <a:t>England was warmest, Scotland was coldest.</a:t>
            </a:r>
          </a:p>
          <a:p>
            <a:r>
              <a:rPr lang="en-GB" sz="2400" dirty="0" smtClean="0">
                <a:latin typeface="Book Antiqua" pitchFamily="18" charset="0"/>
              </a:rPr>
              <a:t>	Why do you think that is? Why might Scotland have 	been the coldest area?</a:t>
            </a:r>
            <a:endParaRPr lang="en-GB" sz="2400" dirty="0">
              <a:latin typeface="Book Antiqua" pitchFamily="18" charset="0"/>
            </a:endParaRPr>
          </a:p>
        </p:txBody>
      </p:sp>
      <p:pic>
        <p:nvPicPr>
          <p:cNvPr id="1028" name="Picture 4" descr="C:\Users\RoseB\AppData\Local\Microsoft\Windows\Temporary Internet Files\Content.IE5\NP4WQC7W\MC90023218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180" y="917431"/>
            <a:ext cx="937788" cy="89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upload.wikimedia.org/wikipedia/commons/thumb/b/be/Snow01.svg/1000px-Snow01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810" y="2636912"/>
            <a:ext cx="962950" cy="96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511340" y="129406"/>
            <a:ext cx="828796" cy="923330"/>
            <a:chOff x="7056784" y="5805264"/>
            <a:chExt cx="828796" cy="92333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09" r="19442"/>
            <a:stretch/>
          </p:blipFill>
          <p:spPr>
            <a:xfrm>
              <a:off x="7056784" y="5841339"/>
              <a:ext cx="754707" cy="743744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7380312" y="5805264"/>
              <a:ext cx="50526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?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62301" y="5992713"/>
            <a:ext cx="828796" cy="923330"/>
            <a:chOff x="7056784" y="5805264"/>
            <a:chExt cx="828796" cy="92333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09" r="19442"/>
            <a:stretch/>
          </p:blipFill>
          <p:spPr>
            <a:xfrm>
              <a:off x="7056784" y="5841339"/>
              <a:ext cx="754707" cy="743744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7380312" y="5805264"/>
              <a:ext cx="50526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?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742856" y="1052736"/>
            <a:ext cx="3888432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Book Antiqua" panose="02040602050305030304" pitchFamily="18" charset="0"/>
              </a:rPr>
              <a:t>Scotland is further north than England (it has a higher latitude). Places further from the equator do not have as much direct sunlight so it is normally colder.</a:t>
            </a:r>
            <a:endParaRPr lang="en-GB" dirty="0">
              <a:latin typeface="Book Antiqua" panose="02040602050305030304" pitchFamily="18" charset="0"/>
            </a:endParaRPr>
          </a:p>
        </p:txBody>
      </p:sp>
      <p:sp>
        <p:nvSpPr>
          <p:cNvPr id="1040" name="TextBox 1039">
            <a:hlinkClick r:id="rId6" action="ppaction://hlinksldjump"/>
          </p:cNvPr>
          <p:cNvSpPr txBox="1"/>
          <p:nvPr/>
        </p:nvSpPr>
        <p:spPr>
          <a:xfrm>
            <a:off x="535236" y="2852936"/>
            <a:ext cx="8496944" cy="107721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FF00"/>
                </a:solidFill>
                <a:latin typeface="Book Antiqua" panose="02040602050305030304" pitchFamily="18" charset="0"/>
                <a:hlinkClick r:id="rId6" action="ppaction://hlinksldjump"/>
              </a:rPr>
              <a:t>Click here to watch the animation!</a:t>
            </a:r>
            <a:endParaRPr lang="en-GB" sz="3200" dirty="0" smtClean="0">
              <a:solidFill>
                <a:srgbClr val="FFFF00"/>
              </a:solidFill>
              <a:latin typeface="Book Antiqua" panose="02040602050305030304" pitchFamily="18" charset="0"/>
            </a:endParaRPr>
          </a:p>
          <a:p>
            <a:pPr algn="ctr"/>
            <a:r>
              <a:rPr lang="en-GB" sz="3200" dirty="0" smtClean="0">
                <a:latin typeface="Book Antiqua" panose="02040602050305030304" pitchFamily="18" charset="0"/>
              </a:rPr>
              <a:t>or click outside this box to skip</a:t>
            </a:r>
            <a:endParaRPr lang="en-GB" sz="32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06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 animBg="1"/>
      <p:bldP spid="10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157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500">
        <p14:wheelReverse spokes="1"/>
      </p:transition>
    </mc:Choice>
    <mc:Fallback xmlns="">
      <p:transition spd="slow" advClick="0" advTm="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301" y="1196752"/>
            <a:ext cx="7554115" cy="48965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2075575" y="3103019"/>
            <a:ext cx="1764802" cy="864096"/>
            <a:chOff x="1011770" y="2924944"/>
            <a:chExt cx="1764802" cy="864096"/>
          </a:xfrm>
        </p:grpSpPr>
        <p:sp>
          <p:nvSpPr>
            <p:cNvPr id="4" name="Right Arrow 3"/>
            <p:cNvSpPr/>
            <p:nvPr/>
          </p:nvSpPr>
          <p:spPr>
            <a:xfrm>
              <a:off x="1011770" y="3201943"/>
              <a:ext cx="1764802" cy="333124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Sun 4"/>
            <p:cNvSpPr/>
            <p:nvPr/>
          </p:nvSpPr>
          <p:spPr>
            <a:xfrm>
              <a:off x="1401567" y="2924944"/>
              <a:ext cx="938185" cy="864096"/>
            </a:xfrm>
            <a:prstGeom prst="sun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Rectangle 5"/>
          <p:cNvSpPr/>
          <p:nvPr/>
        </p:nvSpPr>
        <p:spPr>
          <a:xfrm>
            <a:off x="1223022" y="2420888"/>
            <a:ext cx="3853034" cy="511199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1223022" y="3376661"/>
            <a:ext cx="3316336" cy="511199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1223022" y="4217125"/>
            <a:ext cx="3853034" cy="511199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831" y="1801678"/>
            <a:ext cx="4010585" cy="3686690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4416743" y="3364706"/>
            <a:ext cx="45719" cy="540544"/>
          </a:xfrm>
          <a:custGeom>
            <a:avLst/>
            <a:gdLst>
              <a:gd name="connsiteX0" fmla="*/ 52656 w 52656"/>
              <a:gd name="connsiteY0" fmla="*/ 0 h 540544"/>
              <a:gd name="connsiteX1" fmla="*/ 268 w 52656"/>
              <a:gd name="connsiteY1" fmla="*/ 261938 h 540544"/>
              <a:gd name="connsiteX2" fmla="*/ 35987 w 52656"/>
              <a:gd name="connsiteY2" fmla="*/ 540544 h 54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656" h="540544">
                <a:moveTo>
                  <a:pt x="52656" y="0"/>
                </a:moveTo>
                <a:cubicBezTo>
                  <a:pt x="27851" y="85923"/>
                  <a:pt x="3046" y="171847"/>
                  <a:pt x="268" y="261938"/>
                </a:cubicBezTo>
                <a:cubicBezTo>
                  <a:pt x="-2510" y="352029"/>
                  <a:pt x="16738" y="446286"/>
                  <a:pt x="35987" y="54054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917291" y="1440646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FF00"/>
                </a:solidFill>
                <a:latin typeface="Book Antiqua" panose="02040602050305030304" pitchFamily="18" charset="0"/>
              </a:rPr>
              <a:t>As the sunlight is shining on the Earth…</a:t>
            </a:r>
            <a:endParaRPr lang="en-GB" b="1" dirty="0">
              <a:solidFill>
                <a:srgbClr val="FFFF00"/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07515" y="4893260"/>
            <a:ext cx="3617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FF00"/>
                </a:solidFill>
                <a:latin typeface="Book Antiqua" panose="02040602050305030304" pitchFamily="18" charset="0"/>
              </a:rPr>
              <a:t>…the same amount of light and warmth is spread across more of the surface than at the equator.</a:t>
            </a:r>
            <a:endParaRPr lang="en-GB" b="1" dirty="0">
              <a:solidFill>
                <a:srgbClr val="FFFF00"/>
              </a:solidFill>
              <a:latin typeface="Book Antiqua" panose="0204060205030503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24213" y="3221753"/>
            <a:ext cx="3281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This makes it warm at the equator and cold at the North and South Pole!</a:t>
            </a:r>
            <a:endParaRPr lang="en-GB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12" name="Picture 4" descr="C:\Users\SamanthaM\AppData\Local\Microsoft\Windows\Temporary Internet Files\Content.IE5\NWBG4FYI\894px-Polar_Bear_0319_-_23-11-0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927" y="1348607"/>
            <a:ext cx="871440" cy="74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SamanthaM\AppData\Local\Microsoft\Windows\Temporary Internet Files\Content.IE5\7BFL849Q\baby_emperor_penguin_by_laogephoto-d6094yj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068" y="5144106"/>
            <a:ext cx="756109" cy="84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2068357" y="3103019"/>
            <a:ext cx="1764802" cy="864096"/>
            <a:chOff x="1011770" y="2924944"/>
            <a:chExt cx="1764802" cy="864096"/>
          </a:xfrm>
        </p:grpSpPr>
        <p:sp>
          <p:nvSpPr>
            <p:cNvPr id="16" name="Right Arrow 15"/>
            <p:cNvSpPr/>
            <p:nvPr/>
          </p:nvSpPr>
          <p:spPr>
            <a:xfrm>
              <a:off x="1011770" y="3201943"/>
              <a:ext cx="1764802" cy="333124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Sun 16"/>
            <p:cNvSpPr/>
            <p:nvPr/>
          </p:nvSpPr>
          <p:spPr>
            <a:xfrm>
              <a:off x="1401567" y="2924944"/>
              <a:ext cx="938185" cy="864096"/>
            </a:xfrm>
            <a:prstGeom prst="sun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9" name="Straight Connector 18"/>
          <p:cNvCxnSpPr/>
          <p:nvPr/>
        </p:nvCxnSpPr>
        <p:spPr>
          <a:xfrm>
            <a:off x="2771800" y="3382465"/>
            <a:ext cx="4646" cy="7247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087773" y="3578960"/>
            <a:ext cx="0" cy="54048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2068357" y="3114532"/>
            <a:ext cx="1764802" cy="864096"/>
            <a:chOff x="1011770" y="2924944"/>
            <a:chExt cx="1764802" cy="864096"/>
          </a:xfrm>
        </p:grpSpPr>
        <p:sp>
          <p:nvSpPr>
            <p:cNvPr id="22" name="Right Arrow 21"/>
            <p:cNvSpPr/>
            <p:nvPr/>
          </p:nvSpPr>
          <p:spPr>
            <a:xfrm>
              <a:off x="1011770" y="3201943"/>
              <a:ext cx="1764802" cy="333124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Sun 22"/>
            <p:cNvSpPr/>
            <p:nvPr/>
          </p:nvSpPr>
          <p:spPr>
            <a:xfrm>
              <a:off x="1401567" y="2924944"/>
              <a:ext cx="938185" cy="864096"/>
            </a:xfrm>
            <a:prstGeom prst="sun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Freeform 24"/>
          <p:cNvSpPr/>
          <p:nvPr/>
        </p:nvSpPr>
        <p:spPr>
          <a:xfrm>
            <a:off x="4572000" y="2400325"/>
            <a:ext cx="381000" cy="580777"/>
          </a:xfrm>
          <a:custGeom>
            <a:avLst/>
            <a:gdLst>
              <a:gd name="connsiteX0" fmla="*/ 358775 w 358775"/>
              <a:gd name="connsiteY0" fmla="*/ 0 h 517525"/>
              <a:gd name="connsiteX1" fmla="*/ 269875 w 358775"/>
              <a:gd name="connsiteY1" fmla="*/ 101600 h 517525"/>
              <a:gd name="connsiteX2" fmla="*/ 161925 w 358775"/>
              <a:gd name="connsiteY2" fmla="*/ 234950 h 517525"/>
              <a:gd name="connsiteX3" fmla="*/ 0 w 358775"/>
              <a:gd name="connsiteY3" fmla="*/ 517525 h 51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775" h="517525">
                <a:moveTo>
                  <a:pt x="358775" y="0"/>
                </a:moveTo>
                <a:cubicBezTo>
                  <a:pt x="330729" y="31221"/>
                  <a:pt x="302683" y="62442"/>
                  <a:pt x="269875" y="101600"/>
                </a:cubicBezTo>
                <a:cubicBezTo>
                  <a:pt x="237067" y="140758"/>
                  <a:pt x="206904" y="165629"/>
                  <a:pt x="161925" y="234950"/>
                </a:cubicBezTo>
                <a:cubicBezTo>
                  <a:pt x="116946" y="304271"/>
                  <a:pt x="58473" y="410898"/>
                  <a:pt x="0" y="51752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6" name="Group 25"/>
          <p:cNvGrpSpPr/>
          <p:nvPr/>
        </p:nvGrpSpPr>
        <p:grpSpPr>
          <a:xfrm>
            <a:off x="2068357" y="2179310"/>
            <a:ext cx="1764802" cy="864096"/>
            <a:chOff x="1011770" y="2924944"/>
            <a:chExt cx="1764802" cy="864096"/>
          </a:xfrm>
        </p:grpSpPr>
        <p:sp>
          <p:nvSpPr>
            <p:cNvPr id="27" name="Right Arrow 26"/>
            <p:cNvSpPr/>
            <p:nvPr/>
          </p:nvSpPr>
          <p:spPr>
            <a:xfrm>
              <a:off x="1011770" y="3201943"/>
              <a:ext cx="1764802" cy="333124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Sun 27"/>
            <p:cNvSpPr/>
            <p:nvPr/>
          </p:nvSpPr>
          <p:spPr>
            <a:xfrm>
              <a:off x="1401567" y="2924944"/>
              <a:ext cx="938185" cy="864096"/>
            </a:xfrm>
            <a:prstGeom prst="sun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068357" y="4029164"/>
            <a:ext cx="1764802" cy="864096"/>
            <a:chOff x="1011770" y="2924944"/>
            <a:chExt cx="1764802" cy="864096"/>
          </a:xfrm>
        </p:grpSpPr>
        <p:sp>
          <p:nvSpPr>
            <p:cNvPr id="30" name="Right Arrow 29"/>
            <p:cNvSpPr/>
            <p:nvPr/>
          </p:nvSpPr>
          <p:spPr>
            <a:xfrm>
              <a:off x="1011770" y="3201943"/>
              <a:ext cx="1764802" cy="333124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Sun 30"/>
            <p:cNvSpPr/>
            <p:nvPr/>
          </p:nvSpPr>
          <p:spPr>
            <a:xfrm>
              <a:off x="1401567" y="2924944"/>
              <a:ext cx="938185" cy="864096"/>
            </a:xfrm>
            <a:prstGeom prst="sun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Freeform 33"/>
          <p:cNvSpPr/>
          <p:nvPr/>
        </p:nvSpPr>
        <p:spPr>
          <a:xfrm>
            <a:off x="4508500" y="4206875"/>
            <a:ext cx="263525" cy="523875"/>
          </a:xfrm>
          <a:custGeom>
            <a:avLst/>
            <a:gdLst>
              <a:gd name="connsiteX0" fmla="*/ 0 w 263525"/>
              <a:gd name="connsiteY0" fmla="*/ 0 h 523875"/>
              <a:gd name="connsiteX1" fmla="*/ 123825 w 263525"/>
              <a:gd name="connsiteY1" fmla="*/ 292100 h 523875"/>
              <a:gd name="connsiteX2" fmla="*/ 263525 w 263525"/>
              <a:gd name="connsiteY2" fmla="*/ 523875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3525" h="523875">
                <a:moveTo>
                  <a:pt x="0" y="0"/>
                </a:moveTo>
                <a:cubicBezTo>
                  <a:pt x="39952" y="102394"/>
                  <a:pt x="79904" y="204788"/>
                  <a:pt x="123825" y="292100"/>
                </a:cubicBezTo>
                <a:cubicBezTo>
                  <a:pt x="167746" y="379413"/>
                  <a:pt x="215635" y="451644"/>
                  <a:pt x="263525" y="52387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5" name="Group 34"/>
          <p:cNvGrpSpPr/>
          <p:nvPr/>
        </p:nvGrpSpPr>
        <p:grpSpPr>
          <a:xfrm>
            <a:off x="2068357" y="2187168"/>
            <a:ext cx="1764802" cy="864096"/>
            <a:chOff x="1011770" y="2924944"/>
            <a:chExt cx="1764802" cy="864096"/>
          </a:xfrm>
        </p:grpSpPr>
        <p:sp>
          <p:nvSpPr>
            <p:cNvPr id="36" name="Right Arrow 35"/>
            <p:cNvSpPr/>
            <p:nvPr/>
          </p:nvSpPr>
          <p:spPr>
            <a:xfrm>
              <a:off x="1011770" y="3201943"/>
              <a:ext cx="1764802" cy="333124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Sun 36"/>
            <p:cNvSpPr/>
            <p:nvPr/>
          </p:nvSpPr>
          <p:spPr>
            <a:xfrm>
              <a:off x="1401567" y="2924944"/>
              <a:ext cx="938185" cy="864096"/>
            </a:xfrm>
            <a:prstGeom prst="sun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087118" y="2187168"/>
            <a:ext cx="1764802" cy="864096"/>
            <a:chOff x="1011770" y="2924944"/>
            <a:chExt cx="1764802" cy="864096"/>
          </a:xfrm>
        </p:grpSpPr>
        <p:sp>
          <p:nvSpPr>
            <p:cNvPr id="39" name="Right Arrow 38"/>
            <p:cNvSpPr/>
            <p:nvPr/>
          </p:nvSpPr>
          <p:spPr>
            <a:xfrm>
              <a:off x="1011770" y="3201943"/>
              <a:ext cx="1764802" cy="333124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Sun 39"/>
            <p:cNvSpPr/>
            <p:nvPr/>
          </p:nvSpPr>
          <p:spPr>
            <a:xfrm>
              <a:off x="1401567" y="2924944"/>
              <a:ext cx="938185" cy="864096"/>
            </a:xfrm>
            <a:prstGeom prst="sun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061946" y="4040677"/>
            <a:ext cx="1764802" cy="864096"/>
            <a:chOff x="1011770" y="2924944"/>
            <a:chExt cx="1764802" cy="864096"/>
          </a:xfrm>
        </p:grpSpPr>
        <p:sp>
          <p:nvSpPr>
            <p:cNvPr id="42" name="Right Arrow 41"/>
            <p:cNvSpPr/>
            <p:nvPr/>
          </p:nvSpPr>
          <p:spPr>
            <a:xfrm>
              <a:off x="1011770" y="3201943"/>
              <a:ext cx="1764802" cy="333124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Sun 42"/>
            <p:cNvSpPr/>
            <p:nvPr/>
          </p:nvSpPr>
          <p:spPr>
            <a:xfrm>
              <a:off x="1401567" y="2924944"/>
              <a:ext cx="938185" cy="864096"/>
            </a:xfrm>
            <a:prstGeom prst="sun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074070" y="4029164"/>
            <a:ext cx="1764802" cy="864096"/>
            <a:chOff x="1011770" y="2924944"/>
            <a:chExt cx="1764802" cy="864096"/>
          </a:xfrm>
        </p:grpSpPr>
        <p:sp>
          <p:nvSpPr>
            <p:cNvPr id="45" name="Right Arrow 44"/>
            <p:cNvSpPr/>
            <p:nvPr/>
          </p:nvSpPr>
          <p:spPr>
            <a:xfrm>
              <a:off x="1011770" y="3201943"/>
              <a:ext cx="1764802" cy="333124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Sun 45"/>
            <p:cNvSpPr/>
            <p:nvPr/>
          </p:nvSpPr>
          <p:spPr>
            <a:xfrm>
              <a:off x="1401567" y="2924944"/>
              <a:ext cx="938185" cy="864096"/>
            </a:xfrm>
            <a:prstGeom prst="sun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416976" y="3212976"/>
            <a:ext cx="3649139" cy="479732"/>
            <a:chOff x="4416976" y="3212976"/>
            <a:chExt cx="3649139" cy="479732"/>
          </a:xfrm>
        </p:grpSpPr>
        <p:cxnSp>
          <p:nvCxnSpPr>
            <p:cNvPr id="48" name="Straight Connector 47"/>
            <p:cNvCxnSpPr/>
            <p:nvPr/>
          </p:nvCxnSpPr>
          <p:spPr>
            <a:xfrm flipV="1">
              <a:off x="4416976" y="3645024"/>
              <a:ext cx="3611408" cy="47684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6732240" y="3212976"/>
              <a:ext cx="13338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 smtClean="0">
                  <a:solidFill>
                    <a:srgbClr val="FF0000"/>
                  </a:solidFill>
                  <a:latin typeface="Book Antiqua" panose="02040602050305030304" pitchFamily="18" charset="0"/>
                </a:rPr>
                <a:t>Equator</a:t>
              </a:r>
              <a:endParaRPr lang="en-GB" sz="2400" b="1" dirty="0">
                <a:solidFill>
                  <a:srgbClr val="FF0000"/>
                </a:solidFill>
                <a:latin typeface="Book Antiqua" panose="02040602050305030304" pitchFamily="18" charset="0"/>
              </a:endParaRPr>
            </a:p>
          </p:txBody>
        </p:sp>
      </p:grpSp>
      <p:pic>
        <p:nvPicPr>
          <p:cNvPr id="14" name="Picture 6" descr="C:\Users\SamanthaM\AppData\Local\Microsoft\Windows\Temporary Internet Files\Content.IE5\NWBG4FYI\camellos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720" y="3301663"/>
            <a:ext cx="1054804" cy="84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4" name="Group 53"/>
          <p:cNvGrpSpPr/>
          <p:nvPr/>
        </p:nvGrpSpPr>
        <p:grpSpPr>
          <a:xfrm>
            <a:off x="5701133" y="2400325"/>
            <a:ext cx="988043" cy="461665"/>
            <a:chOff x="5701133" y="2400325"/>
            <a:chExt cx="988043" cy="461665"/>
          </a:xfrm>
        </p:grpSpPr>
        <p:sp>
          <p:nvSpPr>
            <p:cNvPr id="51" name="TextBox 50"/>
            <p:cNvSpPr txBox="1"/>
            <p:nvPr/>
          </p:nvSpPr>
          <p:spPr>
            <a:xfrm>
              <a:off x="5933067" y="2400325"/>
              <a:ext cx="7561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 smtClean="0">
                  <a:solidFill>
                    <a:srgbClr val="FF0000"/>
                  </a:solidFill>
                  <a:latin typeface="Book Antiqua" panose="02040602050305030304" pitchFamily="18" charset="0"/>
                </a:rPr>
                <a:t>UK</a:t>
              </a:r>
              <a:endParaRPr lang="en-GB" sz="2400" b="1" dirty="0">
                <a:solidFill>
                  <a:srgbClr val="FF0000"/>
                </a:solidFill>
                <a:latin typeface="Book Antiqua" panose="02040602050305030304" pitchFamily="18" charset="0"/>
              </a:endParaRPr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 flipH="1">
              <a:off x="5701133" y="2674659"/>
              <a:ext cx="289587" cy="9872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>
            <a:hlinkClick r:id="rId6" action="ppaction://hlinksldjump"/>
          </p:cNvPr>
          <p:cNvSpPr txBox="1"/>
          <p:nvPr/>
        </p:nvSpPr>
        <p:spPr>
          <a:xfrm>
            <a:off x="323528" y="5661248"/>
            <a:ext cx="8496944" cy="107721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FF00"/>
                </a:solidFill>
                <a:latin typeface="Book Antiqua" panose="02040602050305030304" pitchFamily="18" charset="0"/>
                <a:hlinkClick r:id="rId6" action="ppaction://hlinksldjump"/>
              </a:rPr>
              <a:t>Click here to replay!</a:t>
            </a:r>
            <a:endParaRPr lang="en-GB" sz="3200" dirty="0" smtClean="0">
              <a:solidFill>
                <a:srgbClr val="FFFF00"/>
              </a:solidFill>
              <a:latin typeface="Book Antiqua" panose="02040602050305030304" pitchFamily="18" charset="0"/>
            </a:endParaRPr>
          </a:p>
          <a:p>
            <a:pPr algn="ctr"/>
            <a:r>
              <a:rPr lang="en-GB" sz="3200" dirty="0" smtClean="0">
                <a:latin typeface="Book Antiqua" panose="02040602050305030304" pitchFamily="18" charset="0"/>
              </a:rPr>
              <a:t>or click outside this box to move on.</a:t>
            </a:r>
            <a:endParaRPr lang="en-GB" sz="32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93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0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C -0.00295 0.00185 -0.00434 0.00695 -0.00659 0.00995 C -0.00955 0.01412 -0.01198 0.01852 -0.0151 0.02153 C -0.02187 0.02824 -0.02864 0.03634 -0.03541 0.04375 C -0.03819 0.04722 -0.04045 0.05208 -0.0434 0.0544 C -0.05364 0.0632 -0.06354 0.07408 -0.07395 0.08171 C -0.07899 0.08912 -0.08663 0.09213 -0.0927 0.09514 C -0.09687 0.09954 -0.10191 0.09954 -0.10625 0.10255 C -0.1125 0.10718 -0.11909 0.11042 -0.12586 0.11458 C -0.12951 0.11713 -0.13246 0.12107 -0.13628 0.12199 C -0.1401 0.1257 -0.14392 0.1287 -0.14809 0.12963 C -0.15052 0.13125 -0.1526 0.13264 -0.1552 0.13357 C -0.15816 0.13542 -0.16093 0.13634 -0.16406 0.13796 C -0.16875 0.14421 -0.17361 0.14491 -0.17847 0.14838 C -0.18125 0.15046 -0.18663 0.15347 -0.18663 0.1537 C -0.19097 0.16134 -0.196 0.16111 -0.20139 0.16343 C -0.20659 0.16551 -0.2125 0.1706 -0.2177 0.1706 " pathEditMode="relative" rAng="0" ptsTypes="ffffffffffffffffA">
                                      <p:cBhvr>
                                        <p:cTn id="1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85" y="8519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14289 0.04375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53" y="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6500"/>
                            </p:stCondLst>
                            <p:childTnLst>
                              <p:par>
                                <p:cTn id="12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500"/>
                            </p:stCondLst>
                            <p:childTnLst>
                              <p:par>
                                <p:cTn id="1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1000"/>
                            </p:stCondLst>
                            <p:childTnLst>
                              <p:par>
                                <p:cTn id="1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1500"/>
                            </p:stCondLst>
                            <p:childTnLst>
                              <p:par>
                                <p:cTn id="1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2000"/>
                            </p:stCondLst>
                            <p:childTnLst>
                              <p:par>
                                <p:cTn id="1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6" grpId="1" animBg="1"/>
      <p:bldP spid="18" grpId="0" animBg="1"/>
      <p:bldP spid="18" grpId="1" animBg="1"/>
      <p:bldP spid="32" grpId="0" animBg="1"/>
      <p:bldP spid="32" grpId="1" animBg="1"/>
      <p:bldP spid="8" grpId="0" animBg="1"/>
      <p:bldP spid="8" grpId="1" animBg="1"/>
      <p:bldP spid="8" grpId="2" animBg="1"/>
      <p:bldP spid="9" grpId="0"/>
      <p:bldP spid="9" grpId="1"/>
      <p:bldP spid="10" grpId="0" build="allAtOnce"/>
      <p:bldP spid="25" grpId="0" animBg="1"/>
      <p:bldP spid="25" grpId="1" animBg="1"/>
      <p:bldP spid="25" grpId="2" animBg="1"/>
      <p:bldP spid="34" grpId="0" animBg="1"/>
      <p:bldP spid="34" grpId="1" animBg="1"/>
      <p:bldP spid="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6560338"/>
              </p:ext>
            </p:extLst>
          </p:nvPr>
        </p:nvGraphicFramePr>
        <p:xfrm>
          <a:off x="251520" y="1409874"/>
          <a:ext cx="8521296" cy="4888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1520" y="332656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Book Antiqua" pitchFamily="18" charset="0"/>
              </a:rPr>
              <a:t>	Which country was the warmest </a:t>
            </a:r>
            <a:r>
              <a:rPr lang="en-GB" sz="3200" b="1" u="sng" dirty="0" smtClean="0">
                <a:latin typeface="Book Antiqua" pitchFamily="18" charset="0"/>
              </a:rPr>
              <a:t>in February</a:t>
            </a:r>
            <a:r>
              <a:rPr lang="en-GB" sz="3200" b="1" dirty="0" smtClean="0">
                <a:latin typeface="Book Antiqua" pitchFamily="18" charset="0"/>
              </a:rPr>
              <a:t>?</a:t>
            </a:r>
            <a:endParaRPr lang="en-GB" sz="3200" b="1" dirty="0">
              <a:latin typeface="Book Antiqua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46860" y="129406"/>
            <a:ext cx="828796" cy="923330"/>
            <a:chOff x="7056784" y="5805264"/>
            <a:chExt cx="828796" cy="92333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09" r="19442"/>
            <a:stretch/>
          </p:blipFill>
          <p:spPr>
            <a:xfrm>
              <a:off x="7056784" y="5841339"/>
              <a:ext cx="754707" cy="743744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7380312" y="5805264"/>
              <a:ext cx="50526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?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994029" y="1437116"/>
            <a:ext cx="3888432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Book Antiqua" panose="02040602050305030304" pitchFamily="18" charset="0"/>
              </a:rPr>
              <a:t>Northern Ireland was the warmest region in February. England and Wales were very close too, compared to Scotland.</a:t>
            </a:r>
            <a:endParaRPr lang="en-GB" dirty="0">
              <a:latin typeface="Book Antiqua" panose="02040602050305030304" pitchFamily="18" charset="0"/>
            </a:endParaRPr>
          </a:p>
        </p:txBody>
      </p:sp>
      <p:sp>
        <p:nvSpPr>
          <p:cNvPr id="3" name="Down Arrow 2"/>
          <p:cNvSpPr/>
          <p:nvPr/>
        </p:nvSpPr>
        <p:spPr>
          <a:xfrm rot="1185347" flipH="1">
            <a:off x="5910920" y="2713938"/>
            <a:ext cx="305604" cy="1584518"/>
          </a:xfrm>
          <a:prstGeom prst="downArrow">
            <a:avLst>
              <a:gd name="adj1" fmla="val 39299"/>
              <a:gd name="adj2" fmla="val 105950"/>
            </a:avLst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46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Book Antiqua" pitchFamily="18" charset="0"/>
              </a:rPr>
              <a:t>	Considering what we know so far, where do you think daffodils flowered first?</a:t>
            </a:r>
            <a:endParaRPr lang="en-GB" sz="3200" b="1" dirty="0">
              <a:latin typeface="Book Antiqua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46860" y="129406"/>
            <a:ext cx="828796" cy="923330"/>
            <a:chOff x="7056784" y="5805264"/>
            <a:chExt cx="828796" cy="92333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09" r="19442"/>
            <a:stretch/>
          </p:blipFill>
          <p:spPr>
            <a:xfrm>
              <a:off x="7056784" y="5841339"/>
              <a:ext cx="754707" cy="74374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7380312" y="5805264"/>
              <a:ext cx="50526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?</a:t>
              </a:r>
            </a:p>
          </p:txBody>
        </p:sp>
      </p:grp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110754"/>
              </p:ext>
            </p:extLst>
          </p:nvPr>
        </p:nvGraphicFramePr>
        <p:xfrm>
          <a:off x="1223022" y="1772816"/>
          <a:ext cx="6589338" cy="42484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45969"/>
                <a:gridCol w="3243369"/>
              </a:tblGrid>
              <a:tr h="4248472">
                <a:tc>
                  <a:txBody>
                    <a:bodyPr/>
                    <a:lstStyle/>
                    <a:p>
                      <a:pPr algn="ctr"/>
                      <a:r>
                        <a:rPr lang="en-GB" sz="2400" b="1" u="sng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Most Rain:</a:t>
                      </a:r>
                    </a:p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1 – Wales</a:t>
                      </a:r>
                    </a:p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2 – Scotland</a:t>
                      </a:r>
                    </a:p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3</a:t>
                      </a:r>
                      <a:r>
                        <a:rPr lang="en-GB" sz="20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 – Northern Ireland</a:t>
                      </a:r>
                    </a:p>
                    <a:p>
                      <a:pPr algn="ctr"/>
                      <a:r>
                        <a:rPr lang="en-GB" sz="20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4 - England</a:t>
                      </a:r>
                      <a:endParaRPr lang="en-GB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 anchor="ctr">
                    <a:blipFill dpi="0" rotWithShape="1"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Warmest:</a:t>
                      </a:r>
                    </a:p>
                    <a:p>
                      <a:pPr algn="ctr"/>
                      <a:r>
                        <a:rPr lang="en-GB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1</a:t>
                      </a:r>
                      <a:r>
                        <a:rPr lang="en-GB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 – England</a:t>
                      </a:r>
                    </a:p>
                    <a:p>
                      <a:pPr algn="ctr"/>
                      <a:r>
                        <a:rPr lang="en-GB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2 – Wales</a:t>
                      </a:r>
                    </a:p>
                    <a:p>
                      <a:pPr algn="ctr"/>
                      <a:r>
                        <a:rPr lang="en-GB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3 - Northern Ireland</a:t>
                      </a:r>
                    </a:p>
                    <a:p>
                      <a:pPr algn="ctr"/>
                      <a:r>
                        <a:rPr lang="en-GB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4 - Scotland</a:t>
                      </a:r>
                      <a:endParaRPr lang="en-GB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 anchor="ctr"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192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4652</TotalTime>
  <Words>661</Words>
  <Application>Microsoft Office PowerPoint</Application>
  <PresentationFormat>Letter Paper (8.5x11 in)</PresentationFormat>
  <Paragraphs>112</Paragraphs>
  <Slides>16</Slides>
  <Notes>3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Super Scientists!</vt:lpstr>
      <vt:lpstr>For this investigation we divided the schools that took part into the four countries taking part: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Finding a trend is quite difficult but some things are clear…</vt:lpstr>
    </vt:vector>
  </TitlesOfParts>
  <Company>Edina Trust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Rose Blake</dc:creator>
  <cp:lastModifiedBy>Samantha Moore</cp:lastModifiedBy>
  <cp:revision>149</cp:revision>
  <cp:lastPrinted>2015-08-19T14:42:42Z</cp:lastPrinted>
  <dcterms:created xsi:type="dcterms:W3CDTF">2012-06-01T10:21:59Z</dcterms:created>
  <dcterms:modified xsi:type="dcterms:W3CDTF">2018-06-06T14:38:45Z</dcterms:modified>
</cp:coreProperties>
</file>