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75" r:id="rId4"/>
    <p:sldId id="267" r:id="rId5"/>
    <p:sldId id="266" r:id="rId6"/>
    <p:sldId id="273" r:id="rId7"/>
    <p:sldId id="272" r:id="rId8"/>
    <p:sldId id="268" r:id="rId9"/>
    <p:sldId id="274" r:id="rId10"/>
    <p:sldId id="276" r:id="rId11"/>
    <p:sldId id="260" r:id="rId12"/>
    <p:sldId id="269" r:id="rId13"/>
    <p:sldId id="270" r:id="rId14"/>
    <p:sldId id="264" r:id="rId15"/>
    <p:sldId id="257" r:id="rId16"/>
    <p:sldId id="271" r:id="rId17"/>
  </p:sldIdLst>
  <p:sldSz cx="9144000" cy="6858000" type="letter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DA9"/>
    <a:srgbClr val="FF0000"/>
    <a:srgbClr val="CC99FF"/>
    <a:srgbClr val="E1FED6"/>
    <a:srgbClr val="D3FEC2"/>
    <a:srgbClr val="EA0000"/>
    <a:srgbClr val="663300"/>
    <a:srgbClr val="E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6-17\rainf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6-17\temperatu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6-17\temperatur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kirkfs01\Shared%20Data\Edina%20Trust\1.Charitable%20Grants\1.Science%20UK\2.%20Bulb%20Project\15.%20Results\2016-17\analysis%20comparing%20bulbs%20in%20pots%20and%20ground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kirkfs01\Shared%20Data\Edina%20Trust\1.Charitable%20Grants\1.Science%20UK\2.%20Bulb%20Project\15.%20Results\2016-17\analysis%20comparing%20bulbs%20in%20pots%20and%20groun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rkfs01\Shared%20Data\Edina%20Trust\1.Charitable%20Grants\1.Science%20UK\2.%20Bulb%20Project\15.%20Results\2016-17\Flowering%20dates%20-%20ground%20mood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0671400326218"/>
          <c:y val="3.1895873576771039E-2"/>
          <c:w val="0.87312459382585805"/>
          <c:h val="0.89605344029874812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'Analysis by Area'!$P$2:$P$4</c:f>
              <c:strCache>
                <c:ptCount val="3"/>
                <c:pt idx="0">
                  <c:v>Scotland</c:v>
                </c:pt>
                <c:pt idx="1">
                  <c:v>North England</c:v>
                </c:pt>
                <c:pt idx="2">
                  <c:v>South England/Wales</c:v>
                </c:pt>
              </c:strCache>
            </c:strRef>
          </c:cat>
          <c:val>
            <c:numRef>
              <c:f>'Analysis by Area'!$Q$2:$Q$4</c:f>
              <c:numCache>
                <c:formatCode>0.0</c:formatCode>
                <c:ptCount val="3"/>
                <c:pt idx="0">
                  <c:v>3.6</c:v>
                </c:pt>
                <c:pt idx="1">
                  <c:v>4.0999999999999996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89306240"/>
        <c:axId val="89307776"/>
      </c:barChart>
      <c:catAx>
        <c:axId val="8930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307776"/>
        <c:crosses val="autoZero"/>
        <c:auto val="1"/>
        <c:lblAlgn val="ctr"/>
        <c:lblOffset val="100"/>
        <c:noMultiLvlLbl val="0"/>
      </c:catAx>
      <c:valAx>
        <c:axId val="89307776"/>
        <c:scaling>
          <c:orientation val="minMax"/>
          <c:max val="5"/>
          <c:min val="3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Average Daily Rainfall (mm)</a:t>
                </a:r>
              </a:p>
            </c:rich>
          </c:tx>
          <c:layout>
            <c:manualLayout>
              <c:xMode val="edge"/>
              <c:yMode val="edge"/>
              <c:x val="1.1292378526279775E-2"/>
              <c:y val="0.19334388472965366"/>
            </c:manualLayout>
          </c:layout>
          <c:overlay val="0"/>
        </c:title>
        <c:numFmt formatCode="0.0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306240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txPr>
    <a:bodyPr/>
    <a:lstStyle/>
    <a:p>
      <a:pPr>
        <a:defRPr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Analysis!$AE$1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Analysis!$Q$2:$Q$4</c:f>
              <c:strCache>
                <c:ptCount val="3"/>
                <c:pt idx="0">
                  <c:v>Scotland</c:v>
                </c:pt>
                <c:pt idx="1">
                  <c:v>North England</c:v>
                </c:pt>
                <c:pt idx="2">
                  <c:v>South England/Wales</c:v>
                </c:pt>
              </c:strCache>
            </c:strRef>
          </c:cat>
          <c:val>
            <c:numRef>
              <c:f>Analysis!$AE$2:$AE$4</c:f>
              <c:numCache>
                <c:formatCode>General</c:formatCode>
                <c:ptCount val="3"/>
                <c:pt idx="0">
                  <c:v>7.0999370371800037</c:v>
                </c:pt>
                <c:pt idx="1">
                  <c:v>8.1797430777402003</c:v>
                </c:pt>
                <c:pt idx="2">
                  <c:v>8.7889187674931293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89382912"/>
        <c:axId val="89384448"/>
      </c:barChart>
      <c:catAx>
        <c:axId val="89382912"/>
        <c:scaling>
          <c:orientation val="minMax"/>
        </c:scaling>
        <c:delete val="0"/>
        <c:axPos val="b"/>
        <c:majorTickMark val="out"/>
        <c:minorTickMark val="none"/>
        <c:tickLblPos val="nextTo"/>
        <c:crossAx val="89384448"/>
        <c:crosses val="autoZero"/>
        <c:auto val="1"/>
        <c:lblAlgn val="ctr"/>
        <c:lblOffset val="100"/>
        <c:noMultiLvlLbl val="0"/>
      </c:catAx>
      <c:valAx>
        <c:axId val="89384448"/>
        <c:scaling>
          <c:orientation val="minMax"/>
          <c:min val="4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82912"/>
        <c:crosses val="autoZero"/>
        <c:crossBetween val="between"/>
        <c:majorUnit val="1"/>
        <c:minorUnit val="0.25"/>
      </c:valAx>
    </c:plotArea>
    <c:plotVisOnly val="1"/>
    <c:dispBlanksAs val="gap"/>
    <c:showDLblsOverMax val="0"/>
  </c:chart>
  <c:txPr>
    <a:bodyPr/>
    <a:lstStyle/>
    <a:p>
      <a:pPr>
        <a:defRPr sz="14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6494631606599E-2"/>
          <c:y val="3.6119519693732186E-2"/>
          <c:w val="0.69387408096977099"/>
          <c:h val="0.87723478601388616"/>
        </c:manualLayout>
      </c:layout>
      <c:lineChart>
        <c:grouping val="standard"/>
        <c:varyColors val="0"/>
        <c:ser>
          <c:idx val="0"/>
          <c:order val="0"/>
          <c:tx>
            <c:strRef>
              <c:f>Analysis!$Y$2</c:f>
              <c:strCache>
                <c:ptCount val="1"/>
                <c:pt idx="0">
                  <c:v>Scotland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cat>
            <c:strRef>
              <c:f>Analysis!$Z$1:$AD$1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Analysis!$Z$2:$AD$2</c:f>
              <c:numCache>
                <c:formatCode>General</c:formatCode>
                <c:ptCount val="5"/>
                <c:pt idx="0">
                  <c:v>6.8695823170391934</c:v>
                </c:pt>
                <c:pt idx="1">
                  <c:v>7.3150183150183148</c:v>
                </c:pt>
                <c:pt idx="2">
                  <c:v>5.6024963075853167</c:v>
                </c:pt>
                <c:pt idx="3">
                  <c:v>6.9662427921943486</c:v>
                </c:pt>
                <c:pt idx="4">
                  <c:v>8.746345454062844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Analysis!$Y$3</c:f>
              <c:strCache>
                <c:ptCount val="1"/>
                <c:pt idx="0">
                  <c:v>North England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Analysis!$Z$1:$AD$1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Analysis!$Z$3:$AD$3</c:f>
              <c:numCache>
                <c:formatCode>General</c:formatCode>
                <c:ptCount val="5"/>
                <c:pt idx="0">
                  <c:v>7.5336113777290246</c:v>
                </c:pt>
                <c:pt idx="1">
                  <c:v>9.6150793650793638</c:v>
                </c:pt>
                <c:pt idx="2">
                  <c:v>5.9767675650802587</c:v>
                </c:pt>
                <c:pt idx="3">
                  <c:v>7.8226361357940295</c:v>
                </c:pt>
                <c:pt idx="4">
                  <c:v>9.9506209450183238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Analysis!$Y$4</c:f>
              <c:strCache>
                <c:ptCount val="1"/>
                <c:pt idx="0">
                  <c:v>South England/Wales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Analysis!$Z$1:$AD$1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Analysis!$Z$4:$AD$4</c:f>
              <c:numCache>
                <c:formatCode>General</c:formatCode>
                <c:ptCount val="5"/>
                <c:pt idx="0">
                  <c:v>8.8163566383491183</c:v>
                </c:pt>
                <c:pt idx="1">
                  <c:v>8.9748015873015881</c:v>
                </c:pt>
                <c:pt idx="2">
                  <c:v>6.5254249147825005</c:v>
                </c:pt>
                <c:pt idx="3">
                  <c:v>8.4863304093567251</c:v>
                </c:pt>
                <c:pt idx="4">
                  <c:v>11.141680287675714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88736"/>
        <c:axId val="93990272"/>
      </c:lineChart>
      <c:catAx>
        <c:axId val="939887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3990272"/>
        <c:crosses val="autoZero"/>
        <c:auto val="1"/>
        <c:lblAlgn val="ctr"/>
        <c:lblOffset val="100"/>
        <c:noMultiLvlLbl val="0"/>
      </c:catAx>
      <c:valAx>
        <c:axId val="93990272"/>
        <c:scaling>
          <c:orientation val="minMax"/>
          <c:max val="12"/>
          <c:min val="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988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626963557149522"/>
          <c:y val="0.15220180810731995"/>
          <c:w val="0.18447415558800603"/>
          <c:h val="0.626151574803149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9170401838252"/>
          <c:y val="4.6634862380420972E-2"/>
          <c:w val="0.82166024204243848"/>
          <c:h val="0.845984778407624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'Combined data+analysis'!$J$2</c:f>
              <c:strCache>
                <c:ptCount val="1"/>
                <c:pt idx="0">
                  <c:v>Scotland - pots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data+analysis'!$L$2</c:f>
              <c:numCache>
                <c:formatCode>[$-F800]dddd\,\ mmmm\ dd\,\ yyyy</c:formatCode>
                <c:ptCount val="1"/>
                <c:pt idx="0">
                  <c:v>42813</c:v>
                </c:pt>
              </c:numCache>
            </c:numRef>
          </c:val>
        </c:ser>
        <c:ser>
          <c:idx val="1"/>
          <c:order val="1"/>
          <c:tx>
            <c:strRef>
              <c:f>'Combined data+analysis'!$J$3</c:f>
              <c:strCache>
                <c:ptCount val="1"/>
                <c:pt idx="0">
                  <c:v>North England - pots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data+analysis'!$L$3</c:f>
              <c:numCache>
                <c:formatCode>[$-F800]dddd\,\ mmmm\ dd\,\ yyyy</c:formatCode>
                <c:ptCount val="1"/>
                <c:pt idx="0">
                  <c:v>42806</c:v>
                </c:pt>
              </c:numCache>
            </c:numRef>
          </c:val>
        </c:ser>
        <c:ser>
          <c:idx val="2"/>
          <c:order val="2"/>
          <c:tx>
            <c:strRef>
              <c:f>'Combined data+analysis'!$J$4</c:f>
              <c:strCache>
                <c:ptCount val="1"/>
                <c:pt idx="0">
                  <c:v>SE/W - pots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data+analysis'!$L$4</c:f>
              <c:numCache>
                <c:formatCode>[$-F800]dddd\,\ mmmm\ dd\,\ yyyy</c:formatCode>
                <c:ptCount val="1"/>
                <c:pt idx="0">
                  <c:v>42803</c:v>
                </c:pt>
              </c:numCache>
            </c:numRef>
          </c:val>
        </c:ser>
        <c:ser>
          <c:idx val="3"/>
          <c:order val="3"/>
          <c:tx>
            <c:strRef>
              <c:f>'Combined data+analysis'!$J$7</c:f>
              <c:strCache>
                <c:ptCount val="1"/>
                <c:pt idx="0">
                  <c:v>Scotland - ground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data+analysis'!$L$7</c:f>
              <c:numCache>
                <c:formatCode>[$-F800]dddd\,\ mmmm\ dd\,\ yyyy</c:formatCode>
                <c:ptCount val="1"/>
                <c:pt idx="0">
                  <c:v>42806</c:v>
                </c:pt>
              </c:numCache>
            </c:numRef>
          </c:val>
        </c:ser>
        <c:ser>
          <c:idx val="4"/>
          <c:order val="4"/>
          <c:tx>
            <c:strRef>
              <c:f>'Combined data+analysis'!$J$8</c:f>
              <c:strCache>
                <c:ptCount val="1"/>
                <c:pt idx="0">
                  <c:v>North England - ground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data+analysis'!$L$8</c:f>
              <c:numCache>
                <c:formatCode>[$-F800]dddd\,\ mmmm\ dd\,\ yyyy</c:formatCode>
                <c:ptCount val="1"/>
                <c:pt idx="0">
                  <c:v>42801</c:v>
                </c:pt>
              </c:numCache>
            </c:numRef>
          </c:val>
        </c:ser>
        <c:ser>
          <c:idx val="5"/>
          <c:order val="5"/>
          <c:tx>
            <c:strRef>
              <c:f>'Combined data+analysis'!$J$9</c:f>
              <c:strCache>
                <c:ptCount val="1"/>
                <c:pt idx="0">
                  <c:v>SE/W - ground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data+analysis'!$L$9</c:f>
              <c:numCache>
                <c:formatCode>[$-F800]dddd\,\ mmmm\ dd\,\ yyyy</c:formatCode>
                <c:ptCount val="1"/>
                <c:pt idx="0">
                  <c:v>42795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42368"/>
        <c:axId val="93536256"/>
      </c:barChart>
      <c:catAx>
        <c:axId val="94042368"/>
        <c:scaling>
          <c:orientation val="minMax"/>
        </c:scaling>
        <c:delete val="1"/>
        <c:axPos val="l"/>
        <c:majorTickMark val="out"/>
        <c:minorTickMark val="none"/>
        <c:tickLblPos val="nextTo"/>
        <c:crossAx val="93536256"/>
        <c:crosses val="autoZero"/>
        <c:auto val="1"/>
        <c:lblAlgn val="ctr"/>
        <c:lblOffset val="100"/>
        <c:noMultiLvlLbl val="0"/>
      </c:catAx>
      <c:valAx>
        <c:axId val="93536256"/>
        <c:scaling>
          <c:orientation val="minMax"/>
          <c:max val="42815"/>
          <c:min val="42793"/>
        </c:scaling>
        <c:delete val="0"/>
        <c:axPos val="b"/>
        <c:majorGridlines/>
        <c:minorGridlines/>
        <c:numFmt formatCode="[$-F800]dddd\,\ mmmm\ dd\,\ 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4042368"/>
        <c:crosses val="autoZero"/>
        <c:crossBetween val="between"/>
        <c:majorUnit val="7"/>
        <c:minorUnit val="1"/>
      </c:valAx>
    </c:plotArea>
    <c:plotVisOnly val="1"/>
    <c:dispBlanksAs val="gap"/>
    <c:showDLblsOverMax val="0"/>
  </c:chart>
  <c:txPr>
    <a:bodyPr/>
    <a:lstStyle/>
    <a:p>
      <a:pPr>
        <a:defRPr>
          <a:latin typeface="Book Antiqua" panose="0204060205030503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9170401838252"/>
          <c:y val="4.6634862380420972E-2"/>
          <c:w val="0.82166024204243848"/>
          <c:h val="0.845984778407624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'Combined data+analysis'!$J$2</c:f>
              <c:strCache>
                <c:ptCount val="1"/>
                <c:pt idx="0">
                  <c:v>Scotland - pots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data+analysis'!$L$2</c:f>
              <c:numCache>
                <c:formatCode>[$-F800]dddd\,\ mmmm\ dd\,\ yyyy</c:formatCode>
                <c:ptCount val="1"/>
                <c:pt idx="0">
                  <c:v>42813</c:v>
                </c:pt>
              </c:numCache>
            </c:numRef>
          </c:val>
        </c:ser>
        <c:ser>
          <c:idx val="1"/>
          <c:order val="1"/>
          <c:tx>
            <c:strRef>
              <c:f>'Combined data+analysis'!$J$3</c:f>
              <c:strCache>
                <c:ptCount val="1"/>
                <c:pt idx="0">
                  <c:v>North England - pots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data+analysis'!$L$3</c:f>
              <c:numCache>
                <c:formatCode>[$-F800]dddd\,\ mmmm\ dd\,\ yyyy</c:formatCode>
                <c:ptCount val="1"/>
                <c:pt idx="0">
                  <c:v>42806</c:v>
                </c:pt>
              </c:numCache>
            </c:numRef>
          </c:val>
        </c:ser>
        <c:ser>
          <c:idx val="2"/>
          <c:order val="2"/>
          <c:tx>
            <c:strRef>
              <c:f>'Combined data+analysis'!$J$4</c:f>
              <c:strCache>
                <c:ptCount val="1"/>
                <c:pt idx="0">
                  <c:v>SE/W - pots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data+analysis'!$L$4</c:f>
              <c:numCache>
                <c:formatCode>[$-F800]dddd\,\ mmmm\ dd\,\ yyyy</c:formatCode>
                <c:ptCount val="1"/>
                <c:pt idx="0">
                  <c:v>42803</c:v>
                </c:pt>
              </c:numCache>
            </c:numRef>
          </c:val>
        </c:ser>
        <c:ser>
          <c:idx val="3"/>
          <c:order val="3"/>
          <c:tx>
            <c:strRef>
              <c:f>'Combined data+analysis'!$J$7</c:f>
              <c:strCache>
                <c:ptCount val="1"/>
                <c:pt idx="0">
                  <c:v>Scotland - ground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data+analysis'!$L$7</c:f>
              <c:numCache>
                <c:formatCode>[$-F800]dddd\,\ mmmm\ dd\,\ yyyy</c:formatCode>
                <c:ptCount val="1"/>
                <c:pt idx="0">
                  <c:v>42806</c:v>
                </c:pt>
              </c:numCache>
            </c:numRef>
          </c:val>
        </c:ser>
        <c:ser>
          <c:idx val="4"/>
          <c:order val="4"/>
          <c:tx>
            <c:strRef>
              <c:f>'Combined data+analysis'!$J$8</c:f>
              <c:strCache>
                <c:ptCount val="1"/>
                <c:pt idx="0">
                  <c:v>North England - ground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data+analysis'!$L$8</c:f>
              <c:numCache>
                <c:formatCode>[$-F800]dddd\,\ mmmm\ dd\,\ yyyy</c:formatCode>
                <c:ptCount val="1"/>
                <c:pt idx="0">
                  <c:v>42801</c:v>
                </c:pt>
              </c:numCache>
            </c:numRef>
          </c:val>
        </c:ser>
        <c:ser>
          <c:idx val="5"/>
          <c:order val="5"/>
          <c:tx>
            <c:strRef>
              <c:f>'Combined data+analysis'!$J$9</c:f>
              <c:strCache>
                <c:ptCount val="1"/>
                <c:pt idx="0">
                  <c:v>SE/W - ground</c:v>
                </c:pt>
              </c:strCache>
            </c:strRef>
          </c:tx>
          <c:spPr>
            <a:noFill/>
          </c:spPr>
          <c:invertIfNegative val="0"/>
          <c:val>
            <c:numRef>
              <c:f>'Combined data+analysis'!$L$9</c:f>
              <c:numCache>
                <c:formatCode>[$-F800]dddd\,\ mmmm\ dd\,\ yyyy</c:formatCode>
                <c:ptCount val="1"/>
                <c:pt idx="0">
                  <c:v>42795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0080"/>
        <c:axId val="94111616"/>
      </c:barChart>
      <c:catAx>
        <c:axId val="94110080"/>
        <c:scaling>
          <c:orientation val="minMax"/>
        </c:scaling>
        <c:delete val="1"/>
        <c:axPos val="l"/>
        <c:majorTickMark val="out"/>
        <c:minorTickMark val="none"/>
        <c:tickLblPos val="nextTo"/>
        <c:crossAx val="94111616"/>
        <c:crosses val="autoZero"/>
        <c:auto val="1"/>
        <c:lblAlgn val="ctr"/>
        <c:lblOffset val="100"/>
        <c:noMultiLvlLbl val="0"/>
      </c:catAx>
      <c:valAx>
        <c:axId val="94111616"/>
        <c:scaling>
          <c:orientation val="minMax"/>
          <c:max val="42815"/>
          <c:min val="42793"/>
        </c:scaling>
        <c:delete val="0"/>
        <c:axPos val="b"/>
        <c:majorGridlines/>
        <c:minorGridlines/>
        <c:numFmt formatCode="[$-F800]dddd\,\ mmmm\ dd\,\ 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4110080"/>
        <c:crosses val="autoZero"/>
        <c:crossBetween val="between"/>
        <c:majorUnit val="7"/>
        <c:minorUnit val="1"/>
      </c:valAx>
    </c:plotArea>
    <c:plotVisOnly val="1"/>
    <c:dispBlanksAs val="gap"/>
    <c:showDLblsOverMax val="0"/>
  </c:chart>
  <c:txPr>
    <a:bodyPr/>
    <a:lstStyle/>
    <a:p>
      <a:pPr>
        <a:defRPr>
          <a:latin typeface="Book Antiqua" panose="0204060205030503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Analysis!$CS$1</c:f>
              <c:strCache>
                <c:ptCount val="1"/>
                <c:pt idx="0">
                  <c:v>Flowering Height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Analysis!$CR$2:$CR$4</c:f>
              <c:strCache>
                <c:ptCount val="3"/>
                <c:pt idx="0">
                  <c:v>Scotland</c:v>
                </c:pt>
                <c:pt idx="1">
                  <c:v>North England</c:v>
                </c:pt>
                <c:pt idx="2">
                  <c:v>South England/Wales</c:v>
                </c:pt>
              </c:strCache>
            </c:strRef>
          </c:cat>
          <c:val>
            <c:numRef>
              <c:f>Analysis!$CT$2:$CT$4</c:f>
              <c:numCache>
                <c:formatCode>General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62848"/>
        <c:axId val="94068736"/>
      </c:barChart>
      <c:catAx>
        <c:axId val="94062848"/>
        <c:scaling>
          <c:orientation val="minMax"/>
        </c:scaling>
        <c:delete val="0"/>
        <c:axPos val="b"/>
        <c:majorTickMark val="out"/>
        <c:minorTickMark val="none"/>
        <c:tickLblPos val="nextTo"/>
        <c:crossAx val="94068736"/>
        <c:crosses val="autoZero"/>
        <c:auto val="1"/>
        <c:lblAlgn val="ctr"/>
        <c:lblOffset val="100"/>
        <c:noMultiLvlLbl val="0"/>
      </c:catAx>
      <c:valAx>
        <c:axId val="94068736"/>
        <c:scaling>
          <c:orientation val="minMax"/>
          <c:max val="30"/>
          <c:min val="2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Flowering Height (cm)</a:t>
                </a:r>
              </a:p>
            </c:rich>
          </c:tx>
          <c:layout>
            <c:manualLayout>
              <c:xMode val="edge"/>
              <c:yMode val="edge"/>
              <c:x val="7.8205611049381365E-3"/>
              <c:y val="0.316634462494346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06284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4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</cdr:x>
      <cdr:y>0.16352</cdr:y>
    </cdr:from>
    <cdr:to>
      <cdr:x>0.925</cdr:x>
      <cdr:y>0.16352</cdr:y>
    </cdr:to>
    <cdr:cxnSp macro="">
      <cdr:nvCxnSpPr>
        <cdr:cNvPr id="18" name="Straight Connector 17"/>
        <cdr:cNvCxnSpPr/>
      </cdr:nvCxnSpPr>
      <cdr:spPr>
        <a:xfrm xmlns:a="http://schemas.openxmlformats.org/drawingml/2006/main">
          <a:off x="864096" y="703805"/>
          <a:ext cx="71287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</cdr:x>
      <cdr:y>0.41446</cdr:y>
    </cdr:from>
    <cdr:to>
      <cdr:x>0.925</cdr:x>
      <cdr:y>0.41446</cdr:y>
    </cdr:to>
    <cdr:cxnSp macro="">
      <cdr:nvCxnSpPr>
        <cdr:cNvPr id="19" name="Straight Connector 18"/>
        <cdr:cNvCxnSpPr/>
      </cdr:nvCxnSpPr>
      <cdr:spPr>
        <a:xfrm xmlns:a="http://schemas.openxmlformats.org/drawingml/2006/main">
          <a:off x="864096" y="1783925"/>
          <a:ext cx="71287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</cdr:x>
      <cdr:y>0.66541</cdr:y>
    </cdr:from>
    <cdr:to>
      <cdr:x>0.925</cdr:x>
      <cdr:y>0.66541</cdr:y>
    </cdr:to>
    <cdr:cxnSp macro="">
      <cdr:nvCxnSpPr>
        <cdr:cNvPr id="20" name="Straight Connector 19"/>
        <cdr:cNvCxnSpPr/>
      </cdr:nvCxnSpPr>
      <cdr:spPr>
        <a:xfrm xmlns:a="http://schemas.openxmlformats.org/drawingml/2006/main">
          <a:off x="864096" y="2864045"/>
          <a:ext cx="71287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0.16352</cdr:y>
    </cdr:from>
    <cdr:to>
      <cdr:x>0.925</cdr:x>
      <cdr:y>0.16352</cdr:y>
    </cdr:to>
    <cdr:cxnSp macro="">
      <cdr:nvCxnSpPr>
        <cdr:cNvPr id="18" name="Straight Connector 17"/>
        <cdr:cNvCxnSpPr/>
      </cdr:nvCxnSpPr>
      <cdr:spPr>
        <a:xfrm xmlns:a="http://schemas.openxmlformats.org/drawingml/2006/main">
          <a:off x="864096" y="703805"/>
          <a:ext cx="71287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0.83333</cdr:x>
      <cdr:y>0.13126</cdr:y>
    </cdr:from>
    <cdr:to>
      <cdr:x>0.86861</cdr:x>
      <cdr:y>0.20208</cdr:y>
    </cdr:to>
    <cdr:pic>
      <cdr:nvPicPr>
        <cdr:cNvPr id="15" name="Picture 1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00800" y="564970"/>
          <a:ext cx="304843" cy="3048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0.57109</cdr:x>
      <cdr:y>0.13222</cdr:y>
    </cdr:from>
    <cdr:to>
      <cdr:x>0.60637</cdr:x>
      <cdr:y>0.20304</cdr:y>
    </cdr:to>
    <cdr:pic>
      <cdr:nvPicPr>
        <cdr:cNvPr id="16" name="Picture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34793" y="569081"/>
          <a:ext cx="304843" cy="3048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</cdr:x>
      <cdr:y>0.41446</cdr:y>
    </cdr:from>
    <cdr:to>
      <cdr:x>0.925</cdr:x>
      <cdr:y>0.41446</cdr:y>
    </cdr:to>
    <cdr:cxnSp macro="">
      <cdr:nvCxnSpPr>
        <cdr:cNvPr id="19" name="Straight Connector 18"/>
        <cdr:cNvCxnSpPr/>
      </cdr:nvCxnSpPr>
      <cdr:spPr>
        <a:xfrm xmlns:a="http://schemas.openxmlformats.org/drawingml/2006/main">
          <a:off x="864096" y="1783925"/>
          <a:ext cx="71287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</cdr:x>
      <cdr:y>0.66541</cdr:y>
    </cdr:from>
    <cdr:to>
      <cdr:x>0.925</cdr:x>
      <cdr:y>0.66541</cdr:y>
    </cdr:to>
    <cdr:cxnSp macro="">
      <cdr:nvCxnSpPr>
        <cdr:cNvPr id="20" name="Straight Connector 19"/>
        <cdr:cNvCxnSpPr/>
      </cdr:nvCxnSpPr>
      <cdr:spPr>
        <a:xfrm xmlns:a="http://schemas.openxmlformats.org/drawingml/2006/main">
          <a:off x="864096" y="2864045"/>
          <a:ext cx="71287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0.57189</cdr:x>
      <cdr:y>0.37048</cdr:y>
    </cdr:from>
    <cdr:to>
      <cdr:x>0.60717</cdr:x>
      <cdr:y>0.44131</cdr:y>
    </cdr:to>
    <cdr:pic>
      <cdr:nvPicPr>
        <cdr:cNvPr id="21" name="Picture 2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41713" y="1594628"/>
          <a:ext cx="304843" cy="3048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0.45833</cdr:x>
      <cdr:y>0.63778</cdr:y>
    </cdr:from>
    <cdr:to>
      <cdr:x>0.49361</cdr:x>
      <cdr:y>0.7086</cdr:y>
    </cdr:to>
    <cdr:pic>
      <cdr:nvPicPr>
        <cdr:cNvPr id="22" name="Picture 2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60440" y="2745138"/>
          <a:ext cx="304843" cy="3048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0.38469</cdr:x>
      <cdr:y>0.37048</cdr:y>
    </cdr:from>
    <cdr:to>
      <cdr:x>0.41997</cdr:x>
      <cdr:y>0.44131</cdr:y>
    </cdr:to>
    <cdr:pic>
      <cdr:nvPicPr>
        <cdr:cNvPr id="23" name="Picture 2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324132" y="1594628"/>
          <a:ext cx="304843" cy="3048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0.15833</cdr:x>
      <cdr:y>0.62423</cdr:y>
    </cdr:from>
    <cdr:to>
      <cdr:x>0.19361</cdr:x>
      <cdr:y>0.69505</cdr:y>
    </cdr:to>
    <cdr:pic>
      <cdr:nvPicPr>
        <cdr:cNvPr id="24" name="Picture 2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68152" y="2686807"/>
          <a:ext cx="304843" cy="30484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50FB882D-8596-49B8-86D4-FA54AC710A48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132835D9-5CE8-4FD6-804F-CB0939E3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75F62C9A-3878-4DF6-92A8-280C3E914686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4" tIns="47912" rIns="95824" bIns="479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431" y="4861151"/>
            <a:ext cx="5680444" cy="4605824"/>
          </a:xfrm>
          <a:prstGeom prst="rect">
            <a:avLst/>
          </a:prstGeom>
        </p:spPr>
        <p:txBody>
          <a:bodyPr vert="horz" lIns="95824" tIns="47912" rIns="95824" bIns="479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6B226B69-651C-458E-A63E-5F5AC7279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5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7CDC-5B91-4F4E-B3FD-5DB9B6B66603}" type="datetime1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BCA-87AD-4022-90F5-16B4057C8906}" type="datetime1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8228-9A08-46F5-91A7-99516FDB22B3}" type="datetime1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3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D28-22FA-4CC9-8B8E-2A7905CF0945}" type="datetime1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397-28B4-4827-8048-15A8B85FED3A}" type="datetime1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F365-1BB6-4A5D-8BD5-8577416BA555}" type="datetime1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4364-2E42-4963-B54F-B55A1E6E22F6}" type="datetime1">
              <a:rPr lang="en-GB" smtClean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8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3B44-F221-4619-93FE-64B9845D339B}" type="datetime1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9D48-266A-4CC6-9BDC-9F3C9068085E}" type="datetime1">
              <a:rPr lang="en-GB" smtClean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8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C19C-8A1F-4E8A-A25B-5D15BBE5A080}" type="datetime1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574-C5F6-4D68-9BF1-C6B65ADB0446}" type="datetime1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7EA9-94FE-45FD-B27B-C29980EDAB08}" type="datetime1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35" y="468259"/>
            <a:ext cx="3201049" cy="151216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8259"/>
            <a:ext cx="2431923" cy="1512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1" y="4869160"/>
            <a:ext cx="2109509" cy="1582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92" y="2924944"/>
            <a:ext cx="803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Book Antiqua" pitchFamily="18" charset="0"/>
              </a:rPr>
              <a:t>Results Report</a:t>
            </a:r>
            <a:endParaRPr lang="en-GB" sz="54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71" y="4869160"/>
            <a:ext cx="2109510" cy="1582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81" y="4869160"/>
            <a:ext cx="2109509" cy="158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69" y="4869160"/>
            <a:ext cx="2056771" cy="15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725778"/>
              </p:ext>
            </p:extLst>
          </p:nvPr>
        </p:nvGraphicFramePr>
        <p:xfrm>
          <a:off x="251520" y="1141019"/>
          <a:ext cx="8640959" cy="430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64150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Scotland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2564904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North England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585790"/>
            <a:ext cx="111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South England/Wales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2100" y="5373216"/>
            <a:ext cx="426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Average Flowering Date for Each Area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20570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Where did the first daffodils flower?</a:t>
            </a:r>
            <a:endParaRPr lang="en-GB" sz="3200" b="1" dirty="0">
              <a:latin typeface="Book Antiqua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46860" y="2456"/>
            <a:ext cx="828796" cy="923330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94405" y="5702930"/>
            <a:ext cx="83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ook Antiqua" pitchFamily="18" charset="0"/>
              </a:rPr>
              <a:t>Daffodils flowered first in South England/Wales.</a:t>
            </a:r>
          </a:p>
          <a:p>
            <a:r>
              <a:rPr lang="en-GB" sz="2400" dirty="0" smtClean="0">
                <a:latin typeface="Book Antiqua" pitchFamily="18" charset="0"/>
              </a:rPr>
              <a:t>	Were you correct? Why do you think that is? </a:t>
            </a:r>
            <a:r>
              <a:rPr lang="en-GB" sz="2400" dirty="0">
                <a:latin typeface="Book Antiqua" pitchFamily="18" charset="0"/>
              </a:rPr>
              <a:t/>
            </a:r>
            <a:br>
              <a:rPr lang="en-GB" sz="2400" dirty="0">
                <a:latin typeface="Book Antiqua" pitchFamily="18" charset="0"/>
              </a:rPr>
            </a:br>
            <a:r>
              <a:rPr lang="en-GB" sz="2400" dirty="0" smtClean="0">
                <a:latin typeface="Book Antiqua" pitchFamily="18" charset="0"/>
              </a:rPr>
              <a:t>	</a:t>
            </a:r>
            <a:endParaRPr lang="en-GB" sz="2400" dirty="0">
              <a:latin typeface="Book Antiqua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25361" y="6026095"/>
            <a:ext cx="828796" cy="923330"/>
            <a:chOff x="7056784" y="5805264"/>
            <a:chExt cx="828796" cy="92333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3" name="Cross 2"/>
          <p:cNvSpPr/>
          <p:nvPr/>
        </p:nvSpPr>
        <p:spPr>
          <a:xfrm rot="18819859">
            <a:off x="5152071" y="1652719"/>
            <a:ext cx="355890" cy="346895"/>
          </a:xfrm>
          <a:prstGeom prst="plus">
            <a:avLst>
              <a:gd name="adj" fmla="val 3760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ross 37"/>
          <p:cNvSpPr/>
          <p:nvPr/>
        </p:nvSpPr>
        <p:spPr>
          <a:xfrm rot="18819859">
            <a:off x="3562265" y="2787884"/>
            <a:ext cx="355890" cy="346895"/>
          </a:xfrm>
          <a:prstGeom prst="plus">
            <a:avLst>
              <a:gd name="adj" fmla="val 3760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ross 43"/>
          <p:cNvSpPr/>
          <p:nvPr/>
        </p:nvSpPr>
        <p:spPr>
          <a:xfrm rot="18819859">
            <a:off x="1608603" y="3840689"/>
            <a:ext cx="355890" cy="346895"/>
          </a:xfrm>
          <a:prstGeom prst="plus">
            <a:avLst>
              <a:gd name="adj" fmla="val 3760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4211960" y="2860666"/>
            <a:ext cx="388843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ook Antiqua" panose="02040602050305030304" pitchFamily="18" charset="0"/>
              </a:rPr>
              <a:t>Plants require water and warm sunlight to grow, so daffodils grew more quickly where they had plenty of both. </a:t>
            </a:r>
          </a:p>
          <a:p>
            <a:r>
              <a:rPr lang="en-GB" dirty="0" smtClean="0">
                <a:latin typeface="Book Antiqua" panose="02040602050305030304" pitchFamily="18" charset="0"/>
              </a:rPr>
              <a:t>However they can sometimes have too much water or sun, so this won’t always be true!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46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92" y="2060848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6" y="2060848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811978"/>
              </p:ext>
            </p:extLst>
          </p:nvPr>
        </p:nvGraphicFramePr>
        <p:xfrm>
          <a:off x="329886" y="1934719"/>
          <a:ext cx="8640959" cy="430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436097" y="2636912"/>
            <a:ext cx="208823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03200" y="3717032"/>
            <a:ext cx="153759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4168" y="2267580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>
                <a:solidFill>
                  <a:srgbClr val="FF0000"/>
                </a:solidFill>
                <a:latin typeface="Book Antiqua" panose="02040602050305030304" pitchFamily="18" charset="0"/>
              </a:rPr>
              <a:t>7</a:t>
            </a:r>
            <a:r>
              <a:rPr lang="en-GB" b="1" cap="smal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GB" b="1" cap="small" dirty="0">
                <a:solidFill>
                  <a:srgbClr val="FF0000"/>
                </a:solidFill>
                <a:latin typeface="Book Antiqua" panose="02040602050305030304" pitchFamily="18" charset="0"/>
              </a:rPr>
              <a:t>d</a:t>
            </a:r>
            <a:r>
              <a:rPr lang="en-GB" b="1" cap="smal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ays</a:t>
            </a:r>
            <a:endParaRPr lang="en-GB" b="1" cap="small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4302" y="3347700"/>
            <a:ext cx="9953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5 days</a:t>
            </a:r>
            <a:endParaRPr lang="en-GB" b="1" cap="small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20570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How many days are there between daffodils in the ground and daffodils in pots flowering?</a:t>
            </a:r>
            <a:endParaRPr lang="en-GB" sz="3200" b="1" dirty="0">
              <a:latin typeface="Book Antiqua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871700" y="4797152"/>
            <a:ext cx="244827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7784" y="4427820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8 days</a:t>
            </a:r>
            <a:endParaRPr lang="en-GB" b="1" cap="small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2505596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Scotland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08" y="3429000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North England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07" y="4449886"/>
            <a:ext cx="111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South England/Wales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7815" y="6237312"/>
            <a:ext cx="426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Book Antiqua" panose="02040602050305030304" pitchFamily="18" charset="0"/>
              </a:rPr>
              <a:t>Average Flowering Date for Each Area</a:t>
            </a:r>
            <a:endParaRPr lang="en-GB" dirty="0">
              <a:latin typeface="Book Antiqua" panose="0204060205030503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53275" y="1723363"/>
            <a:ext cx="3697134" cy="481501"/>
            <a:chOff x="1594946" y="646458"/>
            <a:chExt cx="3697134" cy="48150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46" y="646458"/>
              <a:ext cx="481501" cy="4815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76447" y="692696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Book Antiqua" panose="02040602050305030304" pitchFamily="18" charset="0"/>
                </a:rPr>
                <a:t>= bulbs planted in the ground</a:t>
              </a:r>
              <a:endParaRPr lang="en-GB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68913" y="1683998"/>
            <a:ext cx="3723567" cy="520866"/>
            <a:chOff x="5131254" y="675887"/>
            <a:chExt cx="3723567" cy="52086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254" y="675887"/>
              <a:ext cx="520866" cy="52086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639188" y="755412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Book Antiqua" panose="02040602050305030304" pitchFamily="18" charset="0"/>
                </a:rPr>
                <a:t>= bulbs planted in pots</a:t>
              </a:r>
              <a:endParaRPr lang="en-GB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6860" y="2456"/>
            <a:ext cx="828796" cy="923330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5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178" y="1556792"/>
            <a:ext cx="7364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>
                <a:latin typeface="Book Antiqua" pitchFamily="18" charset="0"/>
              </a:rPr>
              <a:t>We were surprised because our hypothesis (our idea) was that the daffodils in pots would flower first. But we were wrong!</a:t>
            </a:r>
          </a:p>
          <a:p>
            <a:endParaRPr lang="en-GB" sz="2700" dirty="0" smtClean="0">
              <a:latin typeface="Book Antiqua" pitchFamily="18" charset="0"/>
            </a:endParaRPr>
          </a:p>
          <a:p>
            <a:r>
              <a:rPr lang="en-GB" sz="2700" dirty="0" smtClean="0">
                <a:latin typeface="Book Antiqua" pitchFamily="18" charset="0"/>
              </a:rPr>
              <a:t>Science is all about questioning why things happen. Now we need to think about why we were wrong.</a:t>
            </a:r>
          </a:p>
          <a:p>
            <a:endParaRPr lang="en-GB" sz="2700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136"/>
            <a:ext cx="2237566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01664" y="120390"/>
            <a:ext cx="1847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482" y="286594"/>
            <a:ext cx="828796" cy="923330"/>
            <a:chOff x="7056784" y="5805264"/>
            <a:chExt cx="828796" cy="9233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06630" y="260648"/>
            <a:ext cx="70761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Why do you think the daffodils in </a:t>
            </a:r>
            <a:r>
              <a:rPr lang="en-GB" sz="3200" b="1" dirty="0" smtClean="0">
                <a:latin typeface="Book Antiqua" pitchFamily="18" charset="0"/>
              </a:rPr>
              <a:t>the ground </a:t>
            </a:r>
            <a:r>
              <a:rPr lang="en-GB" sz="3200" b="1" dirty="0">
                <a:latin typeface="Book Antiqua" pitchFamily="18" charset="0"/>
              </a:rPr>
              <a:t>flowered before the daffodils planted in </a:t>
            </a:r>
            <a:r>
              <a:rPr lang="en-GB" sz="3200" b="1" dirty="0" smtClean="0">
                <a:latin typeface="Book Antiqua" pitchFamily="18" charset="0"/>
              </a:rPr>
              <a:t>pots?</a:t>
            </a:r>
            <a:endParaRPr lang="en-GB" sz="3200" b="1" dirty="0">
              <a:latin typeface="Book Antiqua" pitchFamily="18" charset="0"/>
            </a:endParaRP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051720" y="5373216"/>
            <a:ext cx="680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Book Antiqua" pitchFamily="18" charset="0"/>
              </a:rPr>
              <a:t>What changes could you make to the Bulb Project to test these ideas?</a:t>
            </a:r>
            <a:endParaRPr lang="en-GB" sz="2800" dirty="0"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274" y="1845697"/>
            <a:ext cx="680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Book Antiqua" pitchFamily="18" charset="0"/>
              </a:rPr>
              <a:t>Here are some ideas of things that might affect daffodil flowering dates…</a:t>
            </a:r>
            <a:endParaRPr lang="en-GB" sz="2800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9950" y="2961651"/>
            <a:ext cx="2419397" cy="1835501"/>
            <a:chOff x="439950" y="2449211"/>
            <a:chExt cx="2419397" cy="1835501"/>
          </a:xfrm>
        </p:grpSpPr>
        <p:pic>
          <p:nvPicPr>
            <p:cNvPr id="2050" name="Picture 2" descr="Image result for soil qualit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0" y="2449211"/>
              <a:ext cx="2331850" cy="170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259632" y="3884602"/>
              <a:ext cx="159971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Book Antiqua" pitchFamily="18" charset="0"/>
                </a:rPr>
                <a:t>Soil quality </a:t>
              </a:r>
              <a:endParaRPr lang="en-GB" sz="2000" dirty="0">
                <a:latin typeface="Book Antiqu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06630" y="5403993"/>
            <a:ext cx="828796" cy="923330"/>
            <a:chOff x="7056784" y="5805264"/>
            <a:chExt cx="828796" cy="9233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6456" y="2996953"/>
            <a:ext cx="2701688" cy="1800201"/>
            <a:chOff x="3605520" y="2708920"/>
            <a:chExt cx="2701688" cy="1863937"/>
          </a:xfrm>
        </p:grpSpPr>
        <p:pic>
          <p:nvPicPr>
            <p:cNvPr id="2052" name="Picture 4" descr="Image result for sha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520" y="2708920"/>
              <a:ext cx="2592288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261704" y="4172747"/>
              <a:ext cx="10455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Book Antiqua" pitchFamily="18" charset="0"/>
                </a:rPr>
                <a:t>Shade</a:t>
              </a:r>
              <a:endParaRPr lang="en-GB" sz="2000" dirty="0">
                <a:latin typeface="Book Antiqua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56176" y="2961391"/>
            <a:ext cx="2703854" cy="1835761"/>
            <a:chOff x="6156176" y="2961391"/>
            <a:chExt cx="2703854" cy="1835761"/>
          </a:xfrm>
        </p:grpSpPr>
        <p:pic>
          <p:nvPicPr>
            <p:cNvPr id="2054" name="Picture 6" descr="Image result for bulb basal ro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961391"/>
              <a:ext cx="2556986" cy="170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732240" y="4397042"/>
              <a:ext cx="212779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Book Antiqua" pitchFamily="18" charset="0"/>
                </a:rPr>
                <a:t>Pests &amp; diseases</a:t>
              </a:r>
              <a:endParaRPr lang="en-GB" sz="2000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9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985268"/>
              </p:ext>
            </p:extLst>
          </p:nvPr>
        </p:nvGraphicFramePr>
        <p:xfrm>
          <a:off x="465364" y="1448425"/>
          <a:ext cx="8213271" cy="446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196478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cs typeface="Arial" pitchFamily="34" charset="0"/>
              </a:rPr>
              <a:t>	Which region had the tallest/shortest daffodils?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87727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Book Antiqua" pitchFamily="18" charset="0"/>
              </a:rPr>
              <a:t>Using the bar chart can you estimate how tall the daffodils are?</a:t>
            </a:r>
          </a:p>
          <a:p>
            <a:r>
              <a:rPr lang="en-GB" sz="2000" dirty="0" smtClean="0">
                <a:latin typeface="Book Antiqua" pitchFamily="18" charset="0"/>
              </a:rPr>
              <a:t>How much taller were daffodils in South England/Wales than in North England?</a:t>
            </a:r>
            <a:endParaRPr lang="en-GB" sz="20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316" y="32863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Book Antiqua" panose="02040602050305030304" pitchFamily="18" charset="0"/>
              </a:rPr>
              <a:t>25cm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7087" y="38683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Book Antiqua" panose="02040602050305030304" pitchFamily="18" charset="0"/>
              </a:rPr>
              <a:t>23cm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6236" y="133288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Book Antiqua" panose="02040602050305030304" pitchFamily="18" charset="0"/>
              </a:rPr>
              <a:t>29cm</a:t>
            </a:r>
            <a:endParaRPr lang="en-GB" dirty="0">
              <a:latin typeface="Book Antiqua" panose="0204060205030503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0876" y="273422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5608" y="5880705"/>
            <a:ext cx="828796" cy="923330"/>
            <a:chOff x="7056784" y="5805264"/>
            <a:chExt cx="828796" cy="923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Down Arrow 5"/>
          <p:cNvSpPr/>
          <p:nvPr/>
        </p:nvSpPr>
        <p:spPr>
          <a:xfrm rot="10800000">
            <a:off x="7092280" y="1628800"/>
            <a:ext cx="504056" cy="610742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4633131" y="4144885"/>
            <a:ext cx="504056" cy="610742"/>
          </a:xfrm>
          <a:prstGeom prst="downArrow">
            <a:avLst/>
          </a:prstGeom>
          <a:solidFill>
            <a:srgbClr val="CC99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64088" y="4324995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90027" y="1988840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27" y="7312064"/>
            <a:ext cx="12107254" cy="10089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79102" y="2947771"/>
            <a:ext cx="1206209" cy="523220"/>
          </a:xfrm>
          <a:prstGeom prst="rect">
            <a:avLst/>
          </a:prstGeom>
          <a:solidFill>
            <a:srgbClr val="C1FDA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Book Antiqua" panose="02040602050305030304" pitchFamily="18" charset="0"/>
              </a:rPr>
              <a:t>About 6cm difference</a:t>
            </a:r>
            <a:endParaRPr lang="en-GB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1" grpId="0"/>
      <p:bldP spid="6" grpId="0" animBg="1"/>
      <p:bldP spid="22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5263"/>
            <a:ext cx="756084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Book Antiqua" pitchFamily="18" charset="0"/>
              </a:rPr>
              <a:t>The daffodils were tallest in South England/Wales by approximately 6cm!</a:t>
            </a:r>
          </a:p>
          <a:p>
            <a:endParaRPr lang="en-GB" sz="2600" dirty="0">
              <a:latin typeface="Book Antiqua" pitchFamily="18" charset="0"/>
            </a:endParaRPr>
          </a:p>
          <a:p>
            <a:r>
              <a:rPr lang="en-GB" sz="2600" dirty="0" smtClean="0">
                <a:latin typeface="Book Antiqua" pitchFamily="18" charset="0"/>
              </a:rPr>
              <a:t>This could be because:</a:t>
            </a:r>
            <a:endParaRPr lang="en-GB" sz="2600" b="1" dirty="0" smtClean="0">
              <a:latin typeface="Book Antiqu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600" dirty="0" smtClean="0">
                <a:latin typeface="Book Antiqua" pitchFamily="18" charset="0"/>
              </a:rPr>
              <a:t>South England/Wales was the warmest and wettest region on average. The daffodils had more sunlight and water, which they need to grow tall.</a:t>
            </a:r>
          </a:p>
          <a:p>
            <a:endParaRPr lang="en-GB" sz="2600" dirty="0">
              <a:latin typeface="Book Antiqua" pitchFamily="18" charset="0"/>
            </a:endParaRPr>
          </a:p>
          <a:p>
            <a:r>
              <a:rPr lang="en-GB" sz="2600" dirty="0" smtClean="0">
                <a:latin typeface="Book Antiqua" pitchFamily="18" charset="0"/>
              </a:rPr>
              <a:t>To be sure why, we would need to do more experiments.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600" dirty="0">
              <a:latin typeface="Book Antiqua" pitchFamily="18" charset="0"/>
            </a:endParaRPr>
          </a:p>
          <a:p>
            <a:r>
              <a:rPr lang="en-GB" sz="2800" b="1" dirty="0" smtClean="0">
                <a:latin typeface="Book Antiqua" pitchFamily="18" charset="0"/>
              </a:rPr>
              <a:t>	Can you think of any other reasons 	why daffodils may have grown taller in 	South England/Wales?</a:t>
            </a:r>
          </a:p>
          <a:p>
            <a:endParaRPr lang="en-GB" sz="2800" dirty="0" smtClean="0">
              <a:latin typeface="Book Antiqu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4725" y="5029525"/>
            <a:ext cx="828796" cy="923330"/>
            <a:chOff x="7056784" y="5805264"/>
            <a:chExt cx="828796" cy="923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3" y="5805264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  <a:endPara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6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Book Antiqua" pitchFamily="18" charset="0"/>
              </a:rPr>
              <a:t>Finding a trend is quite difficult but some things are clear…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173498"/>
            <a:ext cx="8075240" cy="2135822"/>
          </a:xfrm>
          <a:prstGeom prst="rect">
            <a:avLst/>
          </a:prstGeom>
        </p:spPr>
        <p:txBody>
          <a:bodyPr vert="horz" lIns="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 smtClean="0">
                <a:latin typeface="Book Antiqua" pitchFamily="18" charset="0"/>
              </a:rPr>
              <a:t>The bulbs rely on both warm sunshine and water in order to flower.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 smtClean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 smtClean="0">
                <a:latin typeface="Book Antiqua" pitchFamily="18" charset="0"/>
              </a:rPr>
              <a:t>Our seasons are becoming more unpredictable as our world is getting warmer.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b="1" dirty="0" smtClean="0">
                <a:latin typeface="Book Antiqua" pitchFamily="18" charset="0"/>
              </a:rPr>
              <a:t>	</a:t>
            </a:r>
            <a:r>
              <a:rPr lang="en-GB" sz="4400" b="1" dirty="0" smtClean="0">
                <a:latin typeface="Book Antiqua" pitchFamily="18" charset="0"/>
              </a:rPr>
              <a:t>How do you think this will affect the growth of 	plants in the 	future?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07524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1668" y="5363503"/>
            <a:ext cx="828796" cy="923330"/>
            <a:chOff x="7056784" y="5805264"/>
            <a:chExt cx="828796" cy="9233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Book Antiqua" pitchFamily="18" charset="0"/>
              </a:rPr>
              <a:t>Super Scientists!</a:t>
            </a:r>
            <a:endParaRPr lang="en-GB" b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Book Antiqua" pitchFamily="18" charset="0"/>
              </a:rPr>
              <a:t>The Edina Trust would like to thank everyone that worked so hard planting their bulbs, observing, and sending in their records.</a:t>
            </a:r>
          </a:p>
          <a:p>
            <a:pPr marL="0" indent="0">
              <a:buNone/>
            </a:pPr>
            <a:endParaRPr lang="en-GB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Book Antiqua" pitchFamily="18" charset="0"/>
              </a:rPr>
              <a:t>We couldn’t have carried out an experiment like this without your help!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Book Antiqua" pitchFamily="18" charset="0"/>
              </a:rPr>
              <a:t>And now for the results…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Book Antiqua" pitchFamily="18" charset="0"/>
              </a:rPr>
              <a:t>	Look out for questions along the way!</a:t>
            </a:r>
          </a:p>
          <a:p>
            <a:pPr marL="0" indent="0">
              <a:buNone/>
            </a:pPr>
            <a:endParaRPr lang="en-GB" dirty="0" smtClean="0">
              <a:latin typeface="Book Antiqua" pitchFamily="18" charset="0"/>
            </a:endParaRPr>
          </a:p>
        </p:txBody>
      </p:sp>
      <p:pic>
        <p:nvPicPr>
          <p:cNvPr id="2050" name="Picture 2" descr="C:\Users\RoseB\AppData\Local\Microsoft\Windows\Temporary Internet Files\Content.IE5\LPA16MQ2\MC9004413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56" y="109736"/>
            <a:ext cx="1591072" cy="1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7466" y="5445224"/>
            <a:ext cx="858190" cy="923330"/>
            <a:chOff x="7027390" y="5805264"/>
            <a:chExt cx="858190" cy="923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5" r="12801"/>
            <a:stretch/>
          </p:blipFill>
          <p:spPr>
            <a:xfrm>
              <a:off x="7027390" y="5841339"/>
              <a:ext cx="858190" cy="743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2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11"/>
          <a:stretch/>
        </p:blipFill>
        <p:spPr>
          <a:xfrm>
            <a:off x="1252094" y="4188648"/>
            <a:ext cx="5192114" cy="2624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34" y="1188178"/>
            <a:ext cx="4223359" cy="2789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78" y="1840637"/>
            <a:ext cx="3142749" cy="2860986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For this investigation we divided the schools that took part into three regions…</a:t>
            </a:r>
            <a:endParaRPr lang="en-GB" sz="3200" b="1" dirty="0">
              <a:latin typeface="Book Antiqu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02090" y="3244062"/>
            <a:ext cx="1728192" cy="7374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16390" y="4481244"/>
            <a:ext cx="1942030" cy="1713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57312" y="1701470"/>
            <a:ext cx="273300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Book Antiqua" panose="02040602050305030304" pitchFamily="18" charset="0"/>
              </a:rPr>
              <a:t>Scotland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GB" sz="1600" dirty="0" smtClean="0">
                <a:latin typeface="Book Antiqua" panose="02040602050305030304" pitchFamily="18" charset="0"/>
              </a:rPr>
              <a:t>including Fife, North Ayrshire, North Lanarkshire, Renfrewshire, South Lanarkshire, West Dunbartonshire</a:t>
            </a:r>
            <a:endParaRPr lang="en-GB" sz="1600" u="sng" dirty="0"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3960579"/>
            <a:ext cx="2714126" cy="10772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Book Antiqua" panose="02040602050305030304" pitchFamily="18" charset="0"/>
              </a:rPr>
              <a:t>North England</a:t>
            </a:r>
          </a:p>
          <a:p>
            <a:pPr algn="ctr"/>
            <a:r>
              <a:rPr lang="en-GB" sz="1600" dirty="0" smtClean="0">
                <a:latin typeface="Book Antiqua" panose="02040602050305030304" pitchFamily="18" charset="0"/>
              </a:rPr>
              <a:t>including Lancashire, Middlesbrough, Hartlepool, Sunderland</a:t>
            </a:r>
            <a:endParaRPr lang="en-GB" sz="1600" dirty="0"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8278" y="5877272"/>
            <a:ext cx="384198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Book Antiqua" panose="02040602050305030304" pitchFamily="18" charset="0"/>
              </a:rPr>
              <a:t>South England/Wales</a:t>
            </a:r>
          </a:p>
          <a:p>
            <a:pPr algn="ctr"/>
            <a:r>
              <a:rPr lang="en-GB" sz="1600" dirty="0" smtClean="0">
                <a:latin typeface="Book Antiqua" panose="02040602050305030304" pitchFamily="18" charset="0"/>
              </a:rPr>
              <a:t>including Lincolnshire, Oxfordshire, Conwy, Rhondda Cynon </a:t>
            </a:r>
            <a:r>
              <a:rPr lang="en-GB" sz="1600" dirty="0" err="1" smtClean="0">
                <a:latin typeface="Book Antiqua" panose="02040602050305030304" pitchFamily="18" charset="0"/>
              </a:rPr>
              <a:t>Taf</a:t>
            </a:r>
            <a:endParaRPr lang="en-GB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27778 -0.05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25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0191 0.0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71290"/>
              </p:ext>
            </p:extLst>
          </p:nvPr>
        </p:nvGraphicFramePr>
        <p:xfrm>
          <a:off x="467544" y="966867"/>
          <a:ext cx="8136904" cy="460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4056" y="129406"/>
            <a:ext cx="1115616" cy="923330"/>
            <a:chOff x="6912768" y="5805264"/>
            <a:chExt cx="1115616" cy="923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768" y="5841339"/>
              <a:ext cx="1115616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7544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Which region had the most rain?</a:t>
            </a:r>
            <a:endParaRPr lang="en-GB" sz="3200" b="1" dirty="0">
              <a:latin typeface="Book Antiqu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5574193"/>
            <a:ext cx="8525197" cy="1569660"/>
            <a:chOff x="395536" y="5574193"/>
            <a:chExt cx="8280920" cy="1569660"/>
          </a:xfrm>
        </p:grpSpPr>
        <p:sp>
          <p:nvSpPr>
            <p:cNvPr id="10" name="TextBox 9"/>
            <p:cNvSpPr txBox="1"/>
            <p:nvPr/>
          </p:nvSpPr>
          <p:spPr>
            <a:xfrm>
              <a:off x="611560" y="5574193"/>
              <a:ext cx="80648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Book Antiqua" pitchFamily="18" charset="0"/>
                </a:rPr>
                <a:t>South England/Wales had the most rain during the project.</a:t>
              </a:r>
            </a:p>
            <a:p>
              <a:r>
                <a:rPr lang="en-GB" sz="2400" dirty="0">
                  <a:latin typeface="Book Antiqua" pitchFamily="18" charset="0"/>
                </a:rPr>
                <a:t>	</a:t>
              </a:r>
              <a:r>
                <a:rPr lang="en-GB" sz="2400" dirty="0" smtClean="0">
                  <a:latin typeface="Book Antiqua" pitchFamily="18" charset="0"/>
                </a:rPr>
                <a:t>Can you estimate how much more daily rainfall 	there was in South England/Wales than Scotland?</a:t>
              </a:r>
              <a:endParaRPr lang="en-GB" sz="2400" dirty="0">
                <a:latin typeface="Book Antiqua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95536" y="5949280"/>
              <a:ext cx="1115616" cy="888786"/>
              <a:chOff x="6696744" y="5805264"/>
              <a:chExt cx="1115616" cy="9233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744" y="5841339"/>
                <a:ext cx="1115616" cy="74374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200800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</p:grpSp>
      <p:pic>
        <p:nvPicPr>
          <p:cNvPr id="3075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47528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2053" y="1268759"/>
            <a:ext cx="388843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ook Antiqua" panose="02040602050305030304" pitchFamily="18" charset="0"/>
              </a:rPr>
              <a:t>It was close, but during the Bulb Project there was on average 0.6mm more rain every day in South England/Wales than in Scotland.</a:t>
            </a:r>
            <a:endParaRPr lang="en-GB" dirty="0">
              <a:latin typeface="Book Antiqua" panose="0204060205030503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224234" y="2768228"/>
            <a:ext cx="5435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224234" y="4005064"/>
            <a:ext cx="82748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3833"/>
              </p:ext>
            </p:extLst>
          </p:nvPr>
        </p:nvGraphicFramePr>
        <p:xfrm>
          <a:off x="323528" y="1052736"/>
          <a:ext cx="820891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332656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Which region was the warmest/coldest?</a:t>
            </a:r>
            <a:endParaRPr lang="en-GB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758" y="5589240"/>
            <a:ext cx="83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ook Antiqua" pitchFamily="18" charset="0"/>
              </a:rPr>
              <a:t>South England/Wales was warmest, Scotland was coldest.</a:t>
            </a:r>
          </a:p>
          <a:p>
            <a:r>
              <a:rPr lang="en-GB" sz="2400" dirty="0" smtClean="0">
                <a:latin typeface="Book Antiqua" pitchFamily="18" charset="0"/>
              </a:rPr>
              <a:t>	Why do you think that is? Why might </a:t>
            </a:r>
            <a:r>
              <a:rPr lang="en-GB" sz="2400" smtClean="0">
                <a:latin typeface="Book Antiqua" pitchFamily="18" charset="0"/>
              </a:rPr>
              <a:t>Scotland have 	been the </a:t>
            </a:r>
            <a:r>
              <a:rPr lang="en-GB" sz="2400" dirty="0" smtClean="0">
                <a:latin typeface="Book Antiqua" pitchFamily="18" charset="0"/>
              </a:rPr>
              <a:t>coldest area?</a:t>
            </a:r>
            <a:endParaRPr lang="en-GB" sz="2400" dirty="0">
              <a:latin typeface="Book Antiqua" pitchFamily="18" charset="0"/>
            </a:endParaRPr>
          </a:p>
        </p:txBody>
      </p:sp>
      <p:pic>
        <p:nvPicPr>
          <p:cNvPr id="1028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87181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thumb/b/be/Snow01.svg/1000px-Snow01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962950" cy="9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301" y="5992713"/>
            <a:ext cx="828796" cy="923330"/>
            <a:chOff x="7056784" y="5805264"/>
            <a:chExt cx="828796" cy="923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3544" y="1294023"/>
            <a:ext cx="388843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ook Antiqua" panose="02040602050305030304" pitchFamily="18" charset="0"/>
              </a:rPr>
              <a:t>Scotland is further north than England (it has a higher latitude). Places further from the equator do not have as much direct sunlight so it is normally colder.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1040" name="TextBox 1039">
            <a:hlinkClick r:id="rId6" action="ppaction://hlinksldjump"/>
          </p:cNvPr>
          <p:cNvSpPr txBox="1"/>
          <p:nvPr/>
        </p:nvSpPr>
        <p:spPr>
          <a:xfrm>
            <a:off x="535236" y="2852936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watch the animation!</a:t>
            </a:r>
            <a:endParaRPr lang="en-GB" sz="3200" dirty="0" smtClean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 smtClean="0">
                <a:latin typeface="Book Antiqua" panose="02040602050305030304" pitchFamily="18" charset="0"/>
              </a:rPr>
              <a:t>or click outside this box to skip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0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">
        <p14:wheelReverse spokes="1"/>
      </p:transition>
    </mc:Choice>
    <mc:Fallback xmlns="">
      <p:transition spd="slow" advClick="0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301" y="1196752"/>
            <a:ext cx="7554115" cy="4896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075575" y="3103019"/>
            <a:ext cx="1764802" cy="864096"/>
            <a:chOff x="1011770" y="2924944"/>
            <a:chExt cx="1764802" cy="864096"/>
          </a:xfrm>
        </p:grpSpPr>
        <p:sp>
          <p:nvSpPr>
            <p:cNvPr id="4" name="Right Arrow 3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un 4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23022" y="2420888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23022" y="3376661"/>
            <a:ext cx="3316336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223022" y="4217125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1" y="1801678"/>
            <a:ext cx="4010585" cy="368669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416743" y="3364706"/>
            <a:ext cx="45719" cy="540544"/>
          </a:xfrm>
          <a:custGeom>
            <a:avLst/>
            <a:gdLst>
              <a:gd name="connsiteX0" fmla="*/ 52656 w 52656"/>
              <a:gd name="connsiteY0" fmla="*/ 0 h 540544"/>
              <a:gd name="connsiteX1" fmla="*/ 268 w 52656"/>
              <a:gd name="connsiteY1" fmla="*/ 261938 h 540544"/>
              <a:gd name="connsiteX2" fmla="*/ 35987 w 52656"/>
              <a:gd name="connsiteY2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56" h="540544">
                <a:moveTo>
                  <a:pt x="52656" y="0"/>
                </a:moveTo>
                <a:cubicBezTo>
                  <a:pt x="27851" y="85923"/>
                  <a:pt x="3046" y="171847"/>
                  <a:pt x="268" y="261938"/>
                </a:cubicBezTo>
                <a:cubicBezTo>
                  <a:pt x="-2510" y="352029"/>
                  <a:pt x="16738" y="446286"/>
                  <a:pt x="35987" y="5405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17291" y="14406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As the sunlight is shining on the Earth…</a:t>
            </a:r>
            <a:endParaRPr lang="en-GB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515" y="4893260"/>
            <a:ext cx="361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…the same amount of light and warmth is spread across more of the surface than at the equator.</a:t>
            </a:r>
            <a:endParaRPr lang="en-GB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213" y="3221753"/>
            <a:ext cx="328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This makes it warm at the equator and cold at the North and South Pole!</a:t>
            </a:r>
            <a:endParaRPr lang="en-GB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4" descr="C:\Users\SamanthaM\AppData\Local\Microsoft\Windows\Temporary Internet Files\Content.IE5\NWBG4FYI\894px-Polar_Bear_0319_-_23-11-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27" y="1348607"/>
            <a:ext cx="871440" cy="7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manthaM\AppData\Local\Microsoft\Windows\Temporary Internet Files\Content.IE5\7BFL849Q\baby_emperor_penguin_by_laogephoto-d6094yj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68" y="5144106"/>
            <a:ext cx="756109" cy="8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68357" y="3103019"/>
            <a:ext cx="1764802" cy="864096"/>
            <a:chOff x="1011770" y="2924944"/>
            <a:chExt cx="1764802" cy="864096"/>
          </a:xfrm>
        </p:grpSpPr>
        <p:sp>
          <p:nvSpPr>
            <p:cNvPr id="16" name="Right Arrow 1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un 1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771800" y="3382465"/>
            <a:ext cx="4646" cy="724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87773" y="3578960"/>
            <a:ext cx="0" cy="540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68357" y="3114532"/>
            <a:ext cx="1764802" cy="864096"/>
            <a:chOff x="1011770" y="2924944"/>
            <a:chExt cx="1764802" cy="864096"/>
          </a:xfrm>
        </p:grpSpPr>
        <p:sp>
          <p:nvSpPr>
            <p:cNvPr id="22" name="Right Arrow 2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un 2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>
            <a:off x="4572000" y="2400325"/>
            <a:ext cx="381000" cy="580777"/>
          </a:xfrm>
          <a:custGeom>
            <a:avLst/>
            <a:gdLst>
              <a:gd name="connsiteX0" fmla="*/ 358775 w 358775"/>
              <a:gd name="connsiteY0" fmla="*/ 0 h 517525"/>
              <a:gd name="connsiteX1" fmla="*/ 269875 w 358775"/>
              <a:gd name="connsiteY1" fmla="*/ 101600 h 517525"/>
              <a:gd name="connsiteX2" fmla="*/ 161925 w 358775"/>
              <a:gd name="connsiteY2" fmla="*/ 234950 h 517525"/>
              <a:gd name="connsiteX3" fmla="*/ 0 w 358775"/>
              <a:gd name="connsiteY3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75" h="517525">
                <a:moveTo>
                  <a:pt x="358775" y="0"/>
                </a:moveTo>
                <a:cubicBezTo>
                  <a:pt x="330729" y="31221"/>
                  <a:pt x="302683" y="62442"/>
                  <a:pt x="269875" y="101600"/>
                </a:cubicBezTo>
                <a:cubicBezTo>
                  <a:pt x="237067" y="140758"/>
                  <a:pt x="206904" y="165629"/>
                  <a:pt x="161925" y="234950"/>
                </a:cubicBezTo>
                <a:cubicBezTo>
                  <a:pt x="116946" y="304271"/>
                  <a:pt x="58473" y="410898"/>
                  <a:pt x="0" y="517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2068357" y="2179310"/>
            <a:ext cx="1764802" cy="864096"/>
            <a:chOff x="1011770" y="2924944"/>
            <a:chExt cx="1764802" cy="864096"/>
          </a:xfrm>
        </p:grpSpPr>
        <p:sp>
          <p:nvSpPr>
            <p:cNvPr id="27" name="Right Arrow 26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un 27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68357" y="4029164"/>
            <a:ext cx="1764802" cy="864096"/>
            <a:chOff x="1011770" y="2924944"/>
            <a:chExt cx="1764802" cy="864096"/>
          </a:xfrm>
        </p:grpSpPr>
        <p:sp>
          <p:nvSpPr>
            <p:cNvPr id="30" name="Right Arrow 29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un 30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508500" y="4206875"/>
            <a:ext cx="263525" cy="523875"/>
          </a:xfrm>
          <a:custGeom>
            <a:avLst/>
            <a:gdLst>
              <a:gd name="connsiteX0" fmla="*/ 0 w 263525"/>
              <a:gd name="connsiteY0" fmla="*/ 0 h 523875"/>
              <a:gd name="connsiteX1" fmla="*/ 123825 w 263525"/>
              <a:gd name="connsiteY1" fmla="*/ 292100 h 523875"/>
              <a:gd name="connsiteX2" fmla="*/ 263525 w 263525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25" h="523875">
                <a:moveTo>
                  <a:pt x="0" y="0"/>
                </a:moveTo>
                <a:cubicBezTo>
                  <a:pt x="39952" y="102394"/>
                  <a:pt x="79904" y="204788"/>
                  <a:pt x="123825" y="292100"/>
                </a:cubicBezTo>
                <a:cubicBezTo>
                  <a:pt x="167746" y="379413"/>
                  <a:pt x="215635" y="451644"/>
                  <a:pt x="263525" y="523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068357" y="2187168"/>
            <a:ext cx="1764802" cy="864096"/>
            <a:chOff x="1011770" y="2924944"/>
            <a:chExt cx="1764802" cy="864096"/>
          </a:xfrm>
        </p:grpSpPr>
        <p:sp>
          <p:nvSpPr>
            <p:cNvPr id="36" name="Right Arrow 3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un 3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7118" y="2187168"/>
            <a:ext cx="1764802" cy="864096"/>
            <a:chOff x="1011770" y="2924944"/>
            <a:chExt cx="1764802" cy="864096"/>
          </a:xfrm>
        </p:grpSpPr>
        <p:sp>
          <p:nvSpPr>
            <p:cNvPr id="39" name="Right Arrow 38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un 39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61946" y="4040677"/>
            <a:ext cx="1764802" cy="864096"/>
            <a:chOff x="1011770" y="2924944"/>
            <a:chExt cx="1764802" cy="864096"/>
          </a:xfrm>
        </p:grpSpPr>
        <p:sp>
          <p:nvSpPr>
            <p:cNvPr id="42" name="Right Arrow 4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un 4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74070" y="4029164"/>
            <a:ext cx="1764802" cy="864096"/>
            <a:chOff x="1011770" y="2924944"/>
            <a:chExt cx="1764802" cy="864096"/>
          </a:xfrm>
        </p:grpSpPr>
        <p:sp>
          <p:nvSpPr>
            <p:cNvPr id="45" name="Right Arrow 44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un 45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16976" y="3212976"/>
            <a:ext cx="3649139" cy="479732"/>
            <a:chOff x="4416976" y="3212976"/>
            <a:chExt cx="3649139" cy="479732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416976" y="3645024"/>
              <a:ext cx="3611408" cy="476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3212976"/>
              <a:ext cx="1333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  <a:latin typeface="Book Antiqua" panose="02040602050305030304" pitchFamily="18" charset="0"/>
                </a:rPr>
                <a:t>Equator</a:t>
              </a:r>
              <a:endParaRPr lang="en-GB" sz="2400" b="1" dirty="0">
                <a:solidFill>
                  <a:srgbClr val="FF0000"/>
                </a:solidFill>
                <a:latin typeface="Book Antiqua" panose="02040602050305030304" pitchFamily="18" charset="0"/>
              </a:endParaRPr>
            </a:p>
          </p:txBody>
        </p:sp>
      </p:grpSp>
      <p:pic>
        <p:nvPicPr>
          <p:cNvPr id="14" name="Picture 6" descr="C:\Users\SamanthaM\AppData\Local\Microsoft\Windows\Temporary Internet Files\Content.IE5\NWBG4FYI\camello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20" y="3301663"/>
            <a:ext cx="1054804" cy="8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5701133" y="2400325"/>
            <a:ext cx="988043" cy="461665"/>
            <a:chOff x="5701133" y="2400325"/>
            <a:chExt cx="98804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5933067" y="2400325"/>
              <a:ext cx="7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  <a:latin typeface="Book Antiqua" panose="02040602050305030304" pitchFamily="18" charset="0"/>
                </a:rPr>
                <a:t>UK</a:t>
              </a:r>
              <a:endParaRPr lang="en-GB" sz="2400" b="1" dirty="0">
                <a:solidFill>
                  <a:srgbClr val="FF0000"/>
                </a:solidFill>
                <a:latin typeface="Book Antiqua" panose="0204060205030503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701133" y="2674659"/>
              <a:ext cx="289587" cy="98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hlinkClick r:id="rId6" action="ppaction://hlinksldjump"/>
          </p:cNvPr>
          <p:cNvSpPr txBox="1"/>
          <p:nvPr/>
        </p:nvSpPr>
        <p:spPr>
          <a:xfrm>
            <a:off x="323528" y="5661248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replay!</a:t>
            </a:r>
            <a:endParaRPr lang="en-GB" sz="3200" dirty="0" smtClean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 smtClean="0">
                <a:latin typeface="Book Antiqua" panose="02040602050305030304" pitchFamily="18" charset="0"/>
              </a:rPr>
              <a:t>or click outside this box to move on.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295 0.00185 -0.00434 0.00695 -0.00659 0.00995 C -0.00955 0.01412 -0.01198 0.01852 -0.0151 0.02153 C -0.02187 0.02824 -0.02864 0.03634 -0.03541 0.04375 C -0.03819 0.04722 -0.04045 0.05208 -0.0434 0.0544 C -0.05364 0.0632 -0.06354 0.07408 -0.07395 0.08171 C -0.07899 0.08912 -0.08663 0.09213 -0.0927 0.09514 C -0.09687 0.09954 -0.10191 0.09954 -0.10625 0.10255 C -0.1125 0.10718 -0.11909 0.11042 -0.12586 0.11458 C -0.12951 0.11713 -0.13246 0.12107 -0.13628 0.12199 C -0.1401 0.1257 -0.14392 0.1287 -0.14809 0.12963 C -0.15052 0.13125 -0.1526 0.13264 -0.1552 0.13357 C -0.15816 0.13542 -0.16093 0.13634 -0.16406 0.13796 C -0.16875 0.14421 -0.17361 0.14491 -0.17847 0.14838 C -0.18125 0.15046 -0.18663 0.15347 -0.18663 0.1537 C -0.19097 0.16134 -0.196 0.16111 -0.20139 0.16343 C -0.20659 0.16551 -0.2125 0.1706 -0.2177 0.1706 " pathEditMode="relative" rAng="0" ptsTypes="ffffffffffffffff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851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289 0.0437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8" grpId="0" animBg="1"/>
      <p:bldP spid="18" grpId="1" animBg="1"/>
      <p:bldP spid="32" grpId="0" animBg="1"/>
      <p:bldP spid="32" grpId="1" animBg="1"/>
      <p:bldP spid="8" grpId="0" animBg="1"/>
      <p:bldP spid="8" grpId="1" animBg="1"/>
      <p:bldP spid="8" grpId="2" animBg="1"/>
      <p:bldP spid="9" grpId="0"/>
      <p:bldP spid="9" grpId="1"/>
      <p:bldP spid="10" grpId="0" build="allAtOnce"/>
      <p:bldP spid="25" grpId="0" animBg="1"/>
      <p:bldP spid="25" grpId="1" animBg="1"/>
      <p:bldP spid="25" grpId="2" animBg="1"/>
      <p:bldP spid="34" grpId="0" animBg="1"/>
      <p:bldP spid="34" grpId="1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448440"/>
              </p:ext>
            </p:extLst>
          </p:nvPr>
        </p:nvGraphicFramePr>
        <p:xfrm>
          <a:off x="251520" y="1781174"/>
          <a:ext cx="8568951" cy="481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Which region was the warmest in February?</a:t>
            </a:r>
            <a:endParaRPr lang="en-GB" sz="3200" b="1" dirty="0">
              <a:latin typeface="Book Antiqua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24213" y="1556792"/>
            <a:ext cx="388843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ook Antiqua" panose="02040602050305030304" pitchFamily="18" charset="0"/>
              </a:rPr>
              <a:t>South England/Wales was the warmest region in February, and in every month except December!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9762585" flipH="1">
            <a:off x="4865926" y="2231633"/>
            <a:ext cx="256207" cy="1584518"/>
          </a:xfrm>
          <a:prstGeom prst="downArrow">
            <a:avLst>
              <a:gd name="adj1" fmla="val 39299"/>
              <a:gd name="adj2" fmla="val 10595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Book Antiqua" pitchFamily="18" charset="0"/>
              </a:rPr>
              <a:t>	Considering what we know so far, where do you think daffodils flowered first?</a:t>
            </a:r>
            <a:endParaRPr lang="en-GB" sz="3200" b="1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29091"/>
              </p:ext>
            </p:extLst>
          </p:nvPr>
        </p:nvGraphicFramePr>
        <p:xfrm>
          <a:off x="1524000" y="1772816"/>
          <a:ext cx="6096000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2124236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Most Rain: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South England/Wales</a:t>
                      </a:r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Least Rain: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Scotland</a:t>
                      </a:r>
                    </a:p>
                  </a:txBody>
                  <a:tcPr anchor="ctr">
                    <a:blipFill dpi="0"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124236">
                <a:tc>
                  <a:txBody>
                    <a:bodyPr/>
                    <a:lstStyle/>
                    <a:p>
                      <a:pPr algn="ctr"/>
                      <a:r>
                        <a:rPr lang="en-GB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Warmest:</a:t>
                      </a:r>
                    </a:p>
                    <a:p>
                      <a:pPr algn="ctr"/>
                      <a:r>
                        <a:rPr lang="en-GB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South</a:t>
                      </a:r>
                      <a:r>
                        <a:rPr lang="en-GB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England/Wales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Coldest:</a:t>
                      </a:r>
                    </a:p>
                    <a:p>
                      <a:pPr algn="ctr"/>
                      <a:r>
                        <a:rPr lang="en-GB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Scotland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609329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Book Antiqua" panose="02040602050305030304" pitchFamily="18" charset="0"/>
              </a:rPr>
              <a:t>Don’t forget North England had the medium temperature and rainfall!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639</Words>
  <Application>Microsoft Office PowerPoint</Application>
  <PresentationFormat>Letter Paper (8.5x11 in)</PresentationFormat>
  <Paragraphs>119</Paragraphs>
  <Slides>16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Super Scientists!</vt:lpstr>
      <vt:lpstr>For this investigation we divided the schools that took part into three regions…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a trend is quite difficult but some things are clear…</vt:lpstr>
    </vt:vector>
  </TitlesOfParts>
  <Company>Edina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Blake</dc:creator>
  <cp:lastModifiedBy>Samantha Moore</cp:lastModifiedBy>
  <cp:revision>118</cp:revision>
  <cp:lastPrinted>2015-08-19T14:42:42Z</cp:lastPrinted>
  <dcterms:created xsi:type="dcterms:W3CDTF">2012-06-01T10:21:59Z</dcterms:created>
  <dcterms:modified xsi:type="dcterms:W3CDTF">2017-05-22T09:39:51Z</dcterms:modified>
</cp:coreProperties>
</file>