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306" r:id="rId6"/>
    <p:sldId id="310" r:id="rId7"/>
    <p:sldId id="289" r:id="rId8"/>
    <p:sldId id="299" r:id="rId9"/>
    <p:sldId id="300" r:id="rId10"/>
    <p:sldId id="308" r:id="rId11"/>
    <p:sldId id="309" r:id="rId12"/>
    <p:sldId id="262" r:id="rId13"/>
    <p:sldId id="263" r:id="rId14"/>
    <p:sldId id="264" r:id="rId15"/>
    <p:sldId id="265" r:id="rId16"/>
    <p:sldId id="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5" d="100"/>
          <a:sy n="75" d="100"/>
        </p:scale>
        <p:origin x="67"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87CF-18D3-41AA-921B-44C63A9DA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0DF97D-5382-408E-AF66-E0E0D787C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B04126-DD75-4BDC-AC5A-E70211AD5B02}"/>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377E2914-4DC1-4FFD-B627-847194AD0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5810A-8885-4674-B498-050EF10AE1E2}"/>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21412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33E3-32D9-4BD9-A3D5-B388AEFBD1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2D6D8-5E8D-4E1B-B2F9-4351C2C2A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05BDA-2654-45DC-8F30-4743602B3921}"/>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A65DB6D6-2BA6-46CB-BFB7-CE9B76B26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25BEB-4791-448D-96E4-2FD270CAC63A}"/>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67341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D1FB3-AECD-4E86-9743-F628FFF7D3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FE9537-E4BA-4A00-9B15-EBC43708C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45E53-F76C-4571-868D-A00A2132FC60}"/>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AC31F6EA-2E81-4C24-8C41-ABE27A6AB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79796-EB59-47EC-82F2-CAE1C000861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05852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2815-C2BF-44BE-9173-40A1691793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6E7DD4-B932-4AFA-82F0-A8E7131C9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0734-352D-44E3-8D50-2F091C9BC9B4}"/>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3888A90F-5FDF-42D1-A9E9-4F68954F1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E6A69-9CAC-41BA-B9B1-3715C987A26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4772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DE48-6F9F-4BA9-9F8C-F38B3304A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918A56-33F2-4FD5-BB72-56D4DD77A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F49E7-C0A0-4EA7-8ACE-A56D0CBD62E9}"/>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1199A9FF-577C-4C34-AE09-5CD4165874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50B17F-9E53-4331-B93E-4E8BF8D3A610}"/>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103678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A52C-2B64-468B-8B5A-48DBCFE141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FD600-3CC7-42AA-9C71-804BA447E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BAFA32-A00F-4312-9BE4-7BF17F524F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9E48E9-28CB-49C0-B790-14E0DE1EE00C}"/>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6" name="Footer Placeholder 5">
            <a:extLst>
              <a:ext uri="{FF2B5EF4-FFF2-40B4-BE49-F238E27FC236}">
                <a16:creationId xmlns:a16="http://schemas.microsoft.com/office/drawing/2014/main" id="{56A465D6-57C8-43DA-953F-8ABEEB541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36FDF-00E6-4DF6-8673-320DB2D63CCC}"/>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113471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57D8-D7B1-4229-A0C7-4355EFF3D1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E59BE-089B-4827-8D5D-0D0C0E96F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41D1B-13F3-423B-806D-3DD550161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1C7A04-AE35-41FE-9F86-AA817C6F3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16BA9-B8FD-4804-AE78-A8AA84C33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097783-697D-4844-ADC5-65743784DDE7}"/>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8" name="Footer Placeholder 7">
            <a:extLst>
              <a:ext uri="{FF2B5EF4-FFF2-40B4-BE49-F238E27FC236}">
                <a16:creationId xmlns:a16="http://schemas.microsoft.com/office/drawing/2014/main" id="{85057F8B-FCC7-4045-AC07-69043C200C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C3455B-AB0D-4D82-B9D5-B8BA1B7AA22A}"/>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43805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163E-536D-4021-81D9-8F116E9416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FD3045-D703-40D3-A5F7-3D01B3F1BD76}"/>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4" name="Footer Placeholder 3">
            <a:extLst>
              <a:ext uri="{FF2B5EF4-FFF2-40B4-BE49-F238E27FC236}">
                <a16:creationId xmlns:a16="http://schemas.microsoft.com/office/drawing/2014/main" id="{3E67EB56-6E11-48FE-975E-6AC2976DEE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203EED-7807-4094-8A91-5767AF17A2A4}"/>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11029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0AD25-106E-47FF-BBE2-0C4801F185B1}"/>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3" name="Footer Placeholder 2">
            <a:extLst>
              <a:ext uri="{FF2B5EF4-FFF2-40B4-BE49-F238E27FC236}">
                <a16:creationId xmlns:a16="http://schemas.microsoft.com/office/drawing/2014/main" id="{7243DBC3-EA93-4D21-A38B-F6F9DAF546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51A1F1-0411-413E-8770-081202EE13B1}"/>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414873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191D-4637-4387-8F74-517095A4B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6B12FB-8D62-49BE-9D51-AA5904F4D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FECF70-B0AA-4FB1-B1B4-7C689360B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63E69-18AF-48B6-889B-524129665816}"/>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6" name="Footer Placeholder 5">
            <a:extLst>
              <a:ext uri="{FF2B5EF4-FFF2-40B4-BE49-F238E27FC236}">
                <a16:creationId xmlns:a16="http://schemas.microsoft.com/office/drawing/2014/main" id="{25EACA30-AC2F-4332-8FB5-00EAF5B71E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2F6799-AEEA-4369-A30C-A94778C787C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73153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8850-9995-4449-AEB9-1EEE9A517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3002D0-3190-4D05-BAF4-6591191BB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EA0E3A-6F65-41D6-9A2F-DA02AB269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3B3BC-FA58-41B1-A166-C8990C52EA14}"/>
              </a:ext>
            </a:extLst>
          </p:cNvPr>
          <p:cNvSpPr>
            <a:spLocks noGrp="1"/>
          </p:cNvSpPr>
          <p:nvPr>
            <p:ph type="dt" sz="half" idx="10"/>
          </p:nvPr>
        </p:nvSpPr>
        <p:spPr/>
        <p:txBody>
          <a:bodyPr/>
          <a:lstStyle/>
          <a:p>
            <a:fld id="{1E3E30FE-4C2E-40DA-9F2D-DA303FCA087B}" type="datetimeFigureOut">
              <a:rPr lang="en-GB" smtClean="0"/>
              <a:t>20/08/2021</a:t>
            </a:fld>
            <a:endParaRPr lang="en-GB"/>
          </a:p>
        </p:txBody>
      </p:sp>
      <p:sp>
        <p:nvSpPr>
          <p:cNvPr id="6" name="Footer Placeholder 5">
            <a:extLst>
              <a:ext uri="{FF2B5EF4-FFF2-40B4-BE49-F238E27FC236}">
                <a16:creationId xmlns:a16="http://schemas.microsoft.com/office/drawing/2014/main" id="{F72E2862-A178-47C2-AB20-1590392C76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F94D4-4823-4D47-A1E0-BBE9922CC7A0}"/>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3667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D356F-610F-4B10-869F-B822C343E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B202FB-F5C5-494A-9D81-B77C627FF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A918E-FC8C-401E-B644-4ED0FF809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E30FE-4C2E-40DA-9F2D-DA303FCA087B}" type="datetimeFigureOut">
              <a:rPr lang="en-GB" smtClean="0"/>
              <a:t>20/08/2021</a:t>
            </a:fld>
            <a:endParaRPr lang="en-GB"/>
          </a:p>
        </p:txBody>
      </p:sp>
      <p:sp>
        <p:nvSpPr>
          <p:cNvPr id="5" name="Footer Placeholder 4">
            <a:extLst>
              <a:ext uri="{FF2B5EF4-FFF2-40B4-BE49-F238E27FC236}">
                <a16:creationId xmlns:a16="http://schemas.microsoft.com/office/drawing/2014/main" id="{2E7184AE-23A7-4952-A980-1EAF2D731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19F431-9FFB-4A3B-B7C4-C6751C6A7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A657D-E313-48AA-9860-71EEAAC7CDCD}" type="slidenum">
              <a:rPr lang="en-GB" smtClean="0"/>
              <a:t>‹#›</a:t>
            </a:fld>
            <a:endParaRPr lang="en-GB"/>
          </a:p>
        </p:txBody>
      </p:sp>
    </p:spTree>
    <p:extLst>
      <p:ext uri="{BB962C8B-B14F-4D97-AF65-F5344CB8AC3E}">
        <p14:creationId xmlns:p14="http://schemas.microsoft.com/office/powerpoint/2010/main" val="349218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9.wmf"/><Relationship Id="rId4" Type="http://schemas.openxmlformats.org/officeDocument/2006/relationships/hyperlink" Target="http://www.edinatrust.org.uk/the-bulb-pro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twitter.com/"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twitter.com/Professor_Plant"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719-3AEC-434D-9DAF-CCCC1BA76C1B}"/>
              </a:ext>
            </a:extLst>
          </p:cNvPr>
          <p:cNvSpPr>
            <a:spLocks noGrp="1"/>
          </p:cNvSpPr>
          <p:nvPr>
            <p:ph type="ctrTitle"/>
          </p:nvPr>
        </p:nvSpPr>
        <p:spPr/>
        <p:txBody>
          <a:bodyPr/>
          <a:lstStyle/>
          <a:p>
            <a:r>
              <a:rPr lang="en-GB" dirty="0"/>
              <a:t>Planting Your Bulbs</a:t>
            </a:r>
          </a:p>
        </p:txBody>
      </p:sp>
      <p:pic>
        <p:nvPicPr>
          <p:cNvPr id="4" name="Picture 3">
            <a:extLst>
              <a:ext uri="{FF2B5EF4-FFF2-40B4-BE49-F238E27FC236}">
                <a16:creationId xmlns:a16="http://schemas.microsoft.com/office/drawing/2014/main" id="{F9F0564A-685E-4C39-B8A5-DBD2B5B72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145" y="4251940"/>
            <a:ext cx="1323671" cy="16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16570EBA-CE3A-46D4-9163-165A0D3F4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585" y="4560143"/>
            <a:ext cx="164372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911E585-CB0D-47F1-A9C1-6AFAC7934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33" y="1797449"/>
            <a:ext cx="2496183" cy="39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835A0CB-88FB-4DB2-BB75-D7D1E2C51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90" y="4157653"/>
            <a:ext cx="2080432" cy="1040216"/>
          </a:xfrm>
          <a:prstGeom prst="rect">
            <a:avLst/>
          </a:prstGeom>
        </p:spPr>
      </p:pic>
      <p:pic>
        <p:nvPicPr>
          <p:cNvPr id="8" name="Picture 7" descr="WG_AM_combined_landscape">
            <a:extLst>
              <a:ext uri="{FF2B5EF4-FFF2-40B4-BE49-F238E27FC236}">
                <a16:creationId xmlns:a16="http://schemas.microsoft.com/office/drawing/2014/main" id="{A545A1CA-740D-4A9E-BFF2-675CE7020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84" y="5342456"/>
            <a:ext cx="1800596" cy="11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_(Bi_lingual)">
            <a:extLst>
              <a:ext uri="{FF2B5EF4-FFF2-40B4-BE49-F238E27FC236}">
                <a16:creationId xmlns:a16="http://schemas.microsoft.com/office/drawing/2014/main" id="{4DE3C626-F0C3-4C8B-B662-5C41D6CC55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075" y="2740590"/>
            <a:ext cx="1730014" cy="12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64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AA22BA6-C1F1-40D9-BFDC-C0997681B919}"/>
              </a:ext>
            </a:extLst>
          </p:cNvPr>
          <p:cNvSpPr>
            <a:spLocks noGrp="1" noChangeArrowheads="1"/>
          </p:cNvSpPr>
          <p:nvPr>
            <p:ph type="body" idx="1"/>
          </p:nvPr>
        </p:nvSpPr>
        <p:spPr>
          <a:xfrm>
            <a:off x="1981200" y="2210540"/>
            <a:ext cx="5627688" cy="3915624"/>
          </a:xfrm>
        </p:spPr>
        <p:txBody>
          <a:bodyPr/>
          <a:lstStyle/>
          <a:p>
            <a:pPr marL="0" indent="0" eaLnBrk="1" hangingPunct="1">
              <a:buNone/>
            </a:pPr>
            <a:r>
              <a:rPr lang="en-GB" altLang="en-US" dirty="0">
                <a:latin typeface="Gill Sans MT" panose="020B0502020104020203" pitchFamily="34" charset="0"/>
              </a:rPr>
              <a:t>7) Once you have finished, check that you have planted your bulbs correctly then add your plant labels to your pot, as shown, so you know which side has the daffodil and which has a crocus.</a:t>
            </a:r>
          </a:p>
          <a:p>
            <a:pPr eaLnBrk="1" hangingPunct="1"/>
            <a:endParaRPr lang="en-GB" altLang="en-US" dirty="0">
              <a:latin typeface="Gill Sans MT" panose="020B0502020104020203" pitchFamily="34" charset="0"/>
            </a:endParaRPr>
          </a:p>
          <a:p>
            <a:pPr eaLnBrk="1" hangingPunct="1"/>
            <a:r>
              <a:rPr lang="en-GB" altLang="en-US" dirty="0">
                <a:solidFill>
                  <a:srgbClr val="006600"/>
                </a:solidFill>
                <a:latin typeface="Gill Sans MT" panose="020B0502020104020203" pitchFamily="34" charset="0"/>
              </a:rPr>
              <a:t>Remember to wash your hands after planting!</a:t>
            </a:r>
            <a:endParaRPr lang="en-US" altLang="en-US" dirty="0">
              <a:solidFill>
                <a:srgbClr val="006600"/>
              </a:solidFill>
              <a:latin typeface="Gill Sans MT" panose="020B0502020104020203" pitchFamily="34" charset="0"/>
            </a:endParaRPr>
          </a:p>
        </p:txBody>
      </p:sp>
      <p:sp>
        <p:nvSpPr>
          <p:cNvPr id="11268" name="AutoShape 4">
            <a:extLst>
              <a:ext uri="{FF2B5EF4-FFF2-40B4-BE49-F238E27FC236}">
                <a16:creationId xmlns:a16="http://schemas.microsoft.com/office/drawing/2014/main" id="{69BFDD9D-52CC-4EA0-9792-B9F5590D6A69}"/>
              </a:ext>
            </a:extLst>
          </p:cNvPr>
          <p:cNvSpPr>
            <a:spLocks noChangeArrowheads="1"/>
          </p:cNvSpPr>
          <p:nvPr/>
        </p:nvSpPr>
        <p:spPr bwMode="auto">
          <a:xfrm>
            <a:off x="7967664" y="3789364"/>
            <a:ext cx="1800225" cy="1584325"/>
          </a:xfrm>
          <a:custGeom>
            <a:avLst/>
            <a:gdLst>
              <a:gd name="T0" fmla="*/ 1575197 w 21600"/>
              <a:gd name="T1" fmla="*/ 792163 h 21600"/>
              <a:gd name="T2" fmla="*/ 900113 w 21600"/>
              <a:gd name="T3" fmla="*/ 1584325 h 21600"/>
              <a:gd name="T4" fmla="*/ 225028 w 21600"/>
              <a:gd name="T5" fmla="*/ 792163 h 21600"/>
              <a:gd name="T6" fmla="*/ 9001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9" name="Line 8">
            <a:extLst>
              <a:ext uri="{FF2B5EF4-FFF2-40B4-BE49-F238E27FC236}">
                <a16:creationId xmlns:a16="http://schemas.microsoft.com/office/drawing/2014/main" id="{FE26384D-1210-4F7E-8772-4D86658AD657}"/>
              </a:ext>
            </a:extLst>
          </p:cNvPr>
          <p:cNvSpPr>
            <a:spLocks noChangeShapeType="1"/>
          </p:cNvSpPr>
          <p:nvPr/>
        </p:nvSpPr>
        <p:spPr bwMode="auto">
          <a:xfrm flipV="1">
            <a:off x="9336088" y="3500439"/>
            <a:ext cx="0" cy="649287"/>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0" name="Line 9">
            <a:extLst>
              <a:ext uri="{FF2B5EF4-FFF2-40B4-BE49-F238E27FC236}">
                <a16:creationId xmlns:a16="http://schemas.microsoft.com/office/drawing/2014/main" id="{DBC8AE71-ED08-4881-B31E-BAA81DD2F8A2}"/>
              </a:ext>
            </a:extLst>
          </p:cNvPr>
          <p:cNvSpPr>
            <a:spLocks noChangeShapeType="1"/>
          </p:cNvSpPr>
          <p:nvPr/>
        </p:nvSpPr>
        <p:spPr bwMode="auto">
          <a:xfrm flipV="1">
            <a:off x="8401050" y="3500439"/>
            <a:ext cx="0" cy="649287"/>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271" name="Picture 13" descr="art0009">
            <a:extLst>
              <a:ext uri="{FF2B5EF4-FFF2-40B4-BE49-F238E27FC236}">
                <a16:creationId xmlns:a16="http://schemas.microsoft.com/office/drawing/2014/main" id="{E4CB5E84-27F1-42E9-B0B5-145FE88D40C0}"/>
              </a:ext>
            </a:extLst>
          </p:cNvPr>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8401050" y="4365625"/>
            <a:ext cx="541338" cy="647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art0009">
            <a:extLst>
              <a:ext uri="{FF2B5EF4-FFF2-40B4-BE49-F238E27FC236}">
                <a16:creationId xmlns:a16="http://schemas.microsoft.com/office/drawing/2014/main" id="{BB8213C7-BB1B-483C-986E-97E816C010DF}"/>
              </a:ext>
            </a:extLst>
          </p:cNvPr>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9058276" y="4217989"/>
            <a:ext cx="358775" cy="428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7">
            <a:extLst>
              <a:ext uri="{FF2B5EF4-FFF2-40B4-BE49-F238E27FC236}">
                <a16:creationId xmlns:a16="http://schemas.microsoft.com/office/drawing/2014/main" id="{689F9AB4-96CA-4ACF-B7DF-3FC2521BD165}"/>
              </a:ext>
            </a:extLst>
          </p:cNvPr>
          <p:cNvSpPr>
            <a:spLocks noChangeArrowheads="1"/>
          </p:cNvSpPr>
          <p:nvPr/>
        </p:nvSpPr>
        <p:spPr bwMode="auto">
          <a:xfrm>
            <a:off x="8832851" y="515778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pic>
        <p:nvPicPr>
          <p:cNvPr id="11274" name="Picture 30">
            <a:extLst>
              <a:ext uri="{FF2B5EF4-FFF2-40B4-BE49-F238E27FC236}">
                <a16:creationId xmlns:a16="http://schemas.microsoft.com/office/drawing/2014/main" id="{009C9B6D-D4E9-44FE-99CB-3011C3240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9" y="2924176"/>
            <a:ext cx="6572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31">
            <a:extLst>
              <a:ext uri="{FF2B5EF4-FFF2-40B4-BE49-F238E27FC236}">
                <a16:creationId xmlns:a16="http://schemas.microsoft.com/office/drawing/2014/main" id="{4E64CBD0-566C-408F-8577-5FAC270C4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0" y="2924175"/>
            <a:ext cx="590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1">
            <a:extLst>
              <a:ext uri="{FF2B5EF4-FFF2-40B4-BE49-F238E27FC236}">
                <a16:creationId xmlns:a16="http://schemas.microsoft.com/office/drawing/2014/main" id="{30C38C15-8F65-4F7C-91A5-B58D9BDF722A}"/>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14" name="Picture 62" descr="profp_head">
            <a:extLst>
              <a:ext uri="{FF2B5EF4-FFF2-40B4-BE49-F238E27FC236}">
                <a16:creationId xmlns:a16="http://schemas.microsoft.com/office/drawing/2014/main" id="{6AEDCF95-76CE-4208-BC02-E6356ED34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899E-516B-483D-9375-D0A4F55B6639}"/>
              </a:ext>
            </a:extLst>
          </p:cNvPr>
          <p:cNvSpPr>
            <a:spLocks noGrp="1"/>
          </p:cNvSpPr>
          <p:nvPr>
            <p:ph type="title"/>
          </p:nvPr>
        </p:nvSpPr>
        <p:spPr/>
        <p:txBody>
          <a:bodyPr/>
          <a:lstStyle/>
          <a:p>
            <a:r>
              <a:rPr lang="en-GB" dirty="0"/>
              <a:t>Planting your mystery bulbs…</a:t>
            </a:r>
          </a:p>
        </p:txBody>
      </p:sp>
      <p:sp>
        <p:nvSpPr>
          <p:cNvPr id="3" name="Content Placeholder 2">
            <a:extLst>
              <a:ext uri="{FF2B5EF4-FFF2-40B4-BE49-F238E27FC236}">
                <a16:creationId xmlns:a16="http://schemas.microsoft.com/office/drawing/2014/main" id="{A7C06F81-2BAE-4E25-B552-D1AC8CD29DCC}"/>
              </a:ext>
            </a:extLst>
          </p:cNvPr>
          <p:cNvSpPr>
            <a:spLocks noGrp="1"/>
          </p:cNvSpPr>
          <p:nvPr>
            <p:ph idx="1"/>
          </p:nvPr>
        </p:nvSpPr>
        <p:spPr/>
        <p:txBody>
          <a:bodyPr/>
          <a:lstStyle/>
          <a:p>
            <a:r>
              <a:rPr lang="en-GB" dirty="0"/>
              <a:t>The type of mystery bulbs will be different each year.</a:t>
            </a:r>
          </a:p>
          <a:p>
            <a:r>
              <a:rPr lang="en-GB" dirty="0"/>
              <a:t>Please plant the mystery bulbs in a separate plant pot.</a:t>
            </a:r>
          </a:p>
          <a:p>
            <a:r>
              <a:rPr lang="en-GB" dirty="0"/>
              <a:t>See if you can guess what they are as they grow!</a:t>
            </a:r>
          </a:p>
          <a:p>
            <a:r>
              <a:rPr lang="en-GB" dirty="0"/>
              <a:t>You can send your guesses to us by email or on Twitter.</a:t>
            </a:r>
          </a:p>
        </p:txBody>
      </p:sp>
      <p:pic>
        <p:nvPicPr>
          <p:cNvPr id="5" name="Picture 4">
            <a:extLst>
              <a:ext uri="{FF2B5EF4-FFF2-40B4-BE49-F238E27FC236}">
                <a16:creationId xmlns:a16="http://schemas.microsoft.com/office/drawing/2014/main" id="{7F9616D9-8376-49E3-B2E0-F4C8D75DF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4476" y="4589795"/>
            <a:ext cx="144016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F6BC40BA-0D61-4DC2-8F42-3D1FEED9261B}"/>
              </a:ext>
            </a:extLst>
          </p:cNvPr>
          <p:cNvGrpSpPr/>
          <p:nvPr/>
        </p:nvGrpSpPr>
        <p:grpSpPr>
          <a:xfrm>
            <a:off x="9262533" y="4250335"/>
            <a:ext cx="1035185" cy="1668634"/>
            <a:chOff x="9144000" y="4233402"/>
            <a:chExt cx="1035185" cy="1668634"/>
          </a:xfrm>
        </p:grpSpPr>
        <p:cxnSp>
          <p:nvCxnSpPr>
            <p:cNvPr id="7" name="Straight Connector 6">
              <a:extLst>
                <a:ext uri="{FF2B5EF4-FFF2-40B4-BE49-F238E27FC236}">
                  <a16:creationId xmlns:a16="http://schemas.microsoft.com/office/drawing/2014/main" id="{2FBBEDAE-ADD6-48FA-9320-4E9DF46DF452}"/>
                </a:ext>
              </a:extLst>
            </p:cNvPr>
            <p:cNvCxnSpPr/>
            <p:nvPr/>
          </p:nvCxnSpPr>
          <p:spPr>
            <a:xfrm flipH="1" flipV="1">
              <a:off x="9781309" y="5181600"/>
              <a:ext cx="243167" cy="720436"/>
            </a:xfrm>
            <a:prstGeom prst="line">
              <a:avLst/>
            </a:prstGeom>
            <a:ln w="127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AFF8D75-37C2-41B0-83AA-15612251ECBE}"/>
                </a:ext>
              </a:extLst>
            </p:cNvPr>
            <p:cNvSpPr txBox="1"/>
            <p:nvPr/>
          </p:nvSpPr>
          <p:spPr>
            <a:xfrm rot="20548565">
              <a:off x="9144000" y="4233402"/>
              <a:ext cx="103518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6000" dirty="0"/>
                <a:t>?</a:t>
              </a:r>
              <a:endParaRPr lang="en-GB" dirty="0"/>
            </a:p>
          </p:txBody>
        </p:sp>
      </p:grpSp>
    </p:spTree>
    <p:extLst>
      <p:ext uri="{BB962C8B-B14F-4D97-AF65-F5344CB8AC3E}">
        <p14:creationId xmlns:p14="http://schemas.microsoft.com/office/powerpoint/2010/main" val="61859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3592" y="1928259"/>
            <a:ext cx="7234518" cy="3995231"/>
          </a:xfrm>
        </p:spPr>
        <p:txBody>
          <a:bodyPr>
            <a:normAutofit/>
          </a:bodyPr>
          <a:lstStyle/>
          <a:p>
            <a:pPr marL="514350" indent="-514350" algn="l">
              <a:buFont typeface="+mj-lt"/>
              <a:buAutoNum type="arabicParenR"/>
            </a:pPr>
            <a:r>
              <a:rPr lang="en-GB" sz="2800" dirty="0"/>
              <a:t>Bulbs should be planted 15cm apart so first work out how you are going to arrange the bulbs in your plot</a:t>
            </a:r>
          </a:p>
          <a:p>
            <a:pPr marL="514350" indent="-514350" algn="l">
              <a:buFont typeface="+mj-lt"/>
              <a:buAutoNum type="arabicParenR"/>
            </a:pPr>
            <a:endParaRPr lang="en-GB" dirty="0">
              <a:solidFill>
                <a:schemeClr val="tx1"/>
              </a:solidFill>
            </a:endParaRPr>
          </a:p>
          <a:p>
            <a:pPr marL="514350" indent="-514350" algn="l">
              <a:buFont typeface="+mj-lt"/>
              <a:buAutoNum type="arabicParenR"/>
            </a:pPr>
            <a:endParaRPr lang="en-GB" dirty="0">
              <a:solidFill>
                <a:schemeClr val="tx1"/>
              </a:solidFill>
            </a:endParaRPr>
          </a:p>
        </p:txBody>
      </p:sp>
      <p:sp>
        <p:nvSpPr>
          <p:cNvPr id="27" name="TextBox 26"/>
          <p:cNvSpPr txBox="1"/>
          <p:nvPr/>
        </p:nvSpPr>
        <p:spPr>
          <a:xfrm>
            <a:off x="2236312" y="5272828"/>
            <a:ext cx="720080" cy="383431"/>
          </a:xfrm>
          <a:prstGeom prst="rect">
            <a:avLst/>
          </a:prstGeom>
          <a:noFill/>
        </p:spPr>
        <p:txBody>
          <a:bodyPr wrap="square" rtlCol="0">
            <a:spAutoFit/>
          </a:bodyPr>
          <a:lstStyle/>
          <a:p>
            <a:r>
              <a:rPr lang="en-GB" dirty="0"/>
              <a:t>15cm</a:t>
            </a:r>
          </a:p>
        </p:txBody>
      </p:sp>
      <p:grpSp>
        <p:nvGrpSpPr>
          <p:cNvPr id="102" name="Group 101"/>
          <p:cNvGrpSpPr/>
          <p:nvPr/>
        </p:nvGrpSpPr>
        <p:grpSpPr>
          <a:xfrm>
            <a:off x="2999656" y="4048451"/>
            <a:ext cx="2319990" cy="1886708"/>
            <a:chOff x="1547664" y="4289933"/>
            <a:chExt cx="2476210" cy="2080861"/>
          </a:xfrm>
        </p:grpSpPr>
        <p:pic>
          <p:nvPicPr>
            <p:cNvPr id="7" name="Picture 4" descr="C:\Documents and Settings\RoseB\Local Settings\Temporary Internet Files\Content.IE5\EXQZK3UZ\MP900439172[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653665" y="4289933"/>
              <a:ext cx="2370209" cy="2080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cuments and Settings\RoseB\Local Settings\Temporary Internet Files\Content.IE5\EXQZK3UZ\MP900439172[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904574" y="4550041"/>
              <a:ext cx="1893024" cy="156064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344976"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a:endCxn id="8" idx="2"/>
            </p:cNvCxnSpPr>
            <p:nvPr/>
          </p:nvCxnSpPr>
          <p:spPr>
            <a:xfrm>
              <a:off x="2842782" y="4550041"/>
              <a:ext cx="8304"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332563"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3785281" y="4550041"/>
              <a:ext cx="8304"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900562"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900562" y="4550041"/>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892258" y="6110687"/>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900562" y="5070256"/>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900562" y="5590472"/>
              <a:ext cx="1893024" cy="0"/>
            </a:xfrm>
            <a:prstGeom prst="line">
              <a:avLst/>
            </a:prstGeom>
            <a:ln/>
          </p:spPr>
          <p:style>
            <a:lnRef idx="2">
              <a:schemeClr val="dk1"/>
            </a:lnRef>
            <a:fillRef idx="0">
              <a:schemeClr val="dk1"/>
            </a:fillRef>
            <a:effectRef idx="1">
              <a:schemeClr val="dk1"/>
            </a:effectRef>
            <a:fontRef idx="minor">
              <a:schemeClr val="tx1"/>
            </a:fontRef>
          </p:style>
        </p:cxnSp>
        <p:sp>
          <p:nvSpPr>
            <p:cNvPr id="25" name="Oval 24"/>
            <p:cNvSpPr/>
            <p:nvPr/>
          </p:nvSpPr>
          <p:spPr>
            <a:xfrm>
              <a:off x="1822341"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266755" y="4471242"/>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760548"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254342"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1212"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822341"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266755"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760547"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254342"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711212"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822341"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711212"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254342"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2772865"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266755"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77286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26675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82979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707060"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3254342"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p:nvPr/>
          </p:nvCxnSpPr>
          <p:spPr>
            <a:xfrm>
              <a:off x="1547664" y="5670057"/>
              <a:ext cx="0" cy="363384"/>
            </a:xfrm>
            <a:prstGeom prst="line">
              <a:avLst/>
            </a:prstGeom>
            <a:ln w="28575">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166010" y="3499162"/>
            <a:ext cx="4175826" cy="738664"/>
          </a:xfrm>
          <a:prstGeom prst="rect">
            <a:avLst/>
          </a:prstGeom>
          <a:noFill/>
        </p:spPr>
        <p:txBody>
          <a:bodyPr wrap="square" rtlCol="0">
            <a:spAutoFit/>
          </a:bodyPr>
          <a:lstStyle/>
          <a:p>
            <a:r>
              <a:rPr lang="en-GB" sz="2400" dirty="0">
                <a:solidFill>
                  <a:schemeClr val="accent3">
                    <a:lumMod val="50000"/>
                  </a:schemeClr>
                </a:solidFill>
              </a:rPr>
              <a:t>You could plant them like this:</a:t>
            </a:r>
          </a:p>
          <a:p>
            <a:endParaRPr lang="en-GB" dirty="0">
              <a:solidFill>
                <a:schemeClr val="accent3">
                  <a:lumMod val="75000"/>
                </a:schemeClr>
              </a:solidFill>
            </a:endParaRPr>
          </a:p>
        </p:txBody>
      </p:sp>
      <p:grpSp>
        <p:nvGrpSpPr>
          <p:cNvPr id="17" name="Group 16"/>
          <p:cNvGrpSpPr/>
          <p:nvPr/>
        </p:nvGrpSpPr>
        <p:grpSpPr>
          <a:xfrm>
            <a:off x="6279783" y="4102677"/>
            <a:ext cx="2568892" cy="1683501"/>
            <a:chOff x="5582964" y="4017666"/>
            <a:chExt cx="3345559" cy="2264700"/>
          </a:xfrm>
        </p:grpSpPr>
        <p:sp>
          <p:nvSpPr>
            <p:cNvPr id="9" name="Oval 8"/>
            <p:cNvSpPr/>
            <p:nvPr/>
          </p:nvSpPr>
          <p:spPr>
            <a:xfrm>
              <a:off x="5634372" y="4046956"/>
              <a:ext cx="3203848" cy="223541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145993" y="401766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732240"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145117" y="4530272"/>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145993"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747917"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5582964"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7145993" y="609824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416002" y="4581128"/>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890696" y="458112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416002"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452320" y="5089351"/>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416002" y="4109014"/>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890696" y="4109014"/>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7890696"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416002" y="600778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7890696" y="600778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763570" y="457781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763570"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460432" y="4530273"/>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8463514"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5511578" y="4021910"/>
            <a:ext cx="1131190" cy="461665"/>
          </a:xfrm>
          <a:prstGeom prst="rect">
            <a:avLst/>
          </a:prstGeom>
          <a:noFill/>
        </p:spPr>
        <p:txBody>
          <a:bodyPr wrap="square" rtlCol="0">
            <a:spAutoFit/>
          </a:bodyPr>
          <a:lstStyle/>
          <a:p>
            <a:r>
              <a:rPr lang="en-GB" sz="2400" dirty="0">
                <a:solidFill>
                  <a:schemeClr val="accent3">
                    <a:lumMod val="50000"/>
                  </a:schemeClr>
                </a:solidFill>
              </a:rPr>
              <a:t>Or this:</a:t>
            </a:r>
          </a:p>
        </p:txBody>
      </p:sp>
      <p:sp>
        <p:nvSpPr>
          <p:cNvPr id="103" name="TextBox 102"/>
          <p:cNvSpPr txBox="1"/>
          <p:nvPr/>
        </p:nvSpPr>
        <p:spPr>
          <a:xfrm>
            <a:off x="7784511" y="5823425"/>
            <a:ext cx="2780243" cy="584775"/>
          </a:xfrm>
          <a:prstGeom prst="rect">
            <a:avLst/>
          </a:prstGeom>
          <a:noFill/>
        </p:spPr>
        <p:txBody>
          <a:bodyPr wrap="square" rtlCol="0">
            <a:spAutoFit/>
          </a:bodyPr>
          <a:lstStyle/>
          <a:p>
            <a:r>
              <a:rPr lang="en-GB" sz="3200" b="1" dirty="0">
                <a:solidFill>
                  <a:schemeClr val="accent3">
                    <a:lumMod val="50000"/>
                  </a:schemeClr>
                </a:solidFill>
              </a:rPr>
              <a:t>It’s up to you!</a:t>
            </a:r>
            <a:endParaRPr lang="en-GB" b="1" dirty="0">
              <a:solidFill>
                <a:schemeClr val="accent3">
                  <a:lumMod val="50000"/>
                </a:schemeClr>
              </a:solidFill>
            </a:endParaRPr>
          </a:p>
        </p:txBody>
      </p:sp>
      <p:sp>
        <p:nvSpPr>
          <p:cNvPr id="66" name="Rectangle 21">
            <a:extLst>
              <a:ext uri="{FF2B5EF4-FFF2-40B4-BE49-F238E27FC236}">
                <a16:creationId xmlns:a16="http://schemas.microsoft.com/office/drawing/2014/main" id="{C7B7ED31-702A-4E4E-B32D-AF23121C4257}"/>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the ground</a:t>
            </a:r>
          </a:p>
        </p:txBody>
      </p:sp>
      <p:pic>
        <p:nvPicPr>
          <p:cNvPr id="67" name="Picture 62" descr="profp_head">
            <a:extLst>
              <a:ext uri="{FF2B5EF4-FFF2-40B4-BE49-F238E27FC236}">
                <a16:creationId xmlns:a16="http://schemas.microsoft.com/office/drawing/2014/main" id="{04D4902C-22EF-4A79-A340-8289F8142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50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oseB\Local Settings\Temporary Internet Files\Content.IE5\INM9SLC3\MP9003866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705" y="1627333"/>
            <a:ext cx="1551519" cy="11067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5049" y="2261624"/>
            <a:ext cx="7704856" cy="3744416"/>
          </a:xfrm>
        </p:spPr>
        <p:txBody>
          <a:bodyPr>
            <a:normAutofit fontScale="92500" lnSpcReduction="10000"/>
          </a:bodyPr>
          <a:lstStyle/>
          <a:p>
            <a:pPr marL="514350" indent="-514350" algn="l">
              <a:buFont typeface="+mj-lt"/>
              <a:buAutoNum type="arabicParenR" startAt="2"/>
            </a:pPr>
            <a:r>
              <a:rPr lang="en-GB" sz="2900" dirty="0"/>
              <a:t>Once you have decided how you want to    arrange your bulbs, mark out your bulb              plot using a ruler and trowel to make a             small hole where each of the bulbs are to            be planted.</a:t>
            </a:r>
          </a:p>
          <a:p>
            <a:pPr marL="514350" indent="-514350" algn="l">
              <a:buFont typeface="+mj-lt"/>
              <a:buAutoNum type="arabicParenR" startAt="2"/>
            </a:pPr>
            <a:r>
              <a:rPr lang="en-GB" sz="2900" dirty="0"/>
              <a:t>Using the trowel then dig a narrow hole 20cm deep where marked for each bulb</a:t>
            </a:r>
          </a:p>
          <a:p>
            <a:pPr marL="514350" indent="-514350" algn="l">
              <a:buFont typeface="+mj-lt"/>
              <a:buAutoNum type="arabicParenR" startAt="2"/>
            </a:pPr>
            <a:r>
              <a:rPr lang="en-GB" sz="2900" dirty="0"/>
              <a:t>Place a bulb at the bottom of the hole, making sure it has its pointy end facing upwards and it’s roots facing down</a:t>
            </a:r>
          </a:p>
        </p:txBody>
      </p:sp>
      <p:grpSp>
        <p:nvGrpSpPr>
          <p:cNvPr id="13" name="Group 12"/>
          <p:cNvGrpSpPr/>
          <p:nvPr/>
        </p:nvGrpSpPr>
        <p:grpSpPr>
          <a:xfrm>
            <a:off x="8588870" y="5230667"/>
            <a:ext cx="3312368" cy="1238220"/>
            <a:chOff x="5076056" y="5287124"/>
            <a:chExt cx="3312368" cy="1238220"/>
          </a:xfrm>
        </p:grpSpPr>
        <p:pic>
          <p:nvPicPr>
            <p:cNvPr id="8" name="Picture 4" descr="C:\Documents and Settings\RoseB\Local Settings\Temporary Internet Files\Content.IE5\EXQZK3UZ\MP900439172[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76056" y="5287124"/>
              <a:ext cx="3312368" cy="12382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30276"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475810"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6448088" y="5673667"/>
              <a:ext cx="565076" cy="753297"/>
            </a:xfrm>
            <a:prstGeom prst="rect">
              <a:avLst/>
            </a:prstGeom>
          </p:spPr>
        </p:pic>
        <p:sp>
          <p:nvSpPr>
            <p:cNvPr id="4" name="Rectangle 3"/>
            <p:cNvSpPr/>
            <p:nvPr/>
          </p:nvSpPr>
          <p:spPr>
            <a:xfrm>
              <a:off x="5549778"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5467590" y="5673667"/>
              <a:ext cx="565076" cy="75329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7393622" y="5673667"/>
              <a:ext cx="565076" cy="753297"/>
            </a:xfrm>
            <a:prstGeom prst="rect">
              <a:avLst/>
            </a:prstGeom>
          </p:spPr>
        </p:pic>
      </p:grpSp>
      <p:pic>
        <p:nvPicPr>
          <p:cNvPr id="5" name="Picture 5" descr="C:\Documents and Settings\RoseB\Local Settings\Temporary Internet Files\Content.IE5\EXQZK3UZ\MC90029092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6393" y="628656"/>
            <a:ext cx="1150830" cy="1132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a:extLst>
              <a:ext uri="{FF2B5EF4-FFF2-40B4-BE49-F238E27FC236}">
                <a16:creationId xmlns:a16="http://schemas.microsoft.com/office/drawing/2014/main" id="{19660A68-AC42-4D1D-AD04-7CC8399C5ACC}"/>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the ground</a:t>
            </a:r>
          </a:p>
        </p:txBody>
      </p:sp>
      <p:pic>
        <p:nvPicPr>
          <p:cNvPr id="17" name="Picture 62" descr="profp_head">
            <a:extLst>
              <a:ext uri="{FF2B5EF4-FFF2-40B4-BE49-F238E27FC236}">
                <a16:creationId xmlns:a16="http://schemas.microsoft.com/office/drawing/2014/main" id="{47B4A17E-4526-4157-AABF-F2E6EE1382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ADBA450F-956E-4A1C-BB33-B9BBD2726B20}"/>
              </a:ext>
            </a:extLst>
          </p:cNvPr>
          <p:cNvCxnSpPr/>
          <p:nvPr/>
        </p:nvCxnSpPr>
        <p:spPr>
          <a:xfrm>
            <a:off x="8835116" y="5230667"/>
            <a:ext cx="0" cy="1067492"/>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7FE2625-114B-4888-8A09-65CAC020CE53}"/>
              </a:ext>
            </a:extLst>
          </p:cNvPr>
          <p:cNvSpPr txBox="1"/>
          <p:nvPr/>
        </p:nvSpPr>
        <p:spPr>
          <a:xfrm>
            <a:off x="7722165" y="5533580"/>
            <a:ext cx="873957" cy="461665"/>
          </a:xfrm>
          <a:prstGeom prst="rect">
            <a:avLst/>
          </a:prstGeom>
          <a:noFill/>
        </p:spPr>
        <p:txBody>
          <a:bodyPr wrap="none" rtlCol="0">
            <a:spAutoFit/>
          </a:bodyPr>
          <a:lstStyle/>
          <a:p>
            <a:r>
              <a:rPr lang="en-GB" sz="2400" b="1" dirty="0">
                <a:solidFill>
                  <a:schemeClr val="accent2"/>
                </a:solidFill>
              </a:rPr>
              <a:t>20cm</a:t>
            </a:r>
          </a:p>
        </p:txBody>
      </p:sp>
    </p:spTree>
    <p:extLst>
      <p:ext uri="{BB962C8B-B14F-4D97-AF65-F5344CB8AC3E}">
        <p14:creationId xmlns:p14="http://schemas.microsoft.com/office/powerpoint/2010/main" val="49299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325" y="475687"/>
            <a:ext cx="8115708" cy="3146285"/>
          </a:xfrm>
        </p:spPr>
        <p:txBody>
          <a:bodyPr>
            <a:normAutofit fontScale="92500" lnSpcReduction="10000"/>
          </a:bodyPr>
          <a:lstStyle/>
          <a:p>
            <a:pPr marL="514350" indent="-514350">
              <a:buFont typeface="+mj-lt"/>
              <a:buAutoNum type="arabicParenR" startAt="5"/>
            </a:pPr>
            <a:r>
              <a:rPr lang="en-GB" dirty="0"/>
              <a:t>Sprinkle soil over the bulb until it is covered then press it down gently with your fingers</a:t>
            </a:r>
          </a:p>
          <a:p>
            <a:pPr marL="514350" indent="-514350">
              <a:buFont typeface="+mj-lt"/>
              <a:buAutoNum type="arabicParenR" startAt="5"/>
            </a:pPr>
            <a:r>
              <a:rPr lang="en-GB" dirty="0"/>
              <a:t>Fill up the hole to the top</a:t>
            </a:r>
          </a:p>
          <a:p>
            <a:pPr marL="514350" indent="-514350">
              <a:buFont typeface="+mj-lt"/>
              <a:buAutoNum type="arabicParenR" startAt="5"/>
            </a:pPr>
            <a:r>
              <a:rPr lang="en-GB" dirty="0"/>
              <a:t>Place a numbered label or lolly stick in the soil so you can remember where each bulb is planted</a:t>
            </a:r>
          </a:p>
          <a:p>
            <a:pPr marL="514350" indent="-514350">
              <a:buFont typeface="+mj-lt"/>
              <a:buAutoNum type="arabicParenR" startAt="5"/>
            </a:pPr>
            <a:r>
              <a:rPr lang="en-GB" dirty="0"/>
              <a:t>Repeat this for each bulb</a:t>
            </a:r>
          </a:p>
          <a:p>
            <a:pPr marL="514350" indent="-514350">
              <a:buFont typeface="+mj-lt"/>
              <a:buAutoNum type="arabicParenR" startAt="5"/>
            </a:pPr>
            <a:r>
              <a:rPr lang="en-GB" dirty="0"/>
              <a:t>Water well, then top-up the holes with more soil if necessary</a:t>
            </a:r>
          </a:p>
          <a:p>
            <a:pPr marL="514350" indent="-514350">
              <a:buFont typeface="+mj-lt"/>
              <a:buAutoNum type="arabicParenR" startAt="5"/>
            </a:pPr>
            <a:endParaRPr lang="en-GB" dirty="0"/>
          </a:p>
          <a:p>
            <a:pPr marL="514350" indent="-514350">
              <a:buFont typeface="+mj-lt"/>
              <a:buAutoNum type="arabicParenR" startAt="5"/>
            </a:pPr>
            <a:endParaRPr lang="en-GB" dirty="0"/>
          </a:p>
        </p:txBody>
      </p:sp>
      <p:sp>
        <p:nvSpPr>
          <p:cNvPr id="5" name="Rounded Rectangle 4"/>
          <p:cNvSpPr/>
          <p:nvPr/>
        </p:nvSpPr>
        <p:spPr>
          <a:xfrm>
            <a:off x="8973025"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7701014"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380737" y="3654316"/>
            <a:ext cx="360040" cy="1800200"/>
            <a:chOff x="4856737" y="3654316"/>
            <a:chExt cx="360040" cy="1800200"/>
          </a:xfrm>
        </p:grpSpPr>
        <p:sp>
          <p:nvSpPr>
            <p:cNvPr id="4" name="Rounded Rectangle 3"/>
            <p:cNvSpPr/>
            <p:nvPr/>
          </p:nvSpPr>
          <p:spPr>
            <a:xfrm>
              <a:off x="4856737"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928745" y="3654316"/>
              <a:ext cx="216024" cy="369332"/>
            </a:xfrm>
            <a:prstGeom prst="rect">
              <a:avLst/>
            </a:prstGeom>
            <a:noFill/>
          </p:spPr>
          <p:txBody>
            <a:bodyPr wrap="square" rtlCol="0">
              <a:spAutoFit/>
            </a:bodyPr>
            <a:lstStyle/>
            <a:p>
              <a:pPr algn="ctr"/>
              <a:r>
                <a:rPr lang="en-GB" b="1" dirty="0"/>
                <a:t>1</a:t>
              </a:r>
            </a:p>
          </p:txBody>
        </p:sp>
      </p:grpSp>
      <p:grpSp>
        <p:nvGrpSpPr>
          <p:cNvPr id="7" name="Group 6"/>
          <p:cNvGrpSpPr/>
          <p:nvPr/>
        </p:nvGrpSpPr>
        <p:grpSpPr>
          <a:xfrm>
            <a:off x="6044226" y="4725144"/>
            <a:ext cx="3672408" cy="1800200"/>
            <a:chOff x="5083815" y="4725144"/>
            <a:chExt cx="3672408" cy="1800200"/>
          </a:xfrm>
        </p:grpSpPr>
        <p:pic>
          <p:nvPicPr>
            <p:cNvPr id="8" name="Picture 4" descr="C:\Documents and Settings\RoseB\Local Settings\Temporary Internet Files\Content.IE5\EXQZK3UZ\MP900439172[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83815" y="4725144"/>
              <a:ext cx="367240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6539745" y="5287124"/>
              <a:ext cx="760548" cy="109518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5220072" y="5287124"/>
              <a:ext cx="760548" cy="109518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7812360" y="5287124"/>
              <a:ext cx="760548" cy="1095189"/>
            </a:xfrm>
            <a:prstGeom prst="rect">
              <a:avLst/>
            </a:prstGeom>
          </p:spPr>
        </p:pic>
      </p:grpSp>
      <p:sp>
        <p:nvSpPr>
          <p:cNvPr id="13" name="TextBox 12"/>
          <p:cNvSpPr txBox="1"/>
          <p:nvPr/>
        </p:nvSpPr>
        <p:spPr>
          <a:xfrm>
            <a:off x="7772418" y="3654316"/>
            <a:ext cx="216024" cy="369332"/>
          </a:xfrm>
          <a:prstGeom prst="rect">
            <a:avLst/>
          </a:prstGeom>
          <a:noFill/>
        </p:spPr>
        <p:txBody>
          <a:bodyPr wrap="square" rtlCol="0">
            <a:spAutoFit/>
          </a:bodyPr>
          <a:lstStyle/>
          <a:p>
            <a:pPr algn="ctr"/>
            <a:r>
              <a:rPr lang="en-GB" b="1" dirty="0"/>
              <a:t>2</a:t>
            </a:r>
          </a:p>
        </p:txBody>
      </p:sp>
      <p:sp>
        <p:nvSpPr>
          <p:cNvPr id="14" name="TextBox 13"/>
          <p:cNvSpPr txBox="1"/>
          <p:nvPr/>
        </p:nvSpPr>
        <p:spPr>
          <a:xfrm>
            <a:off x="9045033" y="3654316"/>
            <a:ext cx="216024" cy="369332"/>
          </a:xfrm>
          <a:prstGeom prst="rect">
            <a:avLst/>
          </a:prstGeom>
          <a:noFill/>
        </p:spPr>
        <p:txBody>
          <a:bodyPr wrap="square" rtlCol="0">
            <a:spAutoFit/>
          </a:bodyPr>
          <a:lstStyle/>
          <a:p>
            <a:pPr algn="ctr"/>
            <a:r>
              <a:rPr lang="en-GB" b="1" dirty="0"/>
              <a:t>3</a:t>
            </a:r>
          </a:p>
        </p:txBody>
      </p:sp>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857" y="5049594"/>
            <a:ext cx="850975" cy="1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3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hildren posing for a photo&#10;&#10;Description automatically generated with medium confidence">
            <a:extLst>
              <a:ext uri="{FF2B5EF4-FFF2-40B4-BE49-F238E27FC236}">
                <a16:creationId xmlns:a16="http://schemas.microsoft.com/office/drawing/2014/main" id="{3381378D-4E6C-4B6E-82B9-857AC3CE78B1}"/>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0" y="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739446" y="1960880"/>
            <a:ext cx="3139440" cy="3342323"/>
          </a:xfrm>
          <a:prstGeom prst="rect">
            <a:avLst/>
          </a:prstGeom>
        </p:spPr>
        <p:txBody>
          <a:bodyPr vert="horz" lIns="91440" tIns="45720" rIns="91440" bIns="45720" rtlCol="0">
            <a:normAutofit/>
          </a:bodyPr>
          <a:lstStyle/>
          <a:p>
            <a:pPr marL="114300">
              <a:lnSpc>
                <a:spcPct val="90000"/>
              </a:lnSpc>
              <a:spcAft>
                <a:spcPts val="600"/>
              </a:spcAft>
            </a:pPr>
            <a:r>
              <a:rPr lang="en-US" sz="3200" b="1" dirty="0"/>
              <a:t>Don’t forget to take a photo of your new daffodil plot for the Planting Day Photo Competition!</a:t>
            </a:r>
          </a:p>
        </p:txBody>
      </p:sp>
    </p:spTree>
    <p:extLst>
      <p:ext uri="{BB962C8B-B14F-4D97-AF65-F5344CB8AC3E}">
        <p14:creationId xmlns:p14="http://schemas.microsoft.com/office/powerpoint/2010/main" val="83340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24597-B7F6-4706-B10B-201B259915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945" y="4861540"/>
            <a:ext cx="1323671" cy="16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8E17B7-D984-4DE1-A49C-87B2E366D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385" y="5169743"/>
            <a:ext cx="164372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01722862-6851-4B3E-8E4E-8CB51E1ED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33" y="2407049"/>
            <a:ext cx="2496183" cy="39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FA121F4-0C95-475E-A1EC-15713877A174}"/>
              </a:ext>
            </a:extLst>
          </p:cNvPr>
          <p:cNvSpPr txBox="1"/>
          <p:nvPr/>
        </p:nvSpPr>
        <p:spPr>
          <a:xfrm>
            <a:off x="995680" y="873760"/>
            <a:ext cx="8148320" cy="2308324"/>
          </a:xfrm>
          <a:prstGeom prst="rect">
            <a:avLst/>
          </a:prstGeom>
          <a:noFill/>
        </p:spPr>
        <p:txBody>
          <a:bodyPr wrap="square" rtlCol="0">
            <a:spAutoFit/>
          </a:bodyPr>
          <a:lstStyle/>
          <a:p>
            <a:r>
              <a:rPr lang="en-GB" sz="4800" dirty="0"/>
              <a:t>Well done Bulb Buddies! Have fun planting your bulbs and watching them grow!</a:t>
            </a:r>
          </a:p>
        </p:txBody>
      </p:sp>
    </p:spTree>
    <p:extLst>
      <p:ext uri="{BB962C8B-B14F-4D97-AF65-F5344CB8AC3E}">
        <p14:creationId xmlns:p14="http://schemas.microsoft.com/office/powerpoint/2010/main" val="129137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476673"/>
            <a:ext cx="7772400" cy="1470025"/>
          </a:xfrm>
        </p:spPr>
        <p:txBody>
          <a:bodyPr>
            <a:normAutofit/>
          </a:bodyPr>
          <a:lstStyle/>
          <a:p>
            <a:r>
              <a:rPr lang="en-GB" sz="3200" b="1" dirty="0"/>
              <a:t>A letter from Professor Plant</a:t>
            </a:r>
            <a:endParaRPr lang="en-GB" sz="32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356" y="855602"/>
            <a:ext cx="2068066" cy="312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4869160"/>
            <a:ext cx="144016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919536" y="1988840"/>
            <a:ext cx="7776864" cy="4104456"/>
          </a:xfrm>
        </p:spPr>
        <p:txBody>
          <a:bodyPr wrap="square">
            <a:noAutofit/>
          </a:bodyPr>
          <a:lstStyle/>
          <a:p>
            <a:pPr algn="l"/>
            <a:r>
              <a:rPr lang="en-GB" sz="2200" b="1" dirty="0">
                <a:latin typeface="Candara Light" panose="020E0502030303020204" pitchFamily="34" charset="0"/>
              </a:rPr>
              <a:t>Hi Bulb Buddies!</a:t>
            </a:r>
          </a:p>
          <a:p>
            <a:pPr lvl="1" algn="l"/>
            <a:r>
              <a:rPr lang="en-GB" sz="2200" b="1" dirty="0">
                <a:latin typeface="Candara Light" panose="020E0502030303020204" pitchFamily="34" charset="0"/>
              </a:rPr>
              <a:t>Congratulations on passing the last task and adopting your new bulbs and bulb plot!</a:t>
            </a:r>
          </a:p>
          <a:p>
            <a:pPr lvl="1" algn="l"/>
            <a:r>
              <a:rPr lang="en-GB" sz="2200" b="1" dirty="0">
                <a:latin typeface="Candara Light" panose="020E0502030303020204" pitchFamily="34" charset="0"/>
              </a:rPr>
              <a:t>Now you are ready for the next task –                             </a:t>
            </a:r>
          </a:p>
          <a:p>
            <a:pPr lvl="1" algn="l"/>
            <a:r>
              <a:rPr lang="en-GB" sz="2200" b="1" dirty="0">
                <a:solidFill>
                  <a:srgbClr val="00B050"/>
                </a:solidFill>
                <a:latin typeface="Candara Light" panose="020E0502030303020204" pitchFamily="34" charset="0"/>
              </a:rPr>
              <a:t>Planting your bulbs!</a:t>
            </a:r>
          </a:p>
          <a:p>
            <a:pPr lvl="1" algn="l"/>
            <a:endParaRPr lang="en-GB" sz="2200" b="1" dirty="0">
              <a:solidFill>
                <a:srgbClr val="00B050"/>
              </a:solidFill>
              <a:latin typeface="Candara Light" panose="020E0502030303020204" pitchFamily="34" charset="0"/>
            </a:endParaRPr>
          </a:p>
          <a:p>
            <a:pPr lvl="1" algn="l"/>
            <a:r>
              <a:rPr lang="en-GB" sz="2200" b="1" dirty="0">
                <a:solidFill>
                  <a:srgbClr val="00B050"/>
                </a:solidFill>
                <a:latin typeface="Candara Light" panose="020E0502030303020204" pitchFamily="34" charset="0"/>
              </a:rPr>
              <a:t>Please plant your bulbs on planting day if you can!</a:t>
            </a:r>
          </a:p>
          <a:p>
            <a:pPr lvl="1" algn="l"/>
            <a:r>
              <a:rPr lang="en-GB" sz="2200" b="1" dirty="0">
                <a:latin typeface="Candara Light" panose="020E0502030303020204" pitchFamily="34" charset="0"/>
              </a:rPr>
              <a:t>Check your resources and our website to find out when planting day is.</a:t>
            </a:r>
          </a:p>
          <a:p>
            <a:pPr lvl="1" algn="l"/>
            <a:r>
              <a:rPr lang="en-GB" sz="2200" b="1" dirty="0">
                <a:latin typeface="Candara Light" panose="020E0502030303020204" pitchFamily="34" charset="0"/>
                <a:hlinkClick r:id="rId4"/>
              </a:rPr>
              <a:t>www.edinatrust.org.uk/the-bulb-project</a:t>
            </a:r>
            <a:r>
              <a:rPr lang="en-GB" sz="2200" b="1" dirty="0">
                <a:latin typeface="Candara Light" panose="020E0502030303020204" pitchFamily="34" charset="0"/>
              </a:rPr>
              <a:t> </a:t>
            </a:r>
          </a:p>
          <a:p>
            <a:pPr lvl="1" algn="l"/>
            <a:endParaRPr lang="en-GB" sz="2200" b="1" dirty="0">
              <a:latin typeface="Candara Light" panose="020E0502030303020204" pitchFamily="34" charset="0"/>
            </a:endParaRPr>
          </a:p>
          <a:p>
            <a:pPr lvl="1" algn="l"/>
            <a:r>
              <a:rPr lang="en-GB" sz="2200" b="1" dirty="0">
                <a:latin typeface="Candara Light" panose="020E0502030303020204" pitchFamily="34" charset="0"/>
              </a:rPr>
              <a:t>Remember to always care for your bulbs and plot                   as you have promised in your adoption certificate.</a:t>
            </a:r>
          </a:p>
        </p:txBody>
      </p:sp>
      <p:pic>
        <p:nvPicPr>
          <p:cNvPr id="2050" name="Picture 2" descr="C:\Documents and Settings\RoseB\Local Settings\Temporary Internet Files\Content.IE5\EXQZK3UZ\MC90003028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1545" y="1124744"/>
            <a:ext cx="1563907"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528" y="116633"/>
            <a:ext cx="1477938" cy="738969"/>
          </a:xfrm>
          <a:prstGeom prst="rect">
            <a:avLst/>
          </a:prstGeom>
        </p:spPr>
      </p:pic>
    </p:spTree>
    <p:extLst>
      <p:ext uri="{BB962C8B-B14F-4D97-AF65-F5344CB8AC3E}">
        <p14:creationId xmlns:p14="http://schemas.microsoft.com/office/powerpoint/2010/main" val="324856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7230-C846-4AF1-B3CA-4F262B1BF13F}"/>
              </a:ext>
            </a:extLst>
          </p:cNvPr>
          <p:cNvSpPr>
            <a:spLocks noGrp="1"/>
          </p:cNvSpPr>
          <p:nvPr>
            <p:ph type="title"/>
          </p:nvPr>
        </p:nvSpPr>
        <p:spPr/>
        <p:txBody>
          <a:bodyPr/>
          <a:lstStyle/>
          <a:p>
            <a:r>
              <a:rPr lang="en-GB" dirty="0"/>
              <a:t>What you will need…</a:t>
            </a:r>
          </a:p>
        </p:txBody>
      </p:sp>
      <p:sp>
        <p:nvSpPr>
          <p:cNvPr id="3" name="Content Placeholder 2">
            <a:extLst>
              <a:ext uri="{FF2B5EF4-FFF2-40B4-BE49-F238E27FC236}">
                <a16:creationId xmlns:a16="http://schemas.microsoft.com/office/drawing/2014/main" id="{91B78578-827C-4298-A8E2-57C91A024534}"/>
              </a:ext>
            </a:extLst>
          </p:cNvPr>
          <p:cNvSpPr>
            <a:spLocks noGrp="1"/>
          </p:cNvSpPr>
          <p:nvPr>
            <p:ph idx="1"/>
          </p:nvPr>
        </p:nvSpPr>
        <p:spPr>
          <a:xfrm>
            <a:off x="574040" y="2279650"/>
            <a:ext cx="6358467" cy="4351338"/>
          </a:xfrm>
        </p:spPr>
        <p:txBody>
          <a:bodyPr>
            <a:normAutofit fontScale="92500"/>
          </a:bodyPr>
          <a:lstStyle/>
          <a:p>
            <a:pPr marL="0" indent="0">
              <a:buNone/>
            </a:pPr>
            <a:r>
              <a:rPr lang="en-GB" dirty="0"/>
              <a:t>The following will be delivered to your school:</a:t>
            </a:r>
          </a:p>
          <a:p>
            <a:r>
              <a:rPr lang="en-GB" dirty="0"/>
              <a:t>One daffodil and one crocus bulb per pupil</a:t>
            </a:r>
          </a:p>
          <a:p>
            <a:r>
              <a:rPr lang="en-GB" dirty="0"/>
              <a:t>Twenty additional daffodil bulbs to plant in the ground</a:t>
            </a:r>
          </a:p>
          <a:p>
            <a:r>
              <a:rPr lang="en-GB" dirty="0"/>
              <a:t>Mystery bulbs (quantity varies each year)</a:t>
            </a:r>
          </a:p>
          <a:p>
            <a:r>
              <a:rPr lang="en-GB" dirty="0"/>
              <a:t>Thermometer</a:t>
            </a:r>
          </a:p>
          <a:p>
            <a:r>
              <a:rPr lang="en-GB" dirty="0"/>
              <a:t>Rain gauge</a:t>
            </a:r>
          </a:p>
          <a:p>
            <a:r>
              <a:rPr lang="en-GB" dirty="0"/>
              <a:t>Trowel</a:t>
            </a:r>
          </a:p>
          <a:p>
            <a:r>
              <a:rPr lang="en-GB" dirty="0"/>
              <a:t>Plant labels and pen</a:t>
            </a:r>
          </a:p>
          <a:p>
            <a:endParaRPr lang="en-GB" dirty="0"/>
          </a:p>
        </p:txBody>
      </p:sp>
      <p:sp>
        <p:nvSpPr>
          <p:cNvPr id="4" name="Content Placeholder 2">
            <a:extLst>
              <a:ext uri="{FF2B5EF4-FFF2-40B4-BE49-F238E27FC236}">
                <a16:creationId xmlns:a16="http://schemas.microsoft.com/office/drawing/2014/main" id="{75458E70-F222-4D99-B221-367E60B05C19}"/>
              </a:ext>
            </a:extLst>
          </p:cNvPr>
          <p:cNvSpPr txBox="1">
            <a:spLocks/>
          </p:cNvSpPr>
          <p:nvPr/>
        </p:nvSpPr>
        <p:spPr>
          <a:xfrm>
            <a:off x="7359227" y="2299970"/>
            <a:ext cx="41148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Additionally:</a:t>
            </a:r>
          </a:p>
          <a:p>
            <a:r>
              <a:rPr lang="en-GB" dirty="0"/>
              <a:t>Rulers for measuring bulb depth and spacing.</a:t>
            </a:r>
          </a:p>
          <a:p>
            <a:r>
              <a:rPr lang="en-GB" dirty="0"/>
              <a:t>Stickers or something to mark the front of the plant pot.</a:t>
            </a:r>
          </a:p>
          <a:p>
            <a:endParaRPr lang="en-GB" dirty="0"/>
          </a:p>
          <a:p>
            <a:pPr marL="0" indent="0">
              <a:buFont typeface="Arial" panose="020B0604020202020204" pitchFamily="34" charset="0"/>
              <a:buNone/>
            </a:pPr>
            <a:r>
              <a:rPr lang="en-GB" dirty="0"/>
              <a:t>You will also need compost, which can be purchased using the garden centre voucher.</a:t>
            </a:r>
          </a:p>
        </p:txBody>
      </p:sp>
      <p:pic>
        <p:nvPicPr>
          <p:cNvPr id="6" name="Picture 5" descr="A picture containing text, clipart&#10;&#10;Description automatically generated">
            <a:extLst>
              <a:ext uri="{FF2B5EF4-FFF2-40B4-BE49-F238E27FC236}">
                <a16:creationId xmlns:a16="http://schemas.microsoft.com/office/drawing/2014/main" id="{EC98453C-1A3F-4F63-80F2-1431ECC71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418" y="116683"/>
            <a:ext cx="1892172" cy="2037238"/>
          </a:xfrm>
          <a:prstGeom prst="rect">
            <a:avLst/>
          </a:prstGeom>
        </p:spPr>
      </p:pic>
    </p:spTree>
    <p:extLst>
      <p:ext uri="{BB962C8B-B14F-4D97-AF65-F5344CB8AC3E}">
        <p14:creationId xmlns:p14="http://schemas.microsoft.com/office/powerpoint/2010/main" val="95534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836713"/>
            <a:ext cx="6264696" cy="1298575"/>
          </a:xfrm>
        </p:spPr>
        <p:txBody>
          <a:bodyPr>
            <a:normAutofit fontScale="90000"/>
          </a:bodyPr>
          <a:lstStyle/>
          <a:p>
            <a:pPr algn="l"/>
            <a:r>
              <a:rPr lang="en-GB" b="1" dirty="0">
                <a:solidFill>
                  <a:srgbClr val="00B050"/>
                </a:solidFill>
              </a:rPr>
              <a:t>Health &amp; Safety!</a:t>
            </a:r>
            <a:br>
              <a:rPr lang="en-GB" dirty="0"/>
            </a:br>
            <a:endParaRPr lang="en-GB" sz="3600" b="1" dirty="0"/>
          </a:p>
        </p:txBody>
      </p:sp>
      <p:sp>
        <p:nvSpPr>
          <p:cNvPr id="3" name="Subtitle 2"/>
          <p:cNvSpPr>
            <a:spLocks noGrp="1"/>
          </p:cNvSpPr>
          <p:nvPr>
            <p:ph type="subTitle" idx="1"/>
          </p:nvPr>
        </p:nvSpPr>
        <p:spPr>
          <a:xfrm>
            <a:off x="2639616" y="2060848"/>
            <a:ext cx="6400800" cy="1752600"/>
          </a:xfrm>
        </p:spPr>
        <p:txBody>
          <a:bodyPr>
            <a:noAutofit/>
          </a:bodyPr>
          <a:lstStyle/>
          <a:p>
            <a:pPr marL="457200" indent="-457200" algn="l">
              <a:buFont typeface="Arial" pitchFamily="34" charset="0"/>
              <a:buChar char="•"/>
            </a:pPr>
            <a:r>
              <a:rPr lang="en-GB" sz="2800" dirty="0"/>
              <a:t>Think of any accidents that could happen while you’re planting. </a:t>
            </a:r>
          </a:p>
          <a:p>
            <a:pPr marL="457200" indent="-457200" algn="l">
              <a:buFont typeface="Arial" pitchFamily="34" charset="0"/>
              <a:buChar char="•"/>
            </a:pPr>
            <a:r>
              <a:rPr lang="en-GB" sz="2800" dirty="0"/>
              <a:t>Then decide on a set of safety rules.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49" y="2852937"/>
            <a:ext cx="1583575" cy="25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Documents and Settings\RoseB\Local Settings\Temporary Internet Files\Content.IE5\XN5Q9XFM\MC9003404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736" y="4391200"/>
            <a:ext cx="1994306" cy="15553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Documents and Settings\RoseB\Local Settings\Temporary Internet Files\Content.IE5\EXQZK3UZ\MC9002153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976" y="3789041"/>
            <a:ext cx="2016224" cy="217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D7D8D01-A3EC-4CFE-9B64-75FBB56EC1F0}"/>
              </a:ext>
            </a:extLst>
          </p:cNvPr>
          <p:cNvSpPr>
            <a:spLocks noChangeArrowheads="1"/>
          </p:cNvSpPr>
          <p:nvPr/>
        </p:nvSpPr>
        <p:spPr bwMode="auto">
          <a:xfrm>
            <a:off x="1919289" y="476250"/>
            <a:ext cx="5616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GB" altLang="en-US" sz="4000">
                <a:solidFill>
                  <a:srgbClr val="006600"/>
                </a:solidFill>
              </a:rPr>
              <a:t>Remember your bulbs are alive - hold them gently!</a:t>
            </a:r>
            <a:r>
              <a:rPr lang="en-GB" altLang="en-US" sz="4400">
                <a:solidFill>
                  <a:schemeClr val="tx2"/>
                </a:solidFill>
              </a:rPr>
              <a:t> </a:t>
            </a:r>
          </a:p>
        </p:txBody>
      </p:sp>
      <p:sp>
        <p:nvSpPr>
          <p:cNvPr id="7171" name="Text Box 14">
            <a:extLst>
              <a:ext uri="{FF2B5EF4-FFF2-40B4-BE49-F238E27FC236}">
                <a16:creationId xmlns:a16="http://schemas.microsoft.com/office/drawing/2014/main" id="{D4D2DA20-0A15-4931-93E6-229447FD096D}"/>
              </a:ext>
            </a:extLst>
          </p:cNvPr>
          <p:cNvSpPr txBox="1">
            <a:spLocks noChangeArrowheads="1"/>
          </p:cNvSpPr>
          <p:nvPr/>
        </p:nvSpPr>
        <p:spPr bwMode="auto">
          <a:xfrm>
            <a:off x="2135188" y="2492375"/>
            <a:ext cx="76327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spcBef>
                <a:spcPct val="50000"/>
              </a:spcBef>
            </a:pPr>
            <a:r>
              <a:rPr lang="en-GB" altLang="en-US" sz="2800"/>
              <a:t>Take your time to plant your bulbs properly.    Relax and enjoy it! </a:t>
            </a:r>
          </a:p>
          <a:p>
            <a:pPr algn="l" eaLnBrk="1" hangingPunct="1">
              <a:spcBef>
                <a:spcPct val="50000"/>
              </a:spcBef>
            </a:pPr>
            <a:endParaRPr lang="en-GB" altLang="en-US" sz="2800"/>
          </a:p>
          <a:p>
            <a:pPr algn="l" eaLnBrk="1" hangingPunct="1"/>
            <a:r>
              <a:rPr lang="en-GB" altLang="en-US" sz="2400"/>
              <a:t>Read through the following advice on planting </a:t>
            </a:r>
            <a:r>
              <a:rPr lang="en-GB" altLang="en-US" sz="2400" u="sng"/>
              <a:t>just before</a:t>
            </a:r>
            <a:r>
              <a:rPr lang="en-GB" altLang="en-US" sz="2400"/>
              <a:t> you actually plant your bulbs. Follow the instructions carefully to ensure a </a:t>
            </a:r>
            <a:r>
              <a:rPr lang="en-GB" altLang="en-US" sz="2400" u="sng"/>
              <a:t>fair</a:t>
            </a:r>
            <a:r>
              <a:rPr lang="en-GB" altLang="en-US" sz="2400"/>
              <a:t> test.</a:t>
            </a:r>
            <a:endParaRPr lang="en-GB" altLang="en-US" sz="2400">
              <a:solidFill>
                <a:srgbClr val="FF0000"/>
              </a:solidFill>
            </a:endParaRPr>
          </a:p>
          <a:p>
            <a:pPr algn="l" eaLnBrk="1" hangingPunct="1"/>
            <a:endParaRPr lang="en-GB" altLang="en-US" sz="2400"/>
          </a:p>
          <a:p>
            <a:pPr algn="l" eaLnBrk="1" hangingPunct="1"/>
            <a:r>
              <a:rPr lang="en-GB" altLang="en-US" sz="2400">
                <a:solidFill>
                  <a:srgbClr val="006600"/>
                </a:solidFill>
              </a:rPr>
              <a:t>Good luck with this task!</a:t>
            </a:r>
            <a:endParaRPr lang="en-US" altLang="en-US" sz="2400">
              <a:solidFill>
                <a:srgbClr val="006600"/>
              </a:solidFill>
            </a:endParaRPr>
          </a:p>
        </p:txBody>
      </p:sp>
      <p:pic>
        <p:nvPicPr>
          <p:cNvPr id="7172" name="Picture 21" descr="Bulb3">
            <a:extLst>
              <a:ext uri="{FF2B5EF4-FFF2-40B4-BE49-F238E27FC236}">
                <a16:creationId xmlns:a16="http://schemas.microsoft.com/office/drawing/2014/main" id="{4EE7529D-102D-4140-8881-4B21BE310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6" y="404814"/>
            <a:ext cx="1590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2BBAA3-24E3-4A03-9057-5B6DF3DB00EA}"/>
              </a:ext>
            </a:extLst>
          </p:cNvPr>
          <p:cNvPicPr>
            <a:picLocks noChangeAspect="1"/>
          </p:cNvPicPr>
          <p:nvPr/>
        </p:nvPicPr>
        <p:blipFill rotWithShape="1">
          <a:blip r:embed="rId2">
            <a:extLst>
              <a:ext uri="{28A0092B-C50C-407E-A947-70E740481C1C}">
                <a14:useLocalDpi xmlns:a14="http://schemas.microsoft.com/office/drawing/2010/main" val="0"/>
              </a:ext>
            </a:extLst>
          </a:blip>
          <a:srcRect t="4802" r="9036"/>
          <a:stretch/>
        </p:blipFill>
        <p:spPr>
          <a:xfrm>
            <a:off x="3396116" y="0"/>
            <a:ext cx="8795884"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64C250-8D46-4767-9E28-E3496D7CFFEF}"/>
              </a:ext>
            </a:extLst>
          </p:cNvPr>
          <p:cNvSpPr>
            <a:spLocks noGrp="1"/>
          </p:cNvSpPr>
          <p:nvPr>
            <p:ph type="title"/>
          </p:nvPr>
        </p:nvSpPr>
        <p:spPr>
          <a:xfrm>
            <a:off x="370840" y="224854"/>
            <a:ext cx="3822189" cy="1899912"/>
          </a:xfrm>
        </p:spPr>
        <p:txBody>
          <a:bodyPr>
            <a:normAutofit/>
          </a:bodyPr>
          <a:lstStyle/>
          <a:p>
            <a:r>
              <a:rPr lang="en-GB" sz="4000" dirty="0"/>
              <a:t>Planting your bulbs in pots and in the ground</a:t>
            </a:r>
          </a:p>
        </p:txBody>
      </p:sp>
      <p:sp>
        <p:nvSpPr>
          <p:cNvPr id="3" name="Content Placeholder 2">
            <a:extLst>
              <a:ext uri="{FF2B5EF4-FFF2-40B4-BE49-F238E27FC236}">
                <a16:creationId xmlns:a16="http://schemas.microsoft.com/office/drawing/2014/main" id="{2058F409-BEC1-4515-9EA9-5EF0B17FA405}"/>
              </a:ext>
            </a:extLst>
          </p:cNvPr>
          <p:cNvSpPr>
            <a:spLocks noGrp="1"/>
          </p:cNvSpPr>
          <p:nvPr>
            <p:ph idx="1"/>
          </p:nvPr>
        </p:nvSpPr>
        <p:spPr>
          <a:xfrm>
            <a:off x="299720" y="2349619"/>
            <a:ext cx="3822189" cy="4423799"/>
          </a:xfrm>
        </p:spPr>
        <p:txBody>
          <a:bodyPr>
            <a:normAutofit/>
          </a:bodyPr>
          <a:lstStyle/>
          <a:p>
            <a:r>
              <a:rPr lang="en-GB" sz="2000" dirty="0"/>
              <a:t>You will receive one daffodil bulb and one crocus bulb per participant.</a:t>
            </a:r>
          </a:p>
          <a:p>
            <a:r>
              <a:rPr lang="en-GB" sz="2000" dirty="0"/>
              <a:t>Everyone should plant their own bulbs in a pot.</a:t>
            </a:r>
          </a:p>
          <a:p>
            <a:r>
              <a:rPr lang="en-GB" sz="2000" dirty="0"/>
              <a:t>In addition you will receive 20 extra daffodils to plant in the ground</a:t>
            </a:r>
          </a:p>
          <a:p>
            <a:r>
              <a:rPr lang="en-GB" sz="2000" dirty="0"/>
              <a:t>We want to compare the growth of daffodils in pots and daffodils in the ground.</a:t>
            </a:r>
          </a:p>
          <a:p>
            <a:r>
              <a:rPr lang="en-GB" sz="2000" dirty="0"/>
              <a:t>You can also plant these 20 bulbs in a planter or a raised bed.</a:t>
            </a:r>
          </a:p>
        </p:txBody>
      </p:sp>
    </p:spTree>
    <p:extLst>
      <p:ext uri="{BB962C8B-B14F-4D97-AF65-F5344CB8AC3E}">
        <p14:creationId xmlns:p14="http://schemas.microsoft.com/office/powerpoint/2010/main" val="339563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1">
            <a:extLst>
              <a:ext uri="{FF2B5EF4-FFF2-40B4-BE49-F238E27FC236}">
                <a16:creationId xmlns:a16="http://schemas.microsoft.com/office/drawing/2014/main" id="{4DB78733-03C6-49EB-B8DA-137DC60B2DAA}"/>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sp>
        <p:nvSpPr>
          <p:cNvPr id="8195" name="Text Box 37">
            <a:extLst>
              <a:ext uri="{FF2B5EF4-FFF2-40B4-BE49-F238E27FC236}">
                <a16:creationId xmlns:a16="http://schemas.microsoft.com/office/drawing/2014/main" id="{F446C946-2238-4920-ACB1-0F6800915094}"/>
              </a:ext>
            </a:extLst>
          </p:cNvPr>
          <p:cNvSpPr txBox="1">
            <a:spLocks noChangeArrowheads="1"/>
          </p:cNvSpPr>
          <p:nvPr/>
        </p:nvSpPr>
        <p:spPr bwMode="auto">
          <a:xfrm>
            <a:off x="1919289" y="1700214"/>
            <a:ext cx="540067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endParaRPr lang="en-US" altLang="en-US" sz="1800">
              <a:latin typeface="Gill Sans MT" panose="020B0502020104020203" pitchFamily="34" charset="0"/>
            </a:endParaRPr>
          </a:p>
          <a:p>
            <a:pPr eaLnBrk="1" hangingPunct="1">
              <a:spcBef>
                <a:spcPct val="0"/>
              </a:spcBef>
              <a:buFontTx/>
              <a:buAutoNum type="arabicParenR"/>
            </a:pPr>
            <a:r>
              <a:rPr lang="en-US" altLang="en-US" sz="2400">
                <a:latin typeface="Gill Sans MT" panose="020B0502020104020203" pitchFamily="34" charset="0"/>
              </a:rPr>
              <a:t>Fill your pot with 4cm of multi-purpose compost and push it down firmly. Mark the front of your pot with a small dot – to help you remember which bulb was planted where.</a:t>
            </a:r>
          </a:p>
          <a:p>
            <a:pPr eaLnBrk="1" hangingPunct="1">
              <a:spcBef>
                <a:spcPct val="0"/>
              </a:spcBef>
              <a:buFontTx/>
              <a:buAutoNum type="arabicParenR"/>
            </a:pPr>
            <a:endParaRPr lang="en-GB" altLang="en-US" sz="2400">
              <a:latin typeface="Gill Sans MT" panose="020B0502020104020203" pitchFamily="34" charset="0"/>
            </a:endParaRPr>
          </a:p>
          <a:p>
            <a:pPr eaLnBrk="1" hangingPunct="1">
              <a:spcBef>
                <a:spcPct val="0"/>
              </a:spcBef>
              <a:buFontTx/>
              <a:buAutoNum type="arabicParenR"/>
            </a:pPr>
            <a:endParaRPr lang="en-US" altLang="en-US" sz="2400">
              <a:latin typeface="Gill Sans MT" panose="020B0502020104020203" pitchFamily="34" charset="0"/>
            </a:endParaRPr>
          </a:p>
          <a:p>
            <a:pPr eaLnBrk="1" hangingPunct="1">
              <a:spcBef>
                <a:spcPct val="0"/>
              </a:spcBef>
              <a:buFontTx/>
              <a:buNone/>
            </a:pPr>
            <a:r>
              <a:rPr lang="en-US" altLang="en-US" sz="2400">
                <a:latin typeface="Gill Sans MT" panose="020B0502020104020203" pitchFamily="34" charset="0"/>
              </a:rPr>
              <a:t>2) Place your Daffodil bulb on the compost, the correct way up - with the roots at the bottom. Put it on the left side when the dot is facing you.</a:t>
            </a:r>
            <a:endParaRPr lang="en-US" altLang="en-US" sz="1800">
              <a:latin typeface="Gill Sans MT" panose="020B0502020104020203" pitchFamily="34" charset="0"/>
            </a:endParaRPr>
          </a:p>
        </p:txBody>
      </p:sp>
      <p:sp>
        <p:nvSpPr>
          <p:cNvPr id="8196" name="Line 40">
            <a:extLst>
              <a:ext uri="{FF2B5EF4-FFF2-40B4-BE49-F238E27FC236}">
                <a16:creationId xmlns:a16="http://schemas.microsoft.com/office/drawing/2014/main" id="{8BE9E00C-44E6-46B4-8276-DAFBAA33025A}"/>
              </a:ext>
            </a:extLst>
          </p:cNvPr>
          <p:cNvSpPr>
            <a:spLocks noChangeShapeType="1"/>
          </p:cNvSpPr>
          <p:nvPr/>
        </p:nvSpPr>
        <p:spPr bwMode="auto">
          <a:xfrm>
            <a:off x="8401050" y="3284538"/>
            <a:ext cx="1079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7" name="Line 42">
            <a:extLst>
              <a:ext uri="{FF2B5EF4-FFF2-40B4-BE49-F238E27FC236}">
                <a16:creationId xmlns:a16="http://schemas.microsoft.com/office/drawing/2014/main" id="{1CE22096-992E-4C27-81BE-E02DC8C2F5A3}"/>
              </a:ext>
            </a:extLst>
          </p:cNvPr>
          <p:cNvSpPr>
            <a:spLocks noChangeShapeType="1"/>
          </p:cNvSpPr>
          <p:nvPr/>
        </p:nvSpPr>
        <p:spPr bwMode="auto">
          <a:xfrm>
            <a:off x="8183564" y="1557338"/>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8" name="Line 43">
            <a:extLst>
              <a:ext uri="{FF2B5EF4-FFF2-40B4-BE49-F238E27FC236}">
                <a16:creationId xmlns:a16="http://schemas.microsoft.com/office/drawing/2014/main" id="{3887D09A-359E-4323-900C-AA12002C2CA0}"/>
              </a:ext>
            </a:extLst>
          </p:cNvPr>
          <p:cNvSpPr>
            <a:spLocks noChangeShapeType="1"/>
          </p:cNvSpPr>
          <p:nvPr/>
        </p:nvSpPr>
        <p:spPr bwMode="auto">
          <a:xfrm flipV="1">
            <a:off x="9480550" y="1557338"/>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8199" name="AutoShape 46">
            <a:extLst>
              <a:ext uri="{FF2B5EF4-FFF2-40B4-BE49-F238E27FC236}">
                <a16:creationId xmlns:a16="http://schemas.microsoft.com/office/drawing/2014/main" id="{5EC02C11-E3C6-4CB6-BB6A-EEEC54505502}"/>
              </a:ext>
            </a:extLst>
          </p:cNvPr>
          <p:cNvCxnSpPr>
            <a:cxnSpLocks noChangeShapeType="1"/>
            <a:stCxn id="8197" idx="1"/>
            <a:endCxn id="8196" idx="0"/>
          </p:cNvCxnSpPr>
          <p:nvPr/>
        </p:nvCxnSpPr>
        <p:spPr bwMode="auto">
          <a:xfrm flipV="1">
            <a:off x="8401050" y="3265488"/>
            <a:ext cx="0" cy="38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0" name="Freeform 47">
            <a:extLst>
              <a:ext uri="{FF2B5EF4-FFF2-40B4-BE49-F238E27FC236}">
                <a16:creationId xmlns:a16="http://schemas.microsoft.com/office/drawing/2014/main" id="{753529E5-6C65-4126-BCB6-B13A9BFCA3A3}"/>
              </a:ext>
            </a:extLst>
          </p:cNvPr>
          <p:cNvSpPr>
            <a:spLocks/>
          </p:cNvSpPr>
          <p:nvPr/>
        </p:nvSpPr>
        <p:spPr bwMode="auto">
          <a:xfrm>
            <a:off x="8316913" y="2852738"/>
            <a:ext cx="1281112" cy="431800"/>
          </a:xfrm>
          <a:custGeom>
            <a:avLst/>
            <a:gdLst>
              <a:gd name="T0" fmla="*/ 0 w 807"/>
              <a:gd name="T1" fmla="*/ 7835 h 496"/>
              <a:gd name="T2" fmla="*/ 231775 w 807"/>
              <a:gd name="T3" fmla="*/ 31340 h 496"/>
              <a:gd name="T4" fmla="*/ 581025 w 807"/>
              <a:gd name="T5" fmla="*/ 71386 h 496"/>
              <a:gd name="T6" fmla="*/ 942975 w 807"/>
              <a:gd name="T7" fmla="*/ 39175 h 496"/>
              <a:gd name="T8" fmla="*/ 1030287 w 807"/>
              <a:gd name="T9" fmla="*/ 23505 h 496"/>
              <a:gd name="T10" fmla="*/ 1073150 w 807"/>
              <a:gd name="T11" fmla="*/ 7835 h 496"/>
              <a:gd name="T12" fmla="*/ 1233487 w 807"/>
              <a:gd name="T13" fmla="*/ 0 h 496"/>
              <a:gd name="T14" fmla="*/ 1276350 w 807"/>
              <a:gd name="T15" fmla="*/ 7835 h 496"/>
              <a:gd name="T16" fmla="*/ 1247775 w 807"/>
              <a:gd name="T17" fmla="*/ 31340 h 496"/>
              <a:gd name="T18" fmla="*/ 1233487 w 807"/>
              <a:gd name="T19" fmla="*/ 71386 h 496"/>
              <a:gd name="T20" fmla="*/ 1163637 w 807"/>
              <a:gd name="T21" fmla="*/ 431800 h 496"/>
              <a:gd name="T22" fmla="*/ 84137 w 807"/>
              <a:gd name="T23" fmla="*/ 431800 h 496"/>
              <a:gd name="T24" fmla="*/ 0 w 807"/>
              <a:gd name="T25" fmla="*/ 783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1" name="Line 49">
            <a:extLst>
              <a:ext uri="{FF2B5EF4-FFF2-40B4-BE49-F238E27FC236}">
                <a16:creationId xmlns:a16="http://schemas.microsoft.com/office/drawing/2014/main" id="{E08AE565-F8D7-4CD0-A51C-2EB091F70858}"/>
              </a:ext>
            </a:extLst>
          </p:cNvPr>
          <p:cNvSpPr>
            <a:spLocks noChangeShapeType="1"/>
          </p:cNvSpPr>
          <p:nvPr/>
        </p:nvSpPr>
        <p:spPr bwMode="auto">
          <a:xfrm>
            <a:off x="8340725" y="5872163"/>
            <a:ext cx="1079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2" name="Line 51">
            <a:extLst>
              <a:ext uri="{FF2B5EF4-FFF2-40B4-BE49-F238E27FC236}">
                <a16:creationId xmlns:a16="http://schemas.microsoft.com/office/drawing/2014/main" id="{84170AA0-9DDA-4B47-8CB8-BD8F4E89A55C}"/>
              </a:ext>
            </a:extLst>
          </p:cNvPr>
          <p:cNvSpPr>
            <a:spLocks noChangeShapeType="1"/>
          </p:cNvSpPr>
          <p:nvPr/>
        </p:nvSpPr>
        <p:spPr bwMode="auto">
          <a:xfrm>
            <a:off x="8123239" y="4144963"/>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3" name="Line 52">
            <a:extLst>
              <a:ext uri="{FF2B5EF4-FFF2-40B4-BE49-F238E27FC236}">
                <a16:creationId xmlns:a16="http://schemas.microsoft.com/office/drawing/2014/main" id="{8561376D-5ED7-4C7A-B568-96742888C42E}"/>
              </a:ext>
            </a:extLst>
          </p:cNvPr>
          <p:cNvSpPr>
            <a:spLocks noChangeShapeType="1"/>
          </p:cNvSpPr>
          <p:nvPr/>
        </p:nvSpPr>
        <p:spPr bwMode="auto">
          <a:xfrm flipV="1">
            <a:off x="9420225" y="4144963"/>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4" name="Freeform 54">
            <a:extLst>
              <a:ext uri="{FF2B5EF4-FFF2-40B4-BE49-F238E27FC236}">
                <a16:creationId xmlns:a16="http://schemas.microsoft.com/office/drawing/2014/main" id="{46B5BBBB-D7E5-4F43-8263-A4DB69EDB6E0}"/>
              </a:ext>
            </a:extLst>
          </p:cNvPr>
          <p:cNvSpPr>
            <a:spLocks/>
          </p:cNvSpPr>
          <p:nvPr/>
        </p:nvSpPr>
        <p:spPr bwMode="auto">
          <a:xfrm>
            <a:off x="8256588" y="5373689"/>
            <a:ext cx="1281112"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7 w 807"/>
              <a:gd name="T9" fmla="*/ 27135 h 496"/>
              <a:gd name="T10" fmla="*/ 1073150 w 807"/>
              <a:gd name="T11" fmla="*/ 9045 h 496"/>
              <a:gd name="T12" fmla="*/ 1233487 w 807"/>
              <a:gd name="T13" fmla="*/ 0 h 496"/>
              <a:gd name="T14" fmla="*/ 1276350 w 807"/>
              <a:gd name="T15" fmla="*/ 9045 h 496"/>
              <a:gd name="T16" fmla="*/ 1247775 w 807"/>
              <a:gd name="T17" fmla="*/ 36180 h 496"/>
              <a:gd name="T18" fmla="*/ 1233487 w 807"/>
              <a:gd name="T19" fmla="*/ 82409 h 496"/>
              <a:gd name="T20" fmla="*/ 1163637 w 807"/>
              <a:gd name="T21" fmla="*/ 498475 h 496"/>
              <a:gd name="T22" fmla="*/ 84137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205" name="Picture 55" descr="art0009">
            <a:extLst>
              <a:ext uri="{FF2B5EF4-FFF2-40B4-BE49-F238E27FC236}">
                <a16:creationId xmlns:a16="http://schemas.microsoft.com/office/drawing/2014/main" id="{5A5EDC07-4D51-42E5-A141-7391C2A6204B}"/>
              </a:ext>
            </a:extLst>
          </p:cNvPr>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b="9547"/>
          <a:stretch>
            <a:fillRect/>
          </a:stretch>
        </p:blipFill>
        <p:spPr bwMode="auto">
          <a:xfrm>
            <a:off x="8401050" y="4868863"/>
            <a:ext cx="541338" cy="647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AutoShape 56">
            <a:extLst>
              <a:ext uri="{FF2B5EF4-FFF2-40B4-BE49-F238E27FC236}">
                <a16:creationId xmlns:a16="http://schemas.microsoft.com/office/drawing/2014/main" id="{A2AAB52B-9973-4206-931A-7B1C081D21C8}"/>
              </a:ext>
            </a:extLst>
          </p:cNvPr>
          <p:cNvSpPr>
            <a:spLocks noChangeArrowheads="1"/>
          </p:cNvSpPr>
          <p:nvPr/>
        </p:nvSpPr>
        <p:spPr bwMode="auto">
          <a:xfrm>
            <a:off x="8904289" y="306863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8207" name="AutoShape 57">
            <a:extLst>
              <a:ext uri="{FF2B5EF4-FFF2-40B4-BE49-F238E27FC236}">
                <a16:creationId xmlns:a16="http://schemas.microsoft.com/office/drawing/2014/main" id="{8AD2C07C-813E-4ADD-A8DB-F1EE87AC78BE}"/>
              </a:ext>
            </a:extLst>
          </p:cNvPr>
          <p:cNvSpPr>
            <a:spLocks noChangeArrowheads="1"/>
          </p:cNvSpPr>
          <p:nvPr/>
        </p:nvSpPr>
        <p:spPr bwMode="auto">
          <a:xfrm>
            <a:off x="8832851" y="5661026"/>
            <a:ext cx="142875" cy="144463"/>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pic>
        <p:nvPicPr>
          <p:cNvPr id="8208" name="Picture 62" descr="profp_head">
            <a:extLst>
              <a:ext uri="{FF2B5EF4-FFF2-40B4-BE49-F238E27FC236}">
                <a16:creationId xmlns:a16="http://schemas.microsoft.com/office/drawing/2014/main" id="{C0890FE2-37AA-4A73-9A8F-DE0288B66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F89B25E1-1AD7-452D-A1B9-45003F2B5CA2}"/>
              </a:ext>
            </a:extLst>
          </p:cNvPr>
          <p:cNvSpPr txBox="1">
            <a:spLocks noChangeArrowheads="1"/>
          </p:cNvSpPr>
          <p:nvPr/>
        </p:nvSpPr>
        <p:spPr bwMode="auto">
          <a:xfrm>
            <a:off x="1992314" y="1700214"/>
            <a:ext cx="5545137"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endParaRPr lang="en-GB" altLang="en-US"/>
          </a:p>
          <a:p>
            <a:pPr algn="l" eaLnBrk="1" hangingPunct="1"/>
            <a:r>
              <a:rPr lang="en-GB" altLang="en-US" sz="2400"/>
              <a:t>3) Sprinkle soil around your bulb until it is half covered, then place your crocus bulb on the soil. Make sure there is space between the bulbs. Put it on the right side when the dot is facing you.</a:t>
            </a:r>
          </a:p>
          <a:p>
            <a:pPr algn="l" eaLnBrk="1" hangingPunct="1"/>
            <a:endParaRPr lang="en-GB" altLang="en-US" sz="2400"/>
          </a:p>
          <a:p>
            <a:pPr algn="l" eaLnBrk="1" hangingPunct="1"/>
            <a:endParaRPr lang="en-US" altLang="en-US" sz="2400"/>
          </a:p>
          <a:p>
            <a:pPr algn="l" eaLnBrk="1" hangingPunct="1"/>
            <a:r>
              <a:rPr lang="en-GB" altLang="en-US" sz="2400"/>
              <a:t>4) Sprinkle</a:t>
            </a:r>
            <a:r>
              <a:rPr lang="en-US" altLang="en-US" sz="2400"/>
              <a:t> compost over the bulbs and firm it with your fingertips.</a:t>
            </a:r>
            <a:r>
              <a:rPr lang="en-US" altLang="en-US"/>
              <a:t> </a:t>
            </a:r>
          </a:p>
          <a:p>
            <a:pPr algn="l" eaLnBrk="1" hangingPunct="1">
              <a:buFontTx/>
              <a:buChar char="•"/>
            </a:pPr>
            <a:endParaRPr lang="en-US" altLang="en-US"/>
          </a:p>
          <a:p>
            <a:pPr algn="l" eaLnBrk="1" hangingPunct="1"/>
            <a:endParaRPr lang="en-US" altLang="en-US"/>
          </a:p>
          <a:p>
            <a:pPr algn="l" eaLnBrk="1" hangingPunct="1">
              <a:spcBef>
                <a:spcPct val="50000"/>
              </a:spcBef>
            </a:pPr>
            <a:endParaRPr lang="en-US" altLang="en-US"/>
          </a:p>
        </p:txBody>
      </p:sp>
      <p:sp>
        <p:nvSpPr>
          <p:cNvPr id="9219" name="Line 10">
            <a:extLst>
              <a:ext uri="{FF2B5EF4-FFF2-40B4-BE49-F238E27FC236}">
                <a16:creationId xmlns:a16="http://schemas.microsoft.com/office/drawing/2014/main" id="{30B28CEB-8181-493E-A854-2B7D5C328F26}"/>
              </a:ext>
            </a:extLst>
          </p:cNvPr>
          <p:cNvSpPr>
            <a:spLocks noChangeShapeType="1"/>
          </p:cNvSpPr>
          <p:nvPr/>
        </p:nvSpPr>
        <p:spPr bwMode="auto">
          <a:xfrm>
            <a:off x="8040689" y="1916113"/>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0" name="Line 11">
            <a:extLst>
              <a:ext uri="{FF2B5EF4-FFF2-40B4-BE49-F238E27FC236}">
                <a16:creationId xmlns:a16="http://schemas.microsoft.com/office/drawing/2014/main" id="{1C5345A0-F1F9-4249-B4C5-C3549E4E48E7}"/>
              </a:ext>
            </a:extLst>
          </p:cNvPr>
          <p:cNvSpPr>
            <a:spLocks noChangeShapeType="1"/>
          </p:cNvSpPr>
          <p:nvPr/>
        </p:nvSpPr>
        <p:spPr bwMode="auto">
          <a:xfrm flipV="1">
            <a:off x="9337675" y="1916113"/>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1" name="Freeform 12">
            <a:extLst>
              <a:ext uri="{FF2B5EF4-FFF2-40B4-BE49-F238E27FC236}">
                <a16:creationId xmlns:a16="http://schemas.microsoft.com/office/drawing/2014/main" id="{021D6DE3-94DA-4DF9-8FB6-8F9E206C4CFE}"/>
              </a:ext>
            </a:extLst>
          </p:cNvPr>
          <p:cNvSpPr>
            <a:spLocks/>
          </p:cNvSpPr>
          <p:nvPr/>
        </p:nvSpPr>
        <p:spPr bwMode="auto">
          <a:xfrm>
            <a:off x="8174038" y="3144839"/>
            <a:ext cx="1281112"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7 w 807"/>
              <a:gd name="T9" fmla="*/ 27135 h 496"/>
              <a:gd name="T10" fmla="*/ 1073150 w 807"/>
              <a:gd name="T11" fmla="*/ 9045 h 496"/>
              <a:gd name="T12" fmla="*/ 1233487 w 807"/>
              <a:gd name="T13" fmla="*/ 0 h 496"/>
              <a:gd name="T14" fmla="*/ 1276350 w 807"/>
              <a:gd name="T15" fmla="*/ 9045 h 496"/>
              <a:gd name="T16" fmla="*/ 1247775 w 807"/>
              <a:gd name="T17" fmla="*/ 36180 h 496"/>
              <a:gd name="T18" fmla="*/ 1233487 w 807"/>
              <a:gd name="T19" fmla="*/ 82409 h 496"/>
              <a:gd name="T20" fmla="*/ 1163637 w 807"/>
              <a:gd name="T21" fmla="*/ 498475 h 496"/>
              <a:gd name="T22" fmla="*/ 84137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2" name="Picture 13" descr="art0009">
            <a:extLst>
              <a:ext uri="{FF2B5EF4-FFF2-40B4-BE49-F238E27FC236}">
                <a16:creationId xmlns:a16="http://schemas.microsoft.com/office/drawing/2014/main" id="{F3B49FE8-9811-4E45-A171-BD6504F36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547"/>
          <a:stretch>
            <a:fillRect/>
          </a:stretch>
        </p:blipFill>
        <p:spPr bwMode="auto">
          <a:xfrm>
            <a:off x="8318500" y="2640013"/>
            <a:ext cx="541338"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Freeform 14">
            <a:extLst>
              <a:ext uri="{FF2B5EF4-FFF2-40B4-BE49-F238E27FC236}">
                <a16:creationId xmlns:a16="http://schemas.microsoft.com/office/drawing/2014/main" id="{37F0CE89-4DD3-4A2D-A432-8D34F0F062BA}"/>
              </a:ext>
            </a:extLst>
          </p:cNvPr>
          <p:cNvSpPr>
            <a:spLocks/>
          </p:cNvSpPr>
          <p:nvPr/>
        </p:nvSpPr>
        <p:spPr bwMode="auto">
          <a:xfrm>
            <a:off x="8156576" y="2820988"/>
            <a:ext cx="1323975" cy="531812"/>
          </a:xfrm>
          <a:custGeom>
            <a:avLst/>
            <a:gdLst>
              <a:gd name="T0" fmla="*/ 15026 w 793"/>
              <a:gd name="T1" fmla="*/ 9525 h 335"/>
              <a:gd name="T2" fmla="*/ 367307 w 793"/>
              <a:gd name="T3" fmla="*/ 125412 h 335"/>
              <a:gd name="T4" fmla="*/ 854824 w 793"/>
              <a:gd name="T5" fmla="*/ 96837 h 335"/>
              <a:gd name="T6" fmla="*/ 1175383 w 793"/>
              <a:gd name="T7" fmla="*/ 66675 h 335"/>
              <a:gd name="T8" fmla="*/ 1313958 w 793"/>
              <a:gd name="T9" fmla="*/ 52387 h 335"/>
              <a:gd name="T10" fmla="*/ 1282236 w 793"/>
              <a:gd name="T11" fmla="*/ 139700 h 335"/>
              <a:gd name="T12" fmla="*/ 1237157 w 793"/>
              <a:gd name="T13" fmla="*/ 401637 h 335"/>
              <a:gd name="T14" fmla="*/ 1175383 w 793"/>
              <a:gd name="T15" fmla="*/ 458787 h 335"/>
              <a:gd name="T16" fmla="*/ 1145330 w 793"/>
              <a:gd name="T17" fmla="*/ 488950 h 335"/>
              <a:gd name="T18" fmla="*/ 916598 w 793"/>
              <a:gd name="T19" fmla="*/ 531812 h 335"/>
              <a:gd name="T20" fmla="*/ 213706 w 793"/>
              <a:gd name="T21" fmla="*/ 488950 h 335"/>
              <a:gd name="T22" fmla="*/ 61774 w 793"/>
              <a:gd name="T23" fmla="*/ 269875 h 335"/>
              <a:gd name="T24" fmla="*/ 61774 w 793"/>
              <a:gd name="T25" fmla="*/ 328612 h 335"/>
              <a:gd name="T26" fmla="*/ 0 w 793"/>
              <a:gd name="T27" fmla="*/ 82550 h 335"/>
              <a:gd name="T28" fmla="*/ 15026 w 793"/>
              <a:gd name="T29" fmla="*/ 9525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3" h="335">
                <a:moveTo>
                  <a:pt x="9" y="6"/>
                </a:moveTo>
                <a:cubicBezTo>
                  <a:pt x="69" y="63"/>
                  <a:pt x="141" y="70"/>
                  <a:pt x="220" y="79"/>
                </a:cubicBezTo>
                <a:cubicBezTo>
                  <a:pt x="304" y="74"/>
                  <a:pt x="426" y="69"/>
                  <a:pt x="512" y="61"/>
                </a:cubicBezTo>
                <a:cubicBezTo>
                  <a:pt x="576" y="55"/>
                  <a:pt x="704" y="42"/>
                  <a:pt x="704" y="42"/>
                </a:cubicBezTo>
                <a:cubicBezTo>
                  <a:pt x="745" y="29"/>
                  <a:pt x="753" y="0"/>
                  <a:pt x="787" y="33"/>
                </a:cubicBezTo>
                <a:cubicBezTo>
                  <a:pt x="781" y="51"/>
                  <a:pt x="769" y="69"/>
                  <a:pt x="768" y="88"/>
                </a:cubicBezTo>
                <a:cubicBezTo>
                  <a:pt x="758" y="243"/>
                  <a:pt x="793" y="199"/>
                  <a:pt x="741" y="253"/>
                </a:cubicBezTo>
                <a:cubicBezTo>
                  <a:pt x="725" y="302"/>
                  <a:pt x="745" y="264"/>
                  <a:pt x="704" y="289"/>
                </a:cubicBezTo>
                <a:cubicBezTo>
                  <a:pt x="697" y="294"/>
                  <a:pt x="693" y="303"/>
                  <a:pt x="686" y="308"/>
                </a:cubicBezTo>
                <a:cubicBezTo>
                  <a:pt x="651" y="330"/>
                  <a:pt x="586" y="330"/>
                  <a:pt x="549" y="335"/>
                </a:cubicBezTo>
                <a:cubicBezTo>
                  <a:pt x="402" y="330"/>
                  <a:pt x="271" y="322"/>
                  <a:pt x="128" y="308"/>
                </a:cubicBezTo>
                <a:cubicBezTo>
                  <a:pt x="60" y="283"/>
                  <a:pt x="82" y="217"/>
                  <a:pt x="37" y="170"/>
                </a:cubicBezTo>
                <a:cubicBezTo>
                  <a:pt x="41" y="187"/>
                  <a:pt x="81" y="272"/>
                  <a:pt x="37" y="207"/>
                </a:cubicBezTo>
                <a:cubicBezTo>
                  <a:pt x="30" y="148"/>
                  <a:pt x="18" y="107"/>
                  <a:pt x="0" y="52"/>
                </a:cubicBezTo>
                <a:cubicBezTo>
                  <a:pt x="11" y="18"/>
                  <a:pt x="9" y="34"/>
                  <a:pt x="9" y="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4" name="Picture 15" descr="art0009">
            <a:extLst>
              <a:ext uri="{FF2B5EF4-FFF2-40B4-BE49-F238E27FC236}">
                <a16:creationId xmlns:a16="http://schemas.microsoft.com/office/drawing/2014/main" id="{DE4B1E1A-C856-4527-B6BE-43C84CDFDB2D}"/>
              </a:ext>
            </a:extLst>
          </p:cNvPr>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8975726" y="2492376"/>
            <a:ext cx="358775" cy="428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Line 16">
            <a:extLst>
              <a:ext uri="{FF2B5EF4-FFF2-40B4-BE49-F238E27FC236}">
                <a16:creationId xmlns:a16="http://schemas.microsoft.com/office/drawing/2014/main" id="{A91C1FF9-A3C4-458A-8E1A-6A3581D1F758}"/>
              </a:ext>
            </a:extLst>
          </p:cNvPr>
          <p:cNvSpPr>
            <a:spLocks noChangeShapeType="1"/>
          </p:cNvSpPr>
          <p:nvPr/>
        </p:nvSpPr>
        <p:spPr bwMode="auto">
          <a:xfrm>
            <a:off x="8067675" y="4108450"/>
            <a:ext cx="217488"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17">
            <a:extLst>
              <a:ext uri="{FF2B5EF4-FFF2-40B4-BE49-F238E27FC236}">
                <a16:creationId xmlns:a16="http://schemas.microsoft.com/office/drawing/2014/main" id="{22FCBBC0-D56C-4EA2-94C1-2DE2EA981931}"/>
              </a:ext>
            </a:extLst>
          </p:cNvPr>
          <p:cNvSpPr>
            <a:spLocks noChangeShapeType="1"/>
          </p:cNvSpPr>
          <p:nvPr/>
        </p:nvSpPr>
        <p:spPr bwMode="auto">
          <a:xfrm flipV="1">
            <a:off x="9364663" y="4108450"/>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Freeform 18">
            <a:extLst>
              <a:ext uri="{FF2B5EF4-FFF2-40B4-BE49-F238E27FC236}">
                <a16:creationId xmlns:a16="http://schemas.microsoft.com/office/drawing/2014/main" id="{D7C8F68D-C179-4C5D-9EF8-F5ED0A8ACA37}"/>
              </a:ext>
            </a:extLst>
          </p:cNvPr>
          <p:cNvSpPr>
            <a:spLocks/>
          </p:cNvSpPr>
          <p:nvPr/>
        </p:nvSpPr>
        <p:spPr bwMode="auto">
          <a:xfrm>
            <a:off x="8201026" y="5337176"/>
            <a:ext cx="1281113"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8 w 807"/>
              <a:gd name="T9" fmla="*/ 27135 h 496"/>
              <a:gd name="T10" fmla="*/ 1073150 w 807"/>
              <a:gd name="T11" fmla="*/ 9045 h 496"/>
              <a:gd name="T12" fmla="*/ 1233488 w 807"/>
              <a:gd name="T13" fmla="*/ 0 h 496"/>
              <a:gd name="T14" fmla="*/ 1276350 w 807"/>
              <a:gd name="T15" fmla="*/ 9045 h 496"/>
              <a:gd name="T16" fmla="*/ 1247775 w 807"/>
              <a:gd name="T17" fmla="*/ 36180 h 496"/>
              <a:gd name="T18" fmla="*/ 1233488 w 807"/>
              <a:gd name="T19" fmla="*/ 82409 h 496"/>
              <a:gd name="T20" fmla="*/ 1163638 w 807"/>
              <a:gd name="T21" fmla="*/ 498475 h 496"/>
              <a:gd name="T22" fmla="*/ 84138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8" name="Picture 19" descr="art0009">
            <a:extLst>
              <a:ext uri="{FF2B5EF4-FFF2-40B4-BE49-F238E27FC236}">
                <a16:creationId xmlns:a16="http://schemas.microsoft.com/office/drawing/2014/main" id="{B39DBA35-D3CF-4C19-8FA3-965E2C656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547"/>
          <a:stretch>
            <a:fillRect/>
          </a:stretch>
        </p:blipFill>
        <p:spPr bwMode="auto">
          <a:xfrm>
            <a:off x="8345489" y="4832350"/>
            <a:ext cx="541337"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9" name="Freeform 20">
            <a:extLst>
              <a:ext uri="{FF2B5EF4-FFF2-40B4-BE49-F238E27FC236}">
                <a16:creationId xmlns:a16="http://schemas.microsoft.com/office/drawing/2014/main" id="{C715AA7B-0319-431D-B16B-26F81F449F57}"/>
              </a:ext>
            </a:extLst>
          </p:cNvPr>
          <p:cNvSpPr>
            <a:spLocks/>
          </p:cNvSpPr>
          <p:nvPr/>
        </p:nvSpPr>
        <p:spPr bwMode="auto">
          <a:xfrm>
            <a:off x="8183564" y="5013326"/>
            <a:ext cx="1296987" cy="531813"/>
          </a:xfrm>
          <a:custGeom>
            <a:avLst/>
            <a:gdLst>
              <a:gd name="T0" fmla="*/ 14720 w 793"/>
              <a:gd name="T1" fmla="*/ 9525 h 335"/>
              <a:gd name="T2" fmla="*/ 359820 w 793"/>
              <a:gd name="T3" fmla="*/ 125413 h 335"/>
              <a:gd name="T4" fmla="*/ 837399 w 793"/>
              <a:gd name="T5" fmla="*/ 96838 h 335"/>
              <a:gd name="T6" fmla="*/ 1151424 w 793"/>
              <a:gd name="T7" fmla="*/ 66675 h 335"/>
              <a:gd name="T8" fmla="*/ 1287174 w 793"/>
              <a:gd name="T9" fmla="*/ 52388 h 335"/>
              <a:gd name="T10" fmla="*/ 1256098 w 793"/>
              <a:gd name="T11" fmla="*/ 139700 h 335"/>
              <a:gd name="T12" fmla="*/ 1211939 w 793"/>
              <a:gd name="T13" fmla="*/ 401638 h 335"/>
              <a:gd name="T14" fmla="*/ 1151424 w 793"/>
              <a:gd name="T15" fmla="*/ 458788 h 335"/>
              <a:gd name="T16" fmla="*/ 1121984 w 793"/>
              <a:gd name="T17" fmla="*/ 488950 h 335"/>
              <a:gd name="T18" fmla="*/ 897914 w 793"/>
              <a:gd name="T19" fmla="*/ 531813 h 335"/>
              <a:gd name="T20" fmla="*/ 209350 w 793"/>
              <a:gd name="T21" fmla="*/ 488950 h 335"/>
              <a:gd name="T22" fmla="*/ 60515 w 793"/>
              <a:gd name="T23" fmla="*/ 269875 h 335"/>
              <a:gd name="T24" fmla="*/ 60515 w 793"/>
              <a:gd name="T25" fmla="*/ 328613 h 335"/>
              <a:gd name="T26" fmla="*/ 0 w 793"/>
              <a:gd name="T27" fmla="*/ 82550 h 335"/>
              <a:gd name="T28" fmla="*/ 14720 w 793"/>
              <a:gd name="T29" fmla="*/ 9525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3" h="335">
                <a:moveTo>
                  <a:pt x="9" y="6"/>
                </a:moveTo>
                <a:cubicBezTo>
                  <a:pt x="69" y="63"/>
                  <a:pt x="141" y="70"/>
                  <a:pt x="220" y="79"/>
                </a:cubicBezTo>
                <a:cubicBezTo>
                  <a:pt x="304" y="74"/>
                  <a:pt x="426" y="69"/>
                  <a:pt x="512" y="61"/>
                </a:cubicBezTo>
                <a:cubicBezTo>
                  <a:pt x="576" y="55"/>
                  <a:pt x="704" y="42"/>
                  <a:pt x="704" y="42"/>
                </a:cubicBezTo>
                <a:cubicBezTo>
                  <a:pt x="745" y="29"/>
                  <a:pt x="753" y="0"/>
                  <a:pt x="787" y="33"/>
                </a:cubicBezTo>
                <a:cubicBezTo>
                  <a:pt x="781" y="51"/>
                  <a:pt x="769" y="69"/>
                  <a:pt x="768" y="88"/>
                </a:cubicBezTo>
                <a:cubicBezTo>
                  <a:pt x="758" y="243"/>
                  <a:pt x="793" y="199"/>
                  <a:pt x="741" y="253"/>
                </a:cubicBezTo>
                <a:cubicBezTo>
                  <a:pt x="725" y="302"/>
                  <a:pt x="745" y="264"/>
                  <a:pt x="704" y="289"/>
                </a:cubicBezTo>
                <a:cubicBezTo>
                  <a:pt x="697" y="294"/>
                  <a:pt x="693" y="303"/>
                  <a:pt x="686" y="308"/>
                </a:cubicBezTo>
                <a:cubicBezTo>
                  <a:pt x="651" y="330"/>
                  <a:pt x="586" y="330"/>
                  <a:pt x="549" y="335"/>
                </a:cubicBezTo>
                <a:cubicBezTo>
                  <a:pt x="402" y="330"/>
                  <a:pt x="271" y="322"/>
                  <a:pt x="128" y="308"/>
                </a:cubicBezTo>
                <a:cubicBezTo>
                  <a:pt x="60" y="283"/>
                  <a:pt x="82" y="217"/>
                  <a:pt x="37" y="170"/>
                </a:cubicBezTo>
                <a:cubicBezTo>
                  <a:pt x="41" y="187"/>
                  <a:pt x="81" y="272"/>
                  <a:pt x="37" y="207"/>
                </a:cubicBezTo>
                <a:cubicBezTo>
                  <a:pt x="30" y="148"/>
                  <a:pt x="18" y="107"/>
                  <a:pt x="0" y="52"/>
                </a:cubicBezTo>
                <a:cubicBezTo>
                  <a:pt x="11" y="18"/>
                  <a:pt x="9" y="34"/>
                  <a:pt x="9" y="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30" name="Picture 21" descr="art0009">
            <a:extLst>
              <a:ext uri="{FF2B5EF4-FFF2-40B4-BE49-F238E27FC236}">
                <a16:creationId xmlns:a16="http://schemas.microsoft.com/office/drawing/2014/main" id="{405E64A3-D172-4F8D-9758-4F335EF04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547"/>
          <a:stretch>
            <a:fillRect/>
          </a:stretch>
        </p:blipFill>
        <p:spPr bwMode="auto">
          <a:xfrm>
            <a:off x="9002714" y="4684714"/>
            <a:ext cx="358775" cy="428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31" name="Freeform 23">
            <a:extLst>
              <a:ext uri="{FF2B5EF4-FFF2-40B4-BE49-F238E27FC236}">
                <a16:creationId xmlns:a16="http://schemas.microsoft.com/office/drawing/2014/main" id="{FC4D0290-6F7A-4980-9721-67D1B0AE91EB}"/>
              </a:ext>
            </a:extLst>
          </p:cNvPr>
          <p:cNvSpPr>
            <a:spLocks/>
          </p:cNvSpPr>
          <p:nvPr/>
        </p:nvSpPr>
        <p:spPr bwMode="auto">
          <a:xfrm>
            <a:off x="8116888" y="4673601"/>
            <a:ext cx="1401762" cy="581025"/>
          </a:xfrm>
          <a:custGeom>
            <a:avLst/>
            <a:gdLst>
              <a:gd name="T0" fmla="*/ 39687 w 883"/>
              <a:gd name="T1" fmla="*/ 0 h 366"/>
              <a:gd name="T2" fmla="*/ 344487 w 883"/>
              <a:gd name="T3" fmla="*/ 87313 h 366"/>
              <a:gd name="T4" fmla="*/ 708025 w 883"/>
              <a:gd name="T5" fmla="*/ 101600 h 366"/>
              <a:gd name="T6" fmla="*/ 1041400 w 883"/>
              <a:gd name="T7" fmla="*/ 101600 h 366"/>
              <a:gd name="T8" fmla="*/ 1374775 w 883"/>
              <a:gd name="T9" fmla="*/ 28575 h 366"/>
              <a:gd name="T10" fmla="*/ 1346200 w 883"/>
              <a:gd name="T11" fmla="*/ 203200 h 366"/>
              <a:gd name="T12" fmla="*/ 1317625 w 883"/>
              <a:gd name="T13" fmla="*/ 347663 h 366"/>
              <a:gd name="T14" fmla="*/ 1303337 w 883"/>
              <a:gd name="T15" fmla="*/ 392113 h 366"/>
              <a:gd name="T16" fmla="*/ 1289050 w 883"/>
              <a:gd name="T17" fmla="*/ 465138 h 366"/>
              <a:gd name="T18" fmla="*/ 1171575 w 883"/>
              <a:gd name="T19" fmla="*/ 508000 h 366"/>
              <a:gd name="T20" fmla="*/ 750887 w 883"/>
              <a:gd name="T21" fmla="*/ 581025 h 366"/>
              <a:gd name="T22" fmla="*/ 242887 w 883"/>
              <a:gd name="T23" fmla="*/ 508000 h 366"/>
              <a:gd name="T24" fmla="*/ 84137 w 883"/>
              <a:gd name="T25" fmla="*/ 392113 h 366"/>
              <a:gd name="T26" fmla="*/ 53975 w 883"/>
              <a:gd name="T27" fmla="*/ 363538 h 366"/>
              <a:gd name="T28" fmla="*/ 69850 w 883"/>
              <a:gd name="T29" fmla="*/ 290513 h 366"/>
              <a:gd name="T30" fmla="*/ 39687 w 883"/>
              <a:gd name="T31" fmla="*/ 87313 h 366"/>
              <a:gd name="T32" fmla="*/ 39687 w 883"/>
              <a:gd name="T33" fmla="*/ 0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3" h="366">
                <a:moveTo>
                  <a:pt x="25" y="0"/>
                </a:moveTo>
                <a:cubicBezTo>
                  <a:pt x="77" y="10"/>
                  <a:pt x="168" y="53"/>
                  <a:pt x="217" y="55"/>
                </a:cubicBezTo>
                <a:cubicBezTo>
                  <a:pt x="293" y="58"/>
                  <a:pt x="370" y="61"/>
                  <a:pt x="446" y="64"/>
                </a:cubicBezTo>
                <a:cubicBezTo>
                  <a:pt x="543" y="76"/>
                  <a:pt x="535" y="80"/>
                  <a:pt x="656" y="64"/>
                </a:cubicBezTo>
                <a:cubicBezTo>
                  <a:pt x="729" y="55"/>
                  <a:pt x="791" y="26"/>
                  <a:pt x="866" y="18"/>
                </a:cubicBezTo>
                <a:cubicBezTo>
                  <a:pt x="883" y="64"/>
                  <a:pt x="858" y="78"/>
                  <a:pt x="848" y="128"/>
                </a:cubicBezTo>
                <a:cubicBezTo>
                  <a:pt x="842" y="158"/>
                  <a:pt x="839" y="190"/>
                  <a:pt x="830" y="219"/>
                </a:cubicBezTo>
                <a:cubicBezTo>
                  <a:pt x="827" y="228"/>
                  <a:pt x="823" y="237"/>
                  <a:pt x="821" y="247"/>
                </a:cubicBezTo>
                <a:cubicBezTo>
                  <a:pt x="817" y="262"/>
                  <a:pt x="820" y="279"/>
                  <a:pt x="812" y="293"/>
                </a:cubicBezTo>
                <a:cubicBezTo>
                  <a:pt x="800" y="314"/>
                  <a:pt x="754" y="317"/>
                  <a:pt x="738" y="320"/>
                </a:cubicBezTo>
                <a:cubicBezTo>
                  <a:pt x="648" y="336"/>
                  <a:pt x="565" y="356"/>
                  <a:pt x="473" y="366"/>
                </a:cubicBezTo>
                <a:cubicBezTo>
                  <a:pt x="361" y="359"/>
                  <a:pt x="260" y="350"/>
                  <a:pt x="153" y="320"/>
                </a:cubicBezTo>
                <a:cubicBezTo>
                  <a:pt x="107" y="307"/>
                  <a:pt x="88" y="282"/>
                  <a:pt x="53" y="247"/>
                </a:cubicBezTo>
                <a:cubicBezTo>
                  <a:pt x="47" y="241"/>
                  <a:pt x="34" y="229"/>
                  <a:pt x="34" y="229"/>
                </a:cubicBezTo>
                <a:cubicBezTo>
                  <a:pt x="0" y="124"/>
                  <a:pt x="38" y="269"/>
                  <a:pt x="44" y="183"/>
                </a:cubicBezTo>
                <a:cubicBezTo>
                  <a:pt x="49" y="120"/>
                  <a:pt x="40" y="101"/>
                  <a:pt x="25" y="55"/>
                </a:cubicBezTo>
                <a:cubicBezTo>
                  <a:pt x="36" y="11"/>
                  <a:pt x="40" y="29"/>
                  <a:pt x="25" y="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2" name="AutoShape 24">
            <a:extLst>
              <a:ext uri="{FF2B5EF4-FFF2-40B4-BE49-F238E27FC236}">
                <a16:creationId xmlns:a16="http://schemas.microsoft.com/office/drawing/2014/main" id="{EF202445-95D6-4A3C-977A-4498C6850E0B}"/>
              </a:ext>
            </a:extLst>
          </p:cNvPr>
          <p:cNvSpPr>
            <a:spLocks noChangeArrowheads="1"/>
          </p:cNvSpPr>
          <p:nvPr/>
        </p:nvSpPr>
        <p:spPr bwMode="auto">
          <a:xfrm>
            <a:off x="8759826" y="3429001"/>
            <a:ext cx="142875" cy="144463"/>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9233" name="AutoShape 25">
            <a:extLst>
              <a:ext uri="{FF2B5EF4-FFF2-40B4-BE49-F238E27FC236}">
                <a16:creationId xmlns:a16="http://schemas.microsoft.com/office/drawing/2014/main" id="{CB8723E1-3BCD-4015-9B98-E4D7ED30A1D0}"/>
              </a:ext>
            </a:extLst>
          </p:cNvPr>
          <p:cNvSpPr>
            <a:spLocks noChangeArrowheads="1"/>
          </p:cNvSpPr>
          <p:nvPr/>
        </p:nvSpPr>
        <p:spPr bwMode="auto">
          <a:xfrm>
            <a:off x="8759826" y="558958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20" name="Rectangle 21">
            <a:extLst>
              <a:ext uri="{FF2B5EF4-FFF2-40B4-BE49-F238E27FC236}">
                <a16:creationId xmlns:a16="http://schemas.microsoft.com/office/drawing/2014/main" id="{3B6864CF-42A1-439F-AF67-D9D6F283BF01}"/>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21" name="Picture 62" descr="profp_head">
            <a:extLst>
              <a:ext uri="{FF2B5EF4-FFF2-40B4-BE49-F238E27FC236}">
                <a16:creationId xmlns:a16="http://schemas.microsoft.com/office/drawing/2014/main" id="{E9605013-266F-4930-B210-7E01ADF8D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8FB68B69-DB3C-4DEF-80B8-37B2E876D846}"/>
              </a:ext>
            </a:extLst>
          </p:cNvPr>
          <p:cNvSpPr txBox="1">
            <a:spLocks noChangeArrowheads="1"/>
          </p:cNvSpPr>
          <p:nvPr/>
        </p:nvSpPr>
        <p:spPr bwMode="auto">
          <a:xfrm>
            <a:off x="1919289" y="1700213"/>
            <a:ext cx="41052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endParaRPr lang="en-US" altLang="en-US" sz="2800" dirty="0">
              <a:latin typeface="Gill Sans MT" panose="020B0502020104020203" pitchFamily="34" charset="0"/>
            </a:endParaRPr>
          </a:p>
          <a:p>
            <a:pPr eaLnBrk="1" hangingPunct="1">
              <a:spcBef>
                <a:spcPct val="0"/>
              </a:spcBef>
              <a:buFontTx/>
              <a:buNone/>
            </a:pPr>
            <a:r>
              <a:rPr lang="en-US" altLang="en-US" sz="2800" dirty="0">
                <a:latin typeface="Gill Sans MT" panose="020B0502020104020203" pitchFamily="34" charset="0"/>
              </a:rPr>
              <a:t>5) Fill up with compost to the top.</a:t>
            </a:r>
          </a:p>
          <a:p>
            <a:pPr eaLnBrk="1" hangingPunct="1">
              <a:spcBef>
                <a:spcPct val="0"/>
              </a:spcBef>
              <a:buFontTx/>
              <a:buNone/>
            </a:pPr>
            <a:endParaRPr lang="en-US" altLang="en-US" sz="2800" dirty="0">
              <a:latin typeface="Gill Sans MT" panose="020B0502020104020203" pitchFamily="34" charset="0"/>
            </a:endParaRPr>
          </a:p>
          <a:p>
            <a:pPr eaLnBrk="1" hangingPunct="1">
              <a:spcBef>
                <a:spcPct val="0"/>
              </a:spcBef>
              <a:buFontTx/>
              <a:buNone/>
            </a:pPr>
            <a:r>
              <a:rPr lang="en-US" altLang="en-US" sz="2800" dirty="0">
                <a:latin typeface="Gill Sans MT" panose="020B0502020104020203" pitchFamily="34" charset="0"/>
              </a:rPr>
              <a:t>6) Water well, then top-up with compost if necessary.</a:t>
            </a:r>
          </a:p>
          <a:p>
            <a:pPr eaLnBrk="1" hangingPunct="1">
              <a:spcBef>
                <a:spcPct val="0"/>
              </a:spcBef>
              <a:buFontTx/>
              <a:buNone/>
            </a:pPr>
            <a:endParaRPr lang="en-US" altLang="en-US" sz="2800" dirty="0">
              <a:latin typeface="Gill Sans MT" panose="020B0502020104020203" pitchFamily="34" charset="0"/>
            </a:endParaRPr>
          </a:p>
        </p:txBody>
      </p:sp>
      <p:sp>
        <p:nvSpPr>
          <p:cNvPr id="10243" name="AutoShape 20">
            <a:extLst>
              <a:ext uri="{FF2B5EF4-FFF2-40B4-BE49-F238E27FC236}">
                <a16:creationId xmlns:a16="http://schemas.microsoft.com/office/drawing/2014/main" id="{B19F87B2-B4D6-47B4-97D6-EBF67E8FC0CF}"/>
              </a:ext>
            </a:extLst>
          </p:cNvPr>
          <p:cNvSpPr>
            <a:spLocks noChangeArrowheads="1"/>
          </p:cNvSpPr>
          <p:nvPr/>
        </p:nvSpPr>
        <p:spPr bwMode="auto">
          <a:xfrm>
            <a:off x="7104064" y="2205039"/>
            <a:ext cx="1800225" cy="1584325"/>
          </a:xfrm>
          <a:custGeom>
            <a:avLst/>
            <a:gdLst>
              <a:gd name="T0" fmla="*/ 1575197 w 21600"/>
              <a:gd name="T1" fmla="*/ 792163 h 21600"/>
              <a:gd name="T2" fmla="*/ 900113 w 21600"/>
              <a:gd name="T3" fmla="*/ 1584325 h 21600"/>
              <a:gd name="T4" fmla="*/ 225028 w 21600"/>
              <a:gd name="T5" fmla="*/ 792163 h 21600"/>
              <a:gd name="T6" fmla="*/ 9001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4" name="AutoShape 21">
            <a:extLst>
              <a:ext uri="{FF2B5EF4-FFF2-40B4-BE49-F238E27FC236}">
                <a16:creationId xmlns:a16="http://schemas.microsoft.com/office/drawing/2014/main" id="{9C91655A-0479-4C71-8B99-1A2C24B48DC0}"/>
              </a:ext>
            </a:extLst>
          </p:cNvPr>
          <p:cNvSpPr>
            <a:spLocks noChangeArrowheads="1"/>
          </p:cNvSpPr>
          <p:nvPr/>
        </p:nvSpPr>
        <p:spPr bwMode="auto">
          <a:xfrm>
            <a:off x="7967664" y="3573463"/>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grpSp>
        <p:nvGrpSpPr>
          <p:cNvPr id="10247" name="Group 39">
            <a:extLst>
              <a:ext uri="{FF2B5EF4-FFF2-40B4-BE49-F238E27FC236}">
                <a16:creationId xmlns:a16="http://schemas.microsoft.com/office/drawing/2014/main" id="{132B0EA6-56C0-44DC-962D-FFFF33176458}"/>
              </a:ext>
            </a:extLst>
          </p:cNvPr>
          <p:cNvGrpSpPr>
            <a:grpSpLocks/>
          </p:cNvGrpSpPr>
          <p:nvPr/>
        </p:nvGrpSpPr>
        <p:grpSpPr bwMode="auto">
          <a:xfrm>
            <a:off x="8959850" y="5037138"/>
            <a:ext cx="1557338" cy="1473200"/>
            <a:chOff x="113635200" y="108310350"/>
            <a:chExt cx="1557000" cy="1473320"/>
          </a:xfrm>
        </p:grpSpPr>
        <p:pic>
          <p:nvPicPr>
            <p:cNvPr id="10249" name="Picture 40" descr="Snail2">
              <a:extLst>
                <a:ext uri="{FF2B5EF4-FFF2-40B4-BE49-F238E27FC236}">
                  <a16:creationId xmlns:a16="http://schemas.microsoft.com/office/drawing/2014/main" id="{A1F12567-ADBD-45E6-A600-89E126A60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5200" y="108310350"/>
              <a:ext cx="1557000" cy="1111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50" name="Picture 41" descr="Twitter.com">
              <a:hlinkClick r:id="rId3"/>
              <a:extLst>
                <a:ext uri="{FF2B5EF4-FFF2-40B4-BE49-F238E27FC236}">
                  <a16:creationId xmlns:a16="http://schemas.microsoft.com/office/drawing/2014/main" id="{0960905A-3815-4C32-8D98-DF9E88138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5200" y="109390350"/>
              <a:ext cx="1512000" cy="3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248" name="Text Box 42">
            <a:extLst>
              <a:ext uri="{FF2B5EF4-FFF2-40B4-BE49-F238E27FC236}">
                <a16:creationId xmlns:a16="http://schemas.microsoft.com/office/drawing/2014/main" id="{E0AC4DBD-8B1D-468D-B1D5-41D09FD4B7A6}"/>
              </a:ext>
            </a:extLst>
          </p:cNvPr>
          <p:cNvSpPr txBox="1">
            <a:spLocks noChangeArrowheads="1"/>
          </p:cNvSpPr>
          <p:nvPr/>
        </p:nvSpPr>
        <p:spPr bwMode="auto">
          <a:xfrm>
            <a:off x="5664201" y="6165851"/>
            <a:ext cx="3152775" cy="612775"/>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just" eaLnBrk="1" hangingPunct="1"/>
            <a:r>
              <a:rPr lang="en-GB" altLang="en-US" sz="1200" b="1">
                <a:solidFill>
                  <a:srgbClr val="000000"/>
                </a:solidFill>
              </a:rPr>
              <a:t>Send your stories </a:t>
            </a:r>
            <a:r>
              <a:rPr lang="en-GB" altLang="en-US" sz="1200">
                <a:solidFill>
                  <a:srgbClr val="000000"/>
                </a:solidFill>
              </a:rPr>
              <a:t>and pictures to our         bulb-blog and follow Professor Plant on Twitter!  </a:t>
            </a:r>
            <a:r>
              <a:rPr lang="en-GB" altLang="en-US" sz="1200" b="1">
                <a:solidFill>
                  <a:srgbClr val="000000"/>
                </a:solidFill>
                <a:hlinkClick r:id="rId5"/>
              </a:rPr>
              <a:t>www.twitter.com/Professor_Plant</a:t>
            </a:r>
            <a:endParaRPr lang="en-GB" altLang="en-US">
              <a:latin typeface="Arial" panose="020B0604020202020204" pitchFamily="34" charset="0"/>
            </a:endParaRPr>
          </a:p>
        </p:txBody>
      </p:sp>
      <p:sp>
        <p:nvSpPr>
          <p:cNvPr id="11" name="Rectangle 21">
            <a:extLst>
              <a:ext uri="{FF2B5EF4-FFF2-40B4-BE49-F238E27FC236}">
                <a16:creationId xmlns:a16="http://schemas.microsoft.com/office/drawing/2014/main" id="{5C81A2B4-3B55-4D49-8C3D-AC0925B3F573}"/>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12" name="Picture 62" descr="profp_head">
            <a:extLst>
              <a:ext uri="{FF2B5EF4-FFF2-40B4-BE49-F238E27FC236}">
                <a16:creationId xmlns:a16="http://schemas.microsoft.com/office/drawing/2014/main" id="{A91D3D8D-3A8A-4C71-A1DF-A38BEBB18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867</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Candara Light</vt:lpstr>
      <vt:lpstr>Gill Sans MT</vt:lpstr>
      <vt:lpstr>Office Theme</vt:lpstr>
      <vt:lpstr>Planting Your Bulbs</vt:lpstr>
      <vt:lpstr>A letter from Professor Plant</vt:lpstr>
      <vt:lpstr>What you will need…</vt:lpstr>
      <vt:lpstr>Health &amp; Safety! </vt:lpstr>
      <vt:lpstr>PowerPoint Presentation</vt:lpstr>
      <vt:lpstr>Planting your bulbs in pots and in the ground</vt:lpstr>
      <vt:lpstr>PowerPoint Presentation</vt:lpstr>
      <vt:lpstr>PowerPoint Presentation</vt:lpstr>
      <vt:lpstr>PowerPoint Presentation</vt:lpstr>
      <vt:lpstr>PowerPoint Presentation</vt:lpstr>
      <vt:lpstr>Planting your mystery bulbs…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Your Bulbs</dc:title>
  <dc:creator>Samantha Moore</dc:creator>
  <cp:lastModifiedBy>Samantha Moore</cp:lastModifiedBy>
  <cp:revision>5</cp:revision>
  <dcterms:created xsi:type="dcterms:W3CDTF">2021-01-12T15:22:35Z</dcterms:created>
  <dcterms:modified xsi:type="dcterms:W3CDTF">2021-08-20T10:00:08Z</dcterms:modified>
</cp:coreProperties>
</file>