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67" r:id="rId5"/>
    <p:sldId id="263" r:id="rId6"/>
    <p:sldId id="265" r:id="rId7"/>
    <p:sldId id="264" r:id="rId8"/>
    <p:sldId id="258" r:id="rId9"/>
    <p:sldId id="261" r:id="rId10"/>
    <p:sldId id="259" r:id="rId11"/>
    <p:sldId id="262" r:id="rId12"/>
    <p:sldId id="260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6C4016-AC8A-4578-B3A2-BA2F550D7872}" v="1" dt="2026-04-15T12:11:38.8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90"/>
    <p:restoredTop sz="94718"/>
  </p:normalViewPr>
  <p:slideViewPr>
    <p:cSldViewPr>
      <p:cViewPr varScale="1">
        <p:scale>
          <a:sx n="105" d="100"/>
          <a:sy n="105" d="100"/>
        </p:scale>
        <p:origin x="163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F11F5E7-7F9F-CE64-DE7D-D66BA42C88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2E2DBE-6F07-B978-5B22-33813D45925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76F4CC9-288D-4604-8127-F6F6DE46A9D8}" type="datetimeFigureOut">
              <a:rPr lang="en-GB"/>
              <a:pPr>
                <a:defRPr/>
              </a:pPr>
              <a:t>03/08/2026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91CBFA8-B571-871C-C905-7751885091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1269120-E71F-A92F-9B8A-93D3BDF25B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8E828C-277E-9A83-FECD-DCB2790B288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5562E3-B436-DF8B-5D4F-D21F6A5417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10BB24F-BA7E-4FFE-966D-D55A5B47C86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073643-9984-6B42-B29B-47F15B2C12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818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968C5-AE53-DD54-B864-4CBC96B4C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9C3D2-435A-43B2-AF27-AD7C60A26D1B}" type="datetimeFigureOut">
              <a:rPr lang="en-GB"/>
              <a:pPr>
                <a:defRPr/>
              </a:pPr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489E9-3DC4-8343-B005-77571BDE2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AF16EC-FC19-2057-FFA9-B5621A538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D2D656-09C9-4E5B-85A0-F4170DD0638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14367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53B01B-B1EB-B4EA-226A-623B26875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3BB7A-080B-4383-9562-C6F43700650B}" type="datetimeFigureOut">
              <a:rPr lang="en-GB"/>
              <a:pPr>
                <a:defRPr/>
              </a:pPr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4B6260-E824-AE67-DBC8-082AC4771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6BAFE-B35A-C051-05CB-6F45DFE9A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61FA86-A018-4250-BCC7-0813DD8395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3262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861A27-E04F-EDF3-47D4-52E31820C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E3165-0A53-433D-8B79-BDA95503EBD5}" type="datetimeFigureOut">
              <a:rPr lang="en-GB"/>
              <a:pPr>
                <a:defRPr/>
              </a:pPr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0DAE1F-17B4-7754-214A-EA5AFDAFC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DA1F17-F224-B4D8-4A42-4F82379CD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577281-9968-4357-9447-C27AEEA6C20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17915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1314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D3AE8-354D-78AD-56DD-1C36459B6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22A3D-3C54-4FAA-918A-4BF2488C9BE4}" type="datetimeFigureOut">
              <a:rPr lang="en-GB"/>
              <a:pPr>
                <a:defRPr/>
              </a:pPr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241BC-F3E7-AB00-4619-28B7E0A83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B8C6D-6E93-60A4-0B9E-3C72225EE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A90AA4-C2C5-45EF-A1DD-6682E042701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1727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295BC-CFB6-A9BA-C087-14D14A27C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F3751-4752-4670-ADA5-0C6F7994A1A7}" type="datetimeFigureOut">
              <a:rPr lang="en-GB"/>
              <a:pPr>
                <a:defRPr/>
              </a:pPr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F4E126-541F-7A07-CE63-3ABB54C3F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CA139-3D33-E7CD-99B9-ABA9C18BC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46E0A5-D5E6-4F4F-905F-5399FF3045D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0218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8ABC41C-2E58-1632-4EB4-E279E7714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12E3F-32FC-462D-96B6-40E4FF3673C2}" type="datetimeFigureOut">
              <a:rPr lang="en-GB"/>
              <a:pPr>
                <a:defRPr/>
              </a:pPr>
              <a:t>03/08/2026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F8D19D9-79CB-55D3-D94F-3D1600152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C4E1CD2-A9BB-8045-9B2C-158EFCB1F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3EFAA-D1CF-43B0-AA56-F7E20ADAA6F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37357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760C9A8-7397-C98A-A117-2F291E8E3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019D9-4AF4-497B-BA50-2BFCC1B92C0E}" type="datetimeFigureOut">
              <a:rPr lang="en-GB"/>
              <a:pPr>
                <a:defRPr/>
              </a:pPr>
              <a:t>03/08/2026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683D2E2-5DDB-4BE7-C757-7CA1FEC43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0AB66C8-4DE3-5505-9E1F-7884F2839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756E5-A7F7-40CB-80AD-8F44D586B66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70311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C0DDE13-ABE4-3801-354F-A9FE0EBB3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2B509-F58C-4100-8403-CB71D46ECA25}" type="datetimeFigureOut">
              <a:rPr lang="en-GB"/>
              <a:pPr>
                <a:defRPr/>
              </a:pPr>
              <a:t>03/08/2026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F496EF6-043C-3C70-9D65-607AE1F97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CB5DA54-A942-E6FB-050A-F38686964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78B54A-1976-4E63-A5AC-D7EEE72D704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74299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ABC3369-C4B1-D394-BAD8-A1CB0ACD9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4CAC7-CD17-41EA-8396-85A1E151E013}" type="datetimeFigureOut">
              <a:rPr lang="en-GB"/>
              <a:pPr>
                <a:defRPr/>
              </a:pPr>
              <a:t>03/08/2026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CFCAB9F-D17E-C486-6C09-5B56EA956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3AEEA19-A493-8C43-7456-CF151E63D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5548F8-039A-4FCB-8FE9-E663271EC05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49087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0B2E09F-1F92-A207-E14A-6554AFB6C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69DAD-EDB3-457A-A73D-E33B0879F93A}" type="datetimeFigureOut">
              <a:rPr lang="en-GB"/>
              <a:pPr>
                <a:defRPr/>
              </a:pPr>
              <a:t>03/08/2026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178A734-AA8C-D4F5-B742-87993230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1D43CFC-2F51-BD80-609C-808EFE89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3ABB27-961A-44FE-8F8B-65427D1FAA7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07292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DED9A78-096D-A8DA-612D-680B8DF4C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BDDD8-4468-4A90-982E-0CEED5F9B96D}" type="datetimeFigureOut">
              <a:rPr lang="en-GB"/>
              <a:pPr>
                <a:defRPr/>
              </a:pPr>
              <a:t>03/08/2026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11B942A-0459-8B1F-FED3-06B65E242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3BC32A5-982E-B661-6A11-88D99645A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B7B2DE-F35C-46A8-8C40-AB62972B314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05133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61243F2-1605-397F-DF0B-077CE6BF60C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20F8A7F-5837-4DC4-83FE-3904C8DCA1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16DB5-B32F-7F1C-54C7-E542C31AEF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E1D740-C049-468A-B6BA-07F68DAB47D7}" type="datetimeFigureOut">
              <a:rPr lang="en-GB"/>
              <a:pPr>
                <a:defRPr/>
              </a:pPr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B2D21-3AF2-91AB-A47B-2E12766E9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D18BD-8930-0F7B-1A39-E37A55008C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AA3CAC4-D0C0-4D8C-A22B-18226FD5F75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http://www.ise5-14.org.uk/prim3/new_guidelines/newsletters/46/Gene_Jeanie.mp3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image" Target="../media/image15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12" Type="http://schemas.openxmlformats.org/officeDocument/2006/relationships/image" Target="../media/image14.wmf"/><Relationship Id="rId2" Type="http://schemas.openxmlformats.org/officeDocument/2006/relationships/slideLayout" Target="../slideLayouts/slideLayout1.xml"/><Relationship Id="rId1" Type="http://schemas.openxmlformats.org/officeDocument/2006/relationships/audio" Target="http://www.ise5-14.org.uk/prim3/new_guidelines/newsletters/46/Gene_Jeanie.mp3" TargetMode="External"/><Relationship Id="rId6" Type="http://schemas.openxmlformats.org/officeDocument/2006/relationships/image" Target="../media/image8.wmf"/><Relationship Id="rId11" Type="http://schemas.openxmlformats.org/officeDocument/2006/relationships/image" Target="../media/image13.wmf"/><Relationship Id="rId5" Type="http://schemas.openxmlformats.org/officeDocument/2006/relationships/image" Target="../media/image7.wmf"/><Relationship Id="rId15" Type="http://schemas.openxmlformats.org/officeDocument/2006/relationships/image" Target="../media/image4.png"/><Relationship Id="rId10" Type="http://schemas.openxmlformats.org/officeDocument/2006/relationships/image" Target="../media/image12.wmf"/><Relationship Id="rId4" Type="http://schemas.openxmlformats.org/officeDocument/2006/relationships/image" Target="../media/image6.wmf"/><Relationship Id="rId9" Type="http://schemas.openxmlformats.org/officeDocument/2006/relationships/image" Target="../media/image11.wmf"/><Relationship Id="rId14" Type="http://schemas.openxmlformats.org/officeDocument/2006/relationships/image" Target="../media/image16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image" Target="../media/image16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12" Type="http://schemas.openxmlformats.org/officeDocument/2006/relationships/image" Target="../media/image15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wmf"/><Relationship Id="rId11" Type="http://schemas.openxmlformats.org/officeDocument/2006/relationships/image" Target="../media/image14.wmf"/><Relationship Id="rId5" Type="http://schemas.openxmlformats.org/officeDocument/2006/relationships/image" Target="../media/image8.wmf"/><Relationship Id="rId10" Type="http://schemas.openxmlformats.org/officeDocument/2006/relationships/image" Target="../media/image13.wmf"/><Relationship Id="rId4" Type="http://schemas.openxmlformats.org/officeDocument/2006/relationships/image" Target="../media/image7.wmf"/><Relationship Id="rId9" Type="http://schemas.openxmlformats.org/officeDocument/2006/relationships/image" Target="../media/image12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48E38802-4699-B2F2-9DDE-F1801E1152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02"/>
          <a:stretch>
            <a:fillRect/>
          </a:stretch>
        </p:blipFill>
        <p:spPr bwMode="auto">
          <a:xfrm>
            <a:off x="5320953" y="2676694"/>
            <a:ext cx="3823047" cy="41567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68A4355-3320-2540-A7EC-7007977873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C325CAB-E093-0949-A34F-9CDF5A1148B2}"/>
              </a:ext>
            </a:extLst>
          </p:cNvPr>
          <p:cNvSpPr txBox="1">
            <a:spLocks/>
          </p:cNvSpPr>
          <p:nvPr/>
        </p:nvSpPr>
        <p:spPr>
          <a:xfrm>
            <a:off x="265472" y="554182"/>
            <a:ext cx="5348748" cy="5334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400" dirty="0">
                <a:solidFill>
                  <a:srgbClr val="8D919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Making Reebops</a:t>
            </a:r>
          </a:p>
          <a:p>
            <a:endParaRPr lang="en-US" sz="64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4400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005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40245A8-BAF4-40C5-AF94-F50043CE1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420938"/>
            <a:ext cx="2397125" cy="4032250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CAD6DA34-8892-9BE4-F4B2-9E8781E95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60350"/>
            <a:ext cx="3633787" cy="31527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Rectangle 3">
            <a:extLst>
              <a:ext uri="{FF2B5EF4-FFF2-40B4-BE49-F238E27FC236}">
                <a16:creationId xmlns:a16="http://schemas.microsoft.com/office/drawing/2014/main" id="{B10BA6C0-40BD-771A-3188-FCB1276BE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7433" y="3386694"/>
            <a:ext cx="4392613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2400" b="1" dirty="0">
                <a:latin typeface="+mn-lt"/>
              </a:rPr>
              <a:t>Head: </a:t>
            </a:r>
            <a:r>
              <a:rPr lang="en-GB" altLang="en-US" sz="2400" dirty="0">
                <a:latin typeface="+mn-lt"/>
              </a:rPr>
              <a:t>play-dough </a:t>
            </a:r>
          </a:p>
          <a:p>
            <a:r>
              <a:rPr lang="en-GB" altLang="en-US" sz="2400" b="1" dirty="0">
                <a:latin typeface="+mn-lt"/>
              </a:rPr>
              <a:t>Body segments</a:t>
            </a:r>
            <a:r>
              <a:rPr lang="en-GB" altLang="en-US" sz="2400" dirty="0">
                <a:latin typeface="+mn-lt"/>
              </a:rPr>
              <a:t>:  play-dough</a:t>
            </a:r>
          </a:p>
          <a:p>
            <a:r>
              <a:rPr lang="en-GB" altLang="en-US" sz="2400" b="1" dirty="0">
                <a:latin typeface="+mn-lt"/>
              </a:rPr>
              <a:t>Humps: </a:t>
            </a:r>
            <a:r>
              <a:rPr lang="en-GB" altLang="en-US" sz="2400" dirty="0">
                <a:latin typeface="+mn-lt"/>
              </a:rPr>
              <a:t>play-dough</a:t>
            </a:r>
          </a:p>
          <a:p>
            <a:r>
              <a:rPr lang="en-GB" altLang="en-US" sz="2400" b="1" dirty="0">
                <a:latin typeface="+mn-lt"/>
              </a:rPr>
              <a:t>Antenna: </a:t>
            </a:r>
            <a:r>
              <a:rPr lang="en-GB" altLang="en-US" sz="2400" dirty="0">
                <a:latin typeface="+mn-lt"/>
              </a:rPr>
              <a:t>straws</a:t>
            </a:r>
          </a:p>
          <a:p>
            <a:r>
              <a:rPr lang="en-GB" altLang="en-US" sz="2400" b="1" dirty="0">
                <a:latin typeface="+mn-lt"/>
              </a:rPr>
              <a:t>Noses: </a:t>
            </a:r>
            <a:r>
              <a:rPr lang="en-GB" altLang="en-US" sz="2400" dirty="0">
                <a:latin typeface="+mn-lt"/>
              </a:rPr>
              <a:t>pipe cleaners / play-dough</a:t>
            </a:r>
          </a:p>
          <a:p>
            <a:r>
              <a:rPr lang="en-GB" altLang="en-US" sz="2400" b="1" dirty="0">
                <a:latin typeface="+mn-lt"/>
              </a:rPr>
              <a:t>Legs: </a:t>
            </a:r>
            <a:r>
              <a:rPr lang="en-GB" altLang="en-US" sz="2400" dirty="0">
                <a:latin typeface="+mn-lt"/>
              </a:rPr>
              <a:t>pipe cleaners / straws</a:t>
            </a:r>
          </a:p>
          <a:p>
            <a:r>
              <a:rPr lang="en-GB" altLang="en-US" sz="2400" b="1" dirty="0">
                <a:latin typeface="+mn-lt"/>
              </a:rPr>
              <a:t>Eyes: </a:t>
            </a:r>
            <a:r>
              <a:rPr lang="en-GB" altLang="en-US" sz="2400" dirty="0">
                <a:latin typeface="+mn-lt"/>
              </a:rPr>
              <a:t>wiggly eyes</a:t>
            </a:r>
          </a:p>
          <a:p>
            <a:r>
              <a:rPr lang="en-GB" altLang="en-US" sz="2400" b="1" dirty="0">
                <a:latin typeface="+mn-lt"/>
              </a:rPr>
              <a:t>Tails: </a:t>
            </a:r>
            <a:r>
              <a:rPr lang="en-GB" altLang="en-US" sz="2400" dirty="0">
                <a:latin typeface="+mn-lt"/>
              </a:rPr>
              <a:t>pipe cleaners</a:t>
            </a:r>
          </a:p>
          <a:p>
            <a:r>
              <a:rPr lang="en-GB" altLang="en-US" sz="2400" b="1" dirty="0">
                <a:latin typeface="+mn-lt"/>
              </a:rPr>
              <a:t>Spine: </a:t>
            </a:r>
            <a:r>
              <a:rPr lang="en-GB" altLang="en-US" sz="2400" dirty="0">
                <a:latin typeface="+mn-lt"/>
              </a:rPr>
              <a:t>wooden skewer</a:t>
            </a:r>
            <a:endParaRPr lang="en-GB" altLang="en-US" sz="2400" b="1" dirty="0"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D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AFFF4ED-A9AB-C62E-BDC4-584CBA3AEB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822519"/>
              </p:ext>
            </p:extLst>
          </p:nvPr>
        </p:nvGraphicFramePr>
        <p:xfrm>
          <a:off x="900113" y="1484313"/>
          <a:ext cx="7488237" cy="3403203"/>
        </p:xfrm>
        <a:graphic>
          <a:graphicData uri="http://schemas.openxmlformats.org/drawingml/2006/table">
            <a:tbl>
              <a:tblPr/>
              <a:tblGrid>
                <a:gridCol w="2496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6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6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61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ahoma"/>
                          <a:ea typeface="Calibri"/>
                          <a:cs typeface="Times New Roman"/>
                        </a:rPr>
                        <a:t>AA – 1 antenna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ahoma"/>
                          <a:ea typeface="Calibri"/>
                          <a:cs typeface="Times New Roman"/>
                        </a:rPr>
                        <a:t>Aa – 2 antenna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ahoma"/>
                          <a:ea typeface="Calibri"/>
                          <a:cs typeface="Times New Roman"/>
                        </a:rPr>
                        <a:t>aa – no antenna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1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ahoma"/>
                          <a:ea typeface="Calibri"/>
                          <a:cs typeface="Times New Roman"/>
                        </a:rPr>
                        <a:t>QQ – red nose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ahoma"/>
                          <a:ea typeface="Calibri"/>
                          <a:cs typeface="Times New Roman"/>
                        </a:rPr>
                        <a:t>Qq – orange nose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ahoma"/>
                          <a:ea typeface="Calibri"/>
                          <a:cs typeface="Times New Roman"/>
                        </a:rPr>
                        <a:t>qq – yellow nose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1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ahoma"/>
                          <a:ea typeface="Calibri"/>
                          <a:cs typeface="Times New Roman"/>
                        </a:rPr>
                        <a:t>EE – 2 eyes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ahoma"/>
                          <a:ea typeface="Calibri"/>
                          <a:cs typeface="Times New Roman"/>
                        </a:rPr>
                        <a:t>Ee – 2 eyes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ahoma"/>
                          <a:ea typeface="Calibri"/>
                          <a:cs typeface="Times New Roman"/>
                        </a:rPr>
                        <a:t>ee – 3 eyes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1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ahoma"/>
                          <a:ea typeface="Calibri"/>
                          <a:cs typeface="Times New Roman"/>
                        </a:rPr>
                        <a:t>DD – 3 body segments</a:t>
                      </a:r>
                      <a:endParaRPr lang="en-GB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ahoma"/>
                          <a:ea typeface="Calibri"/>
                          <a:cs typeface="Times New Roman"/>
                        </a:rPr>
                        <a:t>Dd – 3 body segments</a:t>
                      </a:r>
                      <a:endParaRPr lang="en-GB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ahoma"/>
                          <a:ea typeface="Calibri"/>
                          <a:cs typeface="Times New Roman"/>
                        </a:rPr>
                        <a:t>dd – 2 body segments</a:t>
                      </a:r>
                      <a:endParaRPr lang="en-GB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1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ahoma"/>
                          <a:ea typeface="Calibri"/>
                          <a:cs typeface="Times New Roman"/>
                        </a:rPr>
                        <a:t>MM – 1 hump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ahoma"/>
                          <a:ea typeface="Calibri"/>
                          <a:cs typeface="Times New Roman"/>
                        </a:rPr>
                        <a:t>Mm – 2 humps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ahoma"/>
                          <a:ea typeface="Calibri"/>
                          <a:cs typeface="Times New Roman"/>
                        </a:rPr>
                        <a:t>mm – 3 humps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1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ahoma"/>
                          <a:ea typeface="Calibri"/>
                          <a:cs typeface="Times New Roman"/>
                        </a:rPr>
                        <a:t>TT – curly tail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ahoma"/>
                          <a:ea typeface="Calibri"/>
                          <a:cs typeface="Times New Roman"/>
                        </a:rPr>
                        <a:t>Tt – curly tail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Tahoma"/>
                          <a:ea typeface="Calibri"/>
                          <a:cs typeface="Times New Roman"/>
                        </a:rPr>
                        <a:t>tt – straight tail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61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ahoma"/>
                          <a:ea typeface="Calibri"/>
                          <a:cs typeface="Times New Roman"/>
                        </a:rPr>
                        <a:t>LL – blue legs</a:t>
                      </a:r>
                      <a:endParaRPr lang="en-GB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ahoma"/>
                          <a:ea typeface="Calibri"/>
                          <a:cs typeface="Times New Roman"/>
                        </a:rPr>
                        <a:t>Ll – blue legs</a:t>
                      </a:r>
                      <a:endParaRPr lang="en-GB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ahoma"/>
                          <a:ea typeface="Calibri"/>
                          <a:cs typeface="Times New Roman"/>
                        </a:rPr>
                        <a:t>ll – red legs</a:t>
                      </a:r>
                      <a:endParaRPr lang="en-GB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63" marR="499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132" name="TextBox 2">
            <a:extLst>
              <a:ext uri="{FF2B5EF4-FFF2-40B4-BE49-F238E27FC236}">
                <a16:creationId xmlns:a16="http://schemas.microsoft.com/office/drawing/2014/main" id="{EC9D8D15-048A-4CEC-0369-ECA8FBD2C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620713"/>
            <a:ext cx="7273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2800" dirty="0"/>
              <a:t>Genotypes and Phenotypes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D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2">
            <a:extLst>
              <a:ext uri="{FF2B5EF4-FFF2-40B4-BE49-F238E27FC236}">
                <a16:creationId xmlns:a16="http://schemas.microsoft.com/office/drawing/2014/main" id="{B240C4B5-59CC-1EFC-217B-35AE07D2DB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76250"/>
            <a:ext cx="8496300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b="1" dirty="0"/>
              <a:t>Preparation</a:t>
            </a:r>
          </a:p>
          <a:p>
            <a:endParaRPr lang="en-GB" altLang="en-US" dirty="0"/>
          </a:p>
          <a:p>
            <a:r>
              <a:rPr lang="en-GB" altLang="en-US" dirty="0"/>
              <a:t>The chromosomes can be printed on to paper.  We have found that it is best to print and laminate slides 5 and 7, cut out the chromosomes and place a small piece of </a:t>
            </a:r>
            <a:r>
              <a:rPr lang="en-GB" altLang="en-US" i="1" dirty="0"/>
              <a:t>Velcro</a:t>
            </a:r>
            <a:r>
              <a:rPr lang="en-GB" altLang="en-US" dirty="0"/>
              <a:t> on the back of each.</a:t>
            </a:r>
          </a:p>
          <a:p>
            <a:endParaRPr lang="en-GB" altLang="en-US" dirty="0"/>
          </a:p>
          <a:p>
            <a:r>
              <a:rPr lang="en-GB" altLang="en-US" dirty="0"/>
              <a:t>Print and laminate slides 6 and 8 and put the ‘opposite’ </a:t>
            </a:r>
            <a:r>
              <a:rPr lang="en-GB" altLang="en-US" i="1" dirty="0"/>
              <a:t>Velcro</a:t>
            </a:r>
            <a:r>
              <a:rPr lang="en-GB" altLang="en-US" dirty="0"/>
              <a:t> pieces on the parents’ chromosomes.</a:t>
            </a:r>
          </a:p>
          <a:p>
            <a:endParaRPr lang="en-GB" altLang="en-US" dirty="0"/>
          </a:p>
          <a:p>
            <a:r>
              <a:rPr lang="en-GB" altLang="en-US" dirty="0"/>
              <a:t>Print and laminate slide 9, Reebop Baby, put ‘opposite’ </a:t>
            </a:r>
            <a:r>
              <a:rPr lang="en-GB" altLang="en-US" i="1" dirty="0"/>
              <a:t>Velcro </a:t>
            </a:r>
            <a:r>
              <a:rPr lang="en-GB" altLang="en-US" dirty="0"/>
              <a:t>pieces on the baby chromosomes.</a:t>
            </a:r>
          </a:p>
          <a:p>
            <a:endParaRPr lang="en-GB" altLang="en-US" dirty="0"/>
          </a:p>
          <a:p>
            <a:r>
              <a:rPr lang="en-GB" altLang="en-US" dirty="0"/>
              <a:t>This means that the chromosomes and mum, dad and baby slides are reusable.</a:t>
            </a:r>
          </a:p>
          <a:p>
            <a:endParaRPr lang="en-GB" altLang="en-US" dirty="0"/>
          </a:p>
          <a:p>
            <a:r>
              <a:rPr lang="en-GB" altLang="en-US" b="1" dirty="0"/>
              <a:t>Activity</a:t>
            </a:r>
          </a:p>
          <a:p>
            <a:r>
              <a:rPr lang="en-GB" altLang="en-US" dirty="0"/>
              <a:t>Learners remove the chromosomes from the mum and dad slides and place them face down.  A mum and a dad chromosome are chosen randomly to place on the baby chromosome slide.</a:t>
            </a:r>
          </a:p>
          <a:p>
            <a:endParaRPr lang="en-GB" altLang="en-US" dirty="0"/>
          </a:p>
          <a:p>
            <a:r>
              <a:rPr lang="en-GB" altLang="en-US" dirty="0"/>
              <a:t>Once the baby’s chromosomes are in place the genotype / phenotype table is used to decide which equipment is required to make the baby Reebop.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2">
            <a:extLst>
              <a:ext uri="{FF2B5EF4-FFF2-40B4-BE49-F238E27FC236}">
                <a16:creationId xmlns:a16="http://schemas.microsoft.com/office/drawing/2014/main" id="{025786F3-195B-EABB-3AF6-BAAA045620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150D3861-0139-1DEB-C13A-781EE5F4B12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795963" y="260350"/>
            <a:ext cx="2743200" cy="6096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br>
              <a:rPr lang="en-GB" sz="3600" dirty="0">
                <a:latin typeface="Verdana" pitchFamily="34" charset="0"/>
              </a:rPr>
            </a:br>
            <a:r>
              <a:rPr lang="en-GB" sz="3600" dirty="0">
                <a:latin typeface="Verdana" pitchFamily="34" charset="0"/>
              </a:rPr>
              <a:t>  </a:t>
            </a:r>
            <a:r>
              <a:rPr lang="en-GB" sz="2000" dirty="0">
                <a:latin typeface="Verdana" pitchFamily="34" charset="0"/>
              </a:rPr>
              <a:t>Mum chromosomes</a:t>
            </a: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7EEF3348-867C-914C-BB73-D9B9C2C06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96975"/>
            <a:ext cx="296863" cy="5305425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A</a:t>
            </a:r>
          </a:p>
        </p:txBody>
      </p:sp>
      <p:sp>
        <p:nvSpPr>
          <p:cNvPr id="6149" name="Rectangle 4">
            <a:extLst>
              <a:ext uri="{FF2B5EF4-FFF2-40B4-BE49-F238E27FC236}">
                <a16:creationId xmlns:a16="http://schemas.microsoft.com/office/drawing/2014/main" id="{73747BD1-4807-6975-555C-B21B1ACF0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751" y="1198999"/>
            <a:ext cx="298450" cy="5305425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a</a:t>
            </a:r>
          </a:p>
        </p:txBody>
      </p:sp>
      <p:sp>
        <p:nvSpPr>
          <p:cNvPr id="6150" name="Rectangle 5">
            <a:extLst>
              <a:ext uri="{FF2B5EF4-FFF2-40B4-BE49-F238E27FC236}">
                <a16:creationId xmlns:a16="http://schemas.microsoft.com/office/drawing/2014/main" id="{13C86FAB-BDDF-8878-EE64-DF9B779415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4650" y="1820863"/>
            <a:ext cx="296863" cy="4656137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Q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6151" name="Rectangle 6">
            <a:extLst>
              <a:ext uri="{FF2B5EF4-FFF2-40B4-BE49-F238E27FC236}">
                <a16:creationId xmlns:a16="http://schemas.microsoft.com/office/drawing/2014/main" id="{F0B4F9B4-33FA-9BA8-AE19-198C550F9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8825" y="1820863"/>
            <a:ext cx="296863" cy="4656137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q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6152" name="Rectangle 7">
            <a:extLst>
              <a:ext uri="{FF2B5EF4-FFF2-40B4-BE49-F238E27FC236}">
                <a16:creationId xmlns:a16="http://schemas.microsoft.com/office/drawing/2014/main" id="{F3FDFAB2-73C4-8406-8E7B-CDE445E8F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6525" y="2470150"/>
            <a:ext cx="298450" cy="4006850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E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6153" name="Rectangle 8">
            <a:extLst>
              <a:ext uri="{FF2B5EF4-FFF2-40B4-BE49-F238E27FC236}">
                <a16:creationId xmlns:a16="http://schemas.microsoft.com/office/drawing/2014/main" id="{BBA6F196-BAE5-9247-4504-CA8303772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2470150"/>
            <a:ext cx="296862" cy="4006850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e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6154" name="Rectangle 9">
            <a:extLst>
              <a:ext uri="{FF2B5EF4-FFF2-40B4-BE49-F238E27FC236}">
                <a16:creationId xmlns:a16="http://schemas.microsoft.com/office/drawing/2014/main" id="{5EE5D555-606C-BE42-644C-C4724C7E8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6813" y="3117850"/>
            <a:ext cx="298450" cy="3359150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D</a:t>
            </a: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6155" name="Rectangle 10">
            <a:extLst>
              <a:ext uri="{FF2B5EF4-FFF2-40B4-BE49-F238E27FC236}">
                <a16:creationId xmlns:a16="http://schemas.microsoft.com/office/drawing/2014/main" id="{717C906C-B5CF-E12B-E48A-600563E1B9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2575" y="3117850"/>
            <a:ext cx="296863" cy="3359150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d</a:t>
            </a:r>
          </a:p>
        </p:txBody>
      </p:sp>
      <p:sp>
        <p:nvSpPr>
          <p:cNvPr id="6156" name="Rectangle 11">
            <a:extLst>
              <a:ext uri="{FF2B5EF4-FFF2-40B4-BE49-F238E27FC236}">
                <a16:creationId xmlns:a16="http://schemas.microsoft.com/office/drawing/2014/main" id="{39EC25ED-5583-23D4-EF48-8AB997AC4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0275" y="3767138"/>
            <a:ext cx="298450" cy="2709862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M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6157" name="Rectangle 12">
            <a:extLst>
              <a:ext uri="{FF2B5EF4-FFF2-40B4-BE49-F238E27FC236}">
                <a16:creationId xmlns:a16="http://schemas.microsoft.com/office/drawing/2014/main" id="{6DE86B08-8717-C012-6EC5-515CF53BE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6038" y="3767138"/>
            <a:ext cx="298450" cy="2709862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2000" b="1">
                <a:latin typeface="Verdana" panose="020B0604030504040204" pitchFamily="34" charset="0"/>
              </a:rPr>
              <a:t>m</a:t>
            </a:r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6158" name="Rectangle 13">
            <a:extLst>
              <a:ext uri="{FF2B5EF4-FFF2-40B4-BE49-F238E27FC236}">
                <a16:creationId xmlns:a16="http://schemas.microsoft.com/office/drawing/2014/main" id="{5634A154-23B5-D85F-45D0-D7FD5A45C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3738" y="4416425"/>
            <a:ext cx="298450" cy="2060575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T</a:t>
            </a: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6159" name="Rectangle 14">
            <a:extLst>
              <a:ext uri="{FF2B5EF4-FFF2-40B4-BE49-F238E27FC236}">
                <a16:creationId xmlns:a16="http://schemas.microsoft.com/office/drawing/2014/main" id="{7132DF22-26A2-8A51-C9F0-EF72AB42A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1088" y="4416425"/>
            <a:ext cx="296862" cy="2060575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b="1">
                <a:latin typeface="Verdana" panose="020B0604030504040204" pitchFamily="34" charset="0"/>
              </a:rPr>
              <a:t>t</a:t>
            </a:r>
          </a:p>
        </p:txBody>
      </p:sp>
      <p:sp>
        <p:nvSpPr>
          <p:cNvPr id="6160" name="Rectangle 15">
            <a:extLst>
              <a:ext uri="{FF2B5EF4-FFF2-40B4-BE49-F238E27FC236}">
                <a16:creationId xmlns:a16="http://schemas.microsoft.com/office/drawing/2014/main" id="{9F10572C-A69A-842A-5E18-EABC611F8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1488" y="5064125"/>
            <a:ext cx="298450" cy="1412875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b="1">
                <a:latin typeface="Verdana" panose="020B0604030504040204" pitchFamily="34" charset="0"/>
              </a:rPr>
              <a:t>L</a:t>
            </a:r>
            <a:br>
              <a:rPr lang="en-GB" altLang="en-US" b="1">
                <a:latin typeface="Verdana" panose="020B0604030504040204" pitchFamily="34" charset="0"/>
              </a:rPr>
            </a:br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6161" name="Rectangle 16">
            <a:extLst>
              <a:ext uri="{FF2B5EF4-FFF2-40B4-BE49-F238E27FC236}">
                <a16:creationId xmlns:a16="http://schemas.microsoft.com/office/drawing/2014/main" id="{27FA7D01-3791-B8DD-5802-3B16E1E55D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7250" y="5064125"/>
            <a:ext cx="296863" cy="1412875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b="1">
                <a:latin typeface="Verdana" panose="020B0604030504040204" pitchFamily="34" charset="0"/>
              </a:rPr>
              <a:t>l</a:t>
            </a:r>
            <a:br>
              <a:rPr lang="en-GB" altLang="en-US" b="1">
                <a:latin typeface="Verdana" panose="020B0604030504040204" pitchFamily="34" charset="0"/>
              </a:rPr>
            </a:br>
            <a:endParaRPr lang="en-GB" altLang="en-US" b="1">
              <a:latin typeface="Verdana" panose="020B0604030504040204" pitchFamily="34" charset="0"/>
            </a:endParaRPr>
          </a:p>
        </p:txBody>
      </p:sp>
      <p:pic>
        <p:nvPicPr>
          <p:cNvPr id="6193" name="Gene_Jeanie.mp3">
            <a:hlinkClick r:id="" action="ppaction://media"/>
            <a:extLst>
              <a:ext uri="{FF2B5EF4-FFF2-40B4-BE49-F238E27FC236}">
                <a16:creationId xmlns:a16="http://schemas.microsoft.com/office/drawing/2014/main" id="{CB380921-1C51-9CF3-85F8-538F54EAAB13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08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1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9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2">
            <a:extLst>
              <a:ext uri="{FF2B5EF4-FFF2-40B4-BE49-F238E27FC236}">
                <a16:creationId xmlns:a16="http://schemas.microsoft.com/office/drawing/2014/main" id="{41AAD046-318B-43AD-3733-1E19DC302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AC73B6C7-C5D3-2240-41B1-2BC2B9550B8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4800" y="304800"/>
            <a:ext cx="2743200" cy="6096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3600" dirty="0">
                <a:latin typeface="Verdana" pitchFamily="34" charset="0"/>
              </a:rPr>
              <a:t>Reebops</a:t>
            </a:r>
            <a:br>
              <a:rPr lang="en-GB" sz="3600" dirty="0">
                <a:latin typeface="Verdana" pitchFamily="34" charset="0"/>
              </a:rPr>
            </a:br>
            <a:r>
              <a:rPr lang="en-GB" sz="1800" dirty="0">
                <a:latin typeface="Verdana" pitchFamily="34" charset="0"/>
              </a:rPr>
              <a:t>Mum chromosomes</a:t>
            </a: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2DA97068-4365-A5B1-CF9F-66101E412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96975"/>
            <a:ext cx="296863" cy="5305425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A</a:t>
            </a:r>
          </a:p>
        </p:txBody>
      </p:sp>
      <p:sp>
        <p:nvSpPr>
          <p:cNvPr id="7173" name="Rectangle 4">
            <a:extLst>
              <a:ext uri="{FF2B5EF4-FFF2-40B4-BE49-F238E27FC236}">
                <a16:creationId xmlns:a16="http://schemas.microsoft.com/office/drawing/2014/main" id="{026D89BB-3652-C6B8-7011-5ADC6A164C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591" y="1198231"/>
            <a:ext cx="298450" cy="5305425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a</a:t>
            </a:r>
          </a:p>
        </p:txBody>
      </p:sp>
      <p:sp>
        <p:nvSpPr>
          <p:cNvPr id="7174" name="Rectangle 5">
            <a:extLst>
              <a:ext uri="{FF2B5EF4-FFF2-40B4-BE49-F238E27FC236}">
                <a16:creationId xmlns:a16="http://schemas.microsoft.com/office/drawing/2014/main" id="{B2AA00AE-919B-BDAC-4EE5-4C43DDD4B8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4650" y="1820863"/>
            <a:ext cx="296863" cy="4656137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Q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7175" name="Rectangle 6">
            <a:extLst>
              <a:ext uri="{FF2B5EF4-FFF2-40B4-BE49-F238E27FC236}">
                <a16:creationId xmlns:a16="http://schemas.microsoft.com/office/drawing/2014/main" id="{23E72B9C-3A9A-41AE-DFC1-5E08B2A5C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8825" y="1820863"/>
            <a:ext cx="296863" cy="4656137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q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7176" name="Rectangle 7">
            <a:extLst>
              <a:ext uri="{FF2B5EF4-FFF2-40B4-BE49-F238E27FC236}">
                <a16:creationId xmlns:a16="http://schemas.microsoft.com/office/drawing/2014/main" id="{CB03C6DA-04BD-C098-AD10-A781DF399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6525" y="2470150"/>
            <a:ext cx="298450" cy="4006850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E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7177" name="Rectangle 8">
            <a:extLst>
              <a:ext uri="{FF2B5EF4-FFF2-40B4-BE49-F238E27FC236}">
                <a16:creationId xmlns:a16="http://schemas.microsoft.com/office/drawing/2014/main" id="{A8D86C68-B07A-637C-F18E-2BB32D5CF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2470150"/>
            <a:ext cx="296862" cy="4006850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e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7178" name="Rectangle 9">
            <a:extLst>
              <a:ext uri="{FF2B5EF4-FFF2-40B4-BE49-F238E27FC236}">
                <a16:creationId xmlns:a16="http://schemas.microsoft.com/office/drawing/2014/main" id="{CCCE7F45-CC57-4356-73B5-D5ED14FAF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6813" y="3117850"/>
            <a:ext cx="298450" cy="3359150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D</a:t>
            </a: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7179" name="Rectangle 10">
            <a:extLst>
              <a:ext uri="{FF2B5EF4-FFF2-40B4-BE49-F238E27FC236}">
                <a16:creationId xmlns:a16="http://schemas.microsoft.com/office/drawing/2014/main" id="{93FDAD76-CB23-479D-A1AF-623AF2FAE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2575" y="3117850"/>
            <a:ext cx="296863" cy="3359150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d</a:t>
            </a:r>
          </a:p>
        </p:txBody>
      </p:sp>
      <p:sp>
        <p:nvSpPr>
          <p:cNvPr id="7180" name="Rectangle 11">
            <a:extLst>
              <a:ext uri="{FF2B5EF4-FFF2-40B4-BE49-F238E27FC236}">
                <a16:creationId xmlns:a16="http://schemas.microsoft.com/office/drawing/2014/main" id="{3749426D-F12A-38A2-97CE-71E4BC2AD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0275" y="3767138"/>
            <a:ext cx="298450" cy="2709862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M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7181" name="Rectangle 12">
            <a:extLst>
              <a:ext uri="{FF2B5EF4-FFF2-40B4-BE49-F238E27FC236}">
                <a16:creationId xmlns:a16="http://schemas.microsoft.com/office/drawing/2014/main" id="{7ED5BF7E-5A06-F9C9-3DE2-BCAB56CAEE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6038" y="3767138"/>
            <a:ext cx="298450" cy="2709862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2000" b="1">
                <a:latin typeface="Verdana" panose="020B0604030504040204" pitchFamily="34" charset="0"/>
              </a:rPr>
              <a:t>m</a:t>
            </a:r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7182" name="Rectangle 13">
            <a:extLst>
              <a:ext uri="{FF2B5EF4-FFF2-40B4-BE49-F238E27FC236}">
                <a16:creationId xmlns:a16="http://schemas.microsoft.com/office/drawing/2014/main" id="{40A786CB-6D4C-20C4-6B49-6BB3094C3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3738" y="4416425"/>
            <a:ext cx="298450" cy="2060575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T</a:t>
            </a: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7183" name="Rectangle 14">
            <a:extLst>
              <a:ext uri="{FF2B5EF4-FFF2-40B4-BE49-F238E27FC236}">
                <a16:creationId xmlns:a16="http://schemas.microsoft.com/office/drawing/2014/main" id="{3E3AEA9A-DF3A-E14E-D4E2-D1CD8F142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1088" y="4416425"/>
            <a:ext cx="296862" cy="2060575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b="1">
                <a:latin typeface="Verdana" panose="020B0604030504040204" pitchFamily="34" charset="0"/>
              </a:rPr>
              <a:t>t</a:t>
            </a:r>
          </a:p>
        </p:txBody>
      </p:sp>
      <p:sp>
        <p:nvSpPr>
          <p:cNvPr id="7184" name="Rectangle 15">
            <a:extLst>
              <a:ext uri="{FF2B5EF4-FFF2-40B4-BE49-F238E27FC236}">
                <a16:creationId xmlns:a16="http://schemas.microsoft.com/office/drawing/2014/main" id="{9630D86B-678D-941D-692F-406B228B0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1488" y="5064125"/>
            <a:ext cx="298450" cy="1412875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b="1">
                <a:latin typeface="Verdana" panose="020B0604030504040204" pitchFamily="34" charset="0"/>
              </a:rPr>
              <a:t>L</a:t>
            </a:r>
            <a:br>
              <a:rPr lang="en-GB" altLang="en-US" b="1">
                <a:latin typeface="Verdana" panose="020B0604030504040204" pitchFamily="34" charset="0"/>
              </a:rPr>
            </a:br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7185" name="Rectangle 16">
            <a:extLst>
              <a:ext uri="{FF2B5EF4-FFF2-40B4-BE49-F238E27FC236}">
                <a16:creationId xmlns:a16="http://schemas.microsoft.com/office/drawing/2014/main" id="{6CBDC942-7CD6-2528-0115-DFF863A9D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7250" y="5064125"/>
            <a:ext cx="296863" cy="1412875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b="1">
                <a:latin typeface="Verdana" panose="020B0604030504040204" pitchFamily="34" charset="0"/>
              </a:rPr>
              <a:t>l</a:t>
            </a:r>
            <a:br>
              <a:rPr lang="en-GB" altLang="en-US" b="1">
                <a:latin typeface="Verdana" panose="020B0604030504040204" pitchFamily="34" charset="0"/>
              </a:rPr>
            </a:br>
            <a:endParaRPr lang="en-GB" altLang="en-US" b="1">
              <a:latin typeface="Verdana" panose="020B0604030504040204" pitchFamily="34" charset="0"/>
            </a:endParaRPr>
          </a:p>
        </p:txBody>
      </p:sp>
      <p:pic>
        <p:nvPicPr>
          <p:cNvPr id="7186" name="Picture 19">
            <a:extLst>
              <a:ext uri="{FF2B5EF4-FFF2-40B4-BE49-F238E27FC236}">
                <a16:creationId xmlns:a16="http://schemas.microsoft.com/office/drawing/2014/main" id="{B64242C3-5A6F-A419-D1B3-703A50375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263" y="5487988"/>
            <a:ext cx="101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7" name="Picture 20">
            <a:extLst>
              <a:ext uri="{FF2B5EF4-FFF2-40B4-BE49-F238E27FC236}">
                <a16:creationId xmlns:a16="http://schemas.microsoft.com/office/drawing/2014/main" id="{0FEE3896-0A80-8710-CED5-34498A318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5" y="5861050"/>
            <a:ext cx="21748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8" name="Picture 21">
            <a:extLst>
              <a:ext uri="{FF2B5EF4-FFF2-40B4-BE49-F238E27FC236}">
                <a16:creationId xmlns:a16="http://schemas.microsoft.com/office/drawing/2014/main" id="{4B2E84F5-CF1D-4495-FFF5-1BD78F395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25" y="5861050"/>
            <a:ext cx="21748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9" name="Picture 22">
            <a:extLst>
              <a:ext uri="{FF2B5EF4-FFF2-40B4-BE49-F238E27FC236}">
                <a16:creationId xmlns:a16="http://schemas.microsoft.com/office/drawing/2014/main" id="{B44B8ED5-8CAE-A3C5-3313-AD4F760E6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913" y="5870575"/>
            <a:ext cx="21748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0" name="Picture 23">
            <a:extLst>
              <a:ext uri="{FF2B5EF4-FFF2-40B4-BE49-F238E27FC236}">
                <a16:creationId xmlns:a16="http://schemas.microsoft.com/office/drawing/2014/main" id="{27206EAD-F20E-F129-6FA0-BF9233358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388" y="5861050"/>
            <a:ext cx="21748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1" name="Picture 24">
            <a:extLst>
              <a:ext uri="{FF2B5EF4-FFF2-40B4-BE49-F238E27FC236}">
                <a16:creationId xmlns:a16="http://schemas.microsoft.com/office/drawing/2014/main" id="{3C56C868-DC35-2EF5-4B4A-CF5206BC2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463" y="5937250"/>
            <a:ext cx="33178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2" name="Picture 25">
            <a:extLst>
              <a:ext uri="{FF2B5EF4-FFF2-40B4-BE49-F238E27FC236}">
                <a16:creationId xmlns:a16="http://schemas.microsoft.com/office/drawing/2014/main" id="{6707D5F5-D73F-58C9-2609-9B4816179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050" y="5937250"/>
            <a:ext cx="33178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3" name="Picture 26">
            <a:extLst>
              <a:ext uri="{FF2B5EF4-FFF2-40B4-BE49-F238E27FC236}">
                <a16:creationId xmlns:a16="http://schemas.microsoft.com/office/drawing/2014/main" id="{CBF821CA-D472-CFD6-25A3-74E72061D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13" y="6032500"/>
            <a:ext cx="304800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4" name="Picture 27">
            <a:extLst>
              <a:ext uri="{FF2B5EF4-FFF2-40B4-BE49-F238E27FC236}">
                <a16:creationId xmlns:a16="http://schemas.microsoft.com/office/drawing/2014/main" id="{D9AD8C2C-FEE0-257C-4887-DA8BE60C1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213" y="6032500"/>
            <a:ext cx="304800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5" name="Picture 28">
            <a:extLst>
              <a:ext uri="{FF2B5EF4-FFF2-40B4-BE49-F238E27FC236}">
                <a16:creationId xmlns:a16="http://schemas.microsoft.com/office/drawing/2014/main" id="{1A7CDF8F-6F85-9CFE-2E3B-0CE252FC9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063" y="5927725"/>
            <a:ext cx="2063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6" name="Picture 29">
            <a:extLst>
              <a:ext uri="{FF2B5EF4-FFF2-40B4-BE49-F238E27FC236}">
                <a16:creationId xmlns:a16="http://schemas.microsoft.com/office/drawing/2014/main" id="{7E30D578-77A2-DF11-D95B-E81E87B96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5927725"/>
            <a:ext cx="2063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7" name="Picture 30">
            <a:extLst>
              <a:ext uri="{FF2B5EF4-FFF2-40B4-BE49-F238E27FC236}">
                <a16:creationId xmlns:a16="http://schemas.microsoft.com/office/drawing/2014/main" id="{3978797A-2AB3-F428-AFBF-806718192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238" y="5861050"/>
            <a:ext cx="2571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8" name="Picture 31">
            <a:extLst>
              <a:ext uri="{FF2B5EF4-FFF2-40B4-BE49-F238E27FC236}">
                <a16:creationId xmlns:a16="http://schemas.microsoft.com/office/drawing/2014/main" id="{53840BC5-431E-74A1-026F-9ABBFE90D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238" y="5861050"/>
            <a:ext cx="2571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99" name="Group 33">
            <a:extLst>
              <a:ext uri="{FF2B5EF4-FFF2-40B4-BE49-F238E27FC236}">
                <a16:creationId xmlns:a16="http://schemas.microsoft.com/office/drawing/2014/main" id="{2E3C7639-9DD7-E8E7-E40B-F4D3FC86E195}"/>
              </a:ext>
            </a:extLst>
          </p:cNvPr>
          <p:cNvGrpSpPr>
            <a:grpSpLocks/>
          </p:cNvGrpSpPr>
          <p:nvPr/>
        </p:nvGrpSpPr>
        <p:grpSpPr bwMode="auto">
          <a:xfrm>
            <a:off x="3773488" y="131763"/>
            <a:ext cx="5065712" cy="3082925"/>
            <a:chOff x="2928" y="618"/>
            <a:chExt cx="2567" cy="1516"/>
          </a:xfrm>
        </p:grpSpPr>
        <p:pic>
          <p:nvPicPr>
            <p:cNvPr id="7202" name="Picture 34">
              <a:extLst>
                <a:ext uri="{FF2B5EF4-FFF2-40B4-BE49-F238E27FC236}">
                  <a16:creationId xmlns:a16="http://schemas.microsoft.com/office/drawing/2014/main" id="{6AEF785C-8DC8-66C6-2DDD-4650E674D1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4" y="1296"/>
              <a:ext cx="791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3" name="Picture 35">
              <a:extLst>
                <a:ext uri="{FF2B5EF4-FFF2-40B4-BE49-F238E27FC236}">
                  <a16:creationId xmlns:a16="http://schemas.microsoft.com/office/drawing/2014/main" id="{638B7B79-D2DE-0B9A-90E5-E68B981BCB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9" y="1488"/>
              <a:ext cx="239" cy="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4" name="Picture 36">
              <a:extLst>
                <a:ext uri="{FF2B5EF4-FFF2-40B4-BE49-F238E27FC236}">
                  <a16:creationId xmlns:a16="http://schemas.microsoft.com/office/drawing/2014/main" id="{1ED00D57-65B8-0280-FABE-9E19BE2050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7" y="1142"/>
              <a:ext cx="551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5" name="Picture 37">
              <a:extLst>
                <a:ext uri="{FF2B5EF4-FFF2-40B4-BE49-F238E27FC236}">
                  <a16:creationId xmlns:a16="http://schemas.microsoft.com/office/drawing/2014/main" id="{66C0A600-44EC-C8A4-00B4-A126476EAF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1" y="1584"/>
              <a:ext cx="239" cy="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6" name="Picture 38">
              <a:extLst>
                <a:ext uri="{FF2B5EF4-FFF2-40B4-BE49-F238E27FC236}">
                  <a16:creationId xmlns:a16="http://schemas.microsoft.com/office/drawing/2014/main" id="{DE6405D0-3220-D29D-A906-06348BF8CE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" y="1488"/>
              <a:ext cx="239" cy="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7" name="Picture 40">
              <a:extLst>
                <a:ext uri="{FF2B5EF4-FFF2-40B4-BE49-F238E27FC236}">
                  <a16:creationId xmlns:a16="http://schemas.microsoft.com/office/drawing/2014/main" id="{77B7ED6B-B949-D31A-05C0-A5E387FFDA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5" y="995"/>
              <a:ext cx="419" cy="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8" name="Picture 41">
              <a:extLst>
                <a:ext uri="{FF2B5EF4-FFF2-40B4-BE49-F238E27FC236}">
                  <a16:creationId xmlns:a16="http://schemas.microsoft.com/office/drawing/2014/main" id="{1AAF723E-DAE0-6005-D837-8BF5455402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" y="1030"/>
              <a:ext cx="487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09" name="Picture 42">
              <a:extLst>
                <a:ext uri="{FF2B5EF4-FFF2-40B4-BE49-F238E27FC236}">
                  <a16:creationId xmlns:a16="http://schemas.microsoft.com/office/drawing/2014/main" id="{EFA9AE54-2982-66FD-5D34-64186D5D01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618"/>
              <a:ext cx="474" cy="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10" name="Picture 43">
              <a:extLst>
                <a:ext uri="{FF2B5EF4-FFF2-40B4-BE49-F238E27FC236}">
                  <a16:creationId xmlns:a16="http://schemas.microsoft.com/office/drawing/2014/main" id="{69AED949-11B5-FB5C-E7A7-60B897080D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357"/>
              <a:ext cx="174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11" name="Picture 44">
              <a:extLst>
                <a:ext uri="{FF2B5EF4-FFF2-40B4-BE49-F238E27FC236}">
                  <a16:creationId xmlns:a16="http://schemas.microsoft.com/office/drawing/2014/main" id="{CE7119B7-7B5D-655E-5E34-7424649C78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4" y="1077"/>
              <a:ext cx="21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12" name="Picture 45">
              <a:extLst>
                <a:ext uri="{FF2B5EF4-FFF2-40B4-BE49-F238E27FC236}">
                  <a16:creationId xmlns:a16="http://schemas.microsoft.com/office/drawing/2014/main" id="{5F5761B5-AE7A-5435-9E9E-5EB63C4B83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2" y="1125"/>
              <a:ext cx="21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13" name="Picture 46">
              <a:extLst>
                <a:ext uri="{FF2B5EF4-FFF2-40B4-BE49-F238E27FC236}">
                  <a16:creationId xmlns:a16="http://schemas.microsoft.com/office/drawing/2014/main" id="{351F84E0-4471-3B87-4ADD-05999CA8C5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" y="1175"/>
              <a:ext cx="551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14" name="Picture 47">
              <a:extLst>
                <a:ext uri="{FF2B5EF4-FFF2-40B4-BE49-F238E27FC236}">
                  <a16:creationId xmlns:a16="http://schemas.microsoft.com/office/drawing/2014/main" id="{81AF93E5-8AF2-8BE6-3445-6017A90D82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2" y="1584"/>
              <a:ext cx="239" cy="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15" name="Picture 46">
              <a:extLst>
                <a:ext uri="{FF2B5EF4-FFF2-40B4-BE49-F238E27FC236}">
                  <a16:creationId xmlns:a16="http://schemas.microsoft.com/office/drawing/2014/main" id="{B9EB05C1-04C5-EBD3-E6A7-0C8C9AEC31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" y="1175"/>
              <a:ext cx="551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16" name="Picture 40">
              <a:extLst>
                <a:ext uri="{FF2B5EF4-FFF2-40B4-BE49-F238E27FC236}">
                  <a16:creationId xmlns:a16="http://schemas.microsoft.com/office/drawing/2014/main" id="{10208F0C-DC13-44AD-2D49-D889AABC47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0" y="1030"/>
              <a:ext cx="419" cy="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193" name="Gene_Jeanie.mp3">
            <a:hlinkClick r:id="" action="ppaction://media"/>
            <a:extLst>
              <a:ext uri="{FF2B5EF4-FFF2-40B4-BE49-F238E27FC236}">
                <a16:creationId xmlns:a16="http://schemas.microsoft.com/office/drawing/2014/main" id="{9FBB35DF-9587-F098-80CF-1EBF9B0774FD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08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1" name="Picture 19">
            <a:extLst>
              <a:ext uri="{FF2B5EF4-FFF2-40B4-BE49-F238E27FC236}">
                <a16:creationId xmlns:a16="http://schemas.microsoft.com/office/drawing/2014/main" id="{6AF792C7-CE34-8698-3959-461CD77B0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5516563"/>
            <a:ext cx="101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1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9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436931B-00E3-B6B2-B7F7-E22CE7C11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99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9D79CCA6-33F7-2BE7-40D9-5140FD4B427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867400" y="476250"/>
            <a:ext cx="2667000" cy="6096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br>
              <a:rPr lang="en-GB" sz="3600" dirty="0">
                <a:latin typeface="Verdana" pitchFamily="34" charset="0"/>
              </a:rPr>
            </a:br>
            <a:r>
              <a:rPr lang="en-GB" sz="1800" dirty="0">
                <a:latin typeface="Verdana" pitchFamily="34" charset="0"/>
              </a:rPr>
              <a:t>Dad chromosomes</a:t>
            </a:r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82B820F9-2C84-DB60-D25A-843E7A50F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088" y="1171575"/>
            <a:ext cx="296862" cy="5305425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A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B33CD426-27D0-A6E5-C371-BD516F70F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8850" y="1171575"/>
            <a:ext cx="298450" cy="5305425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 dirty="0">
                <a:latin typeface="Verdana" panose="020B0604030504040204" pitchFamily="34" charset="0"/>
              </a:rPr>
              <a:t>a</a:t>
            </a:r>
          </a:p>
          <a:p>
            <a:pPr algn="ctr"/>
            <a:endParaRPr lang="en-GB" altLang="en-US" b="1" dirty="0">
              <a:latin typeface="Verdana" panose="020B0604030504040204" pitchFamily="34" charset="0"/>
            </a:endParaRPr>
          </a:p>
          <a:p>
            <a:pPr algn="ctr"/>
            <a:endParaRPr lang="en-GB" altLang="en-US" b="1" dirty="0">
              <a:latin typeface="Verdana" panose="020B0604030504040204" pitchFamily="34" charset="0"/>
            </a:endParaRPr>
          </a:p>
          <a:p>
            <a:pPr algn="ctr"/>
            <a:endParaRPr lang="en-GB" altLang="en-US" b="1" dirty="0">
              <a:latin typeface="Verdana" panose="020B0604030504040204" pitchFamily="34" charset="0"/>
            </a:endParaRPr>
          </a:p>
          <a:p>
            <a:pPr algn="ctr"/>
            <a:endParaRPr lang="en-GB" altLang="en-US" dirty="0">
              <a:latin typeface="Verdana" panose="020B0604030504040204" pitchFamily="34" charset="0"/>
            </a:endParaRPr>
          </a:p>
          <a:p>
            <a:pPr algn="ctr"/>
            <a:endParaRPr lang="en-GB" altLang="en-US" b="1" dirty="0">
              <a:latin typeface="Verdana" panose="020B0604030504040204" pitchFamily="34" charset="0"/>
            </a:endParaRP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BFFA75CD-7C09-082B-E38C-3FD962054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8138" y="1820863"/>
            <a:ext cx="296862" cy="4656137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Q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5444E3AF-2FFC-34A1-3D91-B3DC68B3D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1820863"/>
            <a:ext cx="296862" cy="4656137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q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8200" name="Rectangle 8">
            <a:extLst>
              <a:ext uri="{FF2B5EF4-FFF2-40B4-BE49-F238E27FC236}">
                <a16:creationId xmlns:a16="http://schemas.microsoft.com/office/drawing/2014/main" id="{8DDDAFEA-0BFB-1E78-08AB-80469F62E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0013" y="2470150"/>
            <a:ext cx="298450" cy="4006850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E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8201" name="Rectangle 9">
            <a:extLst>
              <a:ext uri="{FF2B5EF4-FFF2-40B4-BE49-F238E27FC236}">
                <a16:creationId xmlns:a16="http://schemas.microsoft.com/office/drawing/2014/main" id="{68E905D1-F7EA-B6A5-DFFD-F18486208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600" y="2470150"/>
            <a:ext cx="296863" cy="4006850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e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8202" name="Rectangle 10">
            <a:extLst>
              <a:ext uri="{FF2B5EF4-FFF2-40B4-BE49-F238E27FC236}">
                <a16:creationId xmlns:a16="http://schemas.microsoft.com/office/drawing/2014/main" id="{326BE37F-60D4-2192-2127-2A0E8098C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0" y="3117850"/>
            <a:ext cx="298450" cy="3359150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D</a:t>
            </a: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8203" name="Rectangle 11">
            <a:extLst>
              <a:ext uri="{FF2B5EF4-FFF2-40B4-BE49-F238E27FC236}">
                <a16:creationId xmlns:a16="http://schemas.microsoft.com/office/drawing/2014/main" id="{F4F06EF7-D240-4007-3539-D0C503AD0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063" y="3117850"/>
            <a:ext cx="296862" cy="3359150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d</a:t>
            </a: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8204" name="Rectangle 12">
            <a:extLst>
              <a:ext uri="{FF2B5EF4-FFF2-40B4-BE49-F238E27FC236}">
                <a16:creationId xmlns:a16="http://schemas.microsoft.com/office/drawing/2014/main" id="{32C7A0BD-D7B5-9D73-1A12-7BF880A8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3763" y="3767138"/>
            <a:ext cx="298450" cy="2709862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M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8205" name="Rectangle 13">
            <a:extLst>
              <a:ext uri="{FF2B5EF4-FFF2-40B4-BE49-F238E27FC236}">
                <a16:creationId xmlns:a16="http://schemas.microsoft.com/office/drawing/2014/main" id="{F1A941EA-6CC1-5952-E06B-006B896AB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9525" y="3767138"/>
            <a:ext cx="298450" cy="2709862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2000" b="1">
                <a:latin typeface="Verdana" panose="020B0604030504040204" pitchFamily="34" charset="0"/>
              </a:rPr>
              <a:t>m</a:t>
            </a:r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8206" name="Rectangle 14">
            <a:extLst>
              <a:ext uri="{FF2B5EF4-FFF2-40B4-BE49-F238E27FC236}">
                <a16:creationId xmlns:a16="http://schemas.microsoft.com/office/drawing/2014/main" id="{24DDF6FC-FBCF-9821-8E15-93DF528E1E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7225" y="4416425"/>
            <a:ext cx="298450" cy="2060575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T</a:t>
            </a: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8207" name="Rectangle 15">
            <a:extLst>
              <a:ext uri="{FF2B5EF4-FFF2-40B4-BE49-F238E27FC236}">
                <a16:creationId xmlns:a16="http://schemas.microsoft.com/office/drawing/2014/main" id="{D9DD8E4E-F75C-F560-4AFF-33A139530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4575" y="4416425"/>
            <a:ext cx="296863" cy="2060575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b="1">
                <a:latin typeface="Verdana" panose="020B0604030504040204" pitchFamily="34" charset="0"/>
              </a:rPr>
              <a:t>t</a:t>
            </a: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8208" name="Rectangle 16">
            <a:extLst>
              <a:ext uri="{FF2B5EF4-FFF2-40B4-BE49-F238E27FC236}">
                <a16:creationId xmlns:a16="http://schemas.microsoft.com/office/drawing/2014/main" id="{49EE2B7B-6932-2136-B564-0B89680B9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4975" y="5064125"/>
            <a:ext cx="298450" cy="1412875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b="1">
                <a:latin typeface="Verdana" panose="020B0604030504040204" pitchFamily="34" charset="0"/>
              </a:rPr>
              <a:t>L</a:t>
            </a:r>
            <a:br>
              <a:rPr lang="en-GB" altLang="en-US" b="1">
                <a:latin typeface="Verdana" panose="020B0604030504040204" pitchFamily="34" charset="0"/>
              </a:rPr>
            </a:br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8209" name="Rectangle 17">
            <a:extLst>
              <a:ext uri="{FF2B5EF4-FFF2-40B4-BE49-F238E27FC236}">
                <a16:creationId xmlns:a16="http://schemas.microsoft.com/office/drawing/2014/main" id="{9BEA78CD-A133-669E-F646-7F9BC5400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0738" y="5064125"/>
            <a:ext cx="296862" cy="1412875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b="1">
                <a:latin typeface="Verdana" panose="020B0604030504040204" pitchFamily="34" charset="0"/>
              </a:rPr>
              <a:t>l</a:t>
            </a:r>
            <a:br>
              <a:rPr lang="en-GB" altLang="en-US" b="1">
                <a:latin typeface="Verdana" panose="020B0604030504040204" pitchFamily="34" charset="0"/>
              </a:rPr>
            </a:br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24860BE-2E90-0762-F56B-85F7CE4F2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99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F437FCEF-3535-CEAC-48FC-1C06452258F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33375" y="304800"/>
            <a:ext cx="2667000" cy="6096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3600" dirty="0">
                <a:latin typeface="Verdana" pitchFamily="34" charset="0"/>
              </a:rPr>
              <a:t>Reebops</a:t>
            </a:r>
            <a:br>
              <a:rPr lang="en-GB" sz="3600" dirty="0">
                <a:latin typeface="Verdana" pitchFamily="34" charset="0"/>
              </a:rPr>
            </a:br>
            <a:r>
              <a:rPr lang="en-GB" sz="1800" dirty="0">
                <a:latin typeface="Verdana" pitchFamily="34" charset="0"/>
              </a:rPr>
              <a:t>Dad chromosomes</a:t>
            </a: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C0775BA8-9425-90B4-34FB-7701CBD49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088" y="1171575"/>
            <a:ext cx="296862" cy="5305425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A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805984BA-CE6F-CBAD-F1D2-06076B0EA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8850" y="1171575"/>
            <a:ext cx="298450" cy="5305425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 dirty="0">
                <a:latin typeface="Verdana" panose="020B0604030504040204" pitchFamily="34" charset="0"/>
              </a:rPr>
              <a:t>a</a:t>
            </a:r>
          </a:p>
          <a:p>
            <a:pPr algn="ctr"/>
            <a:endParaRPr lang="en-GB" altLang="en-US" b="1" dirty="0">
              <a:latin typeface="Verdana" panose="020B0604030504040204" pitchFamily="34" charset="0"/>
            </a:endParaRPr>
          </a:p>
          <a:p>
            <a:pPr algn="ctr"/>
            <a:endParaRPr lang="en-GB" altLang="en-US" b="1" dirty="0">
              <a:latin typeface="Verdana" panose="020B0604030504040204" pitchFamily="34" charset="0"/>
            </a:endParaRPr>
          </a:p>
          <a:p>
            <a:pPr algn="ctr"/>
            <a:endParaRPr lang="en-GB" altLang="en-US" b="1" dirty="0">
              <a:latin typeface="Verdana" panose="020B0604030504040204" pitchFamily="34" charset="0"/>
            </a:endParaRPr>
          </a:p>
          <a:p>
            <a:pPr algn="ctr"/>
            <a:endParaRPr lang="en-GB" altLang="en-US" dirty="0">
              <a:latin typeface="Verdana" panose="020B0604030504040204" pitchFamily="34" charset="0"/>
            </a:endParaRPr>
          </a:p>
          <a:p>
            <a:pPr algn="ctr"/>
            <a:endParaRPr lang="en-GB" altLang="en-US" b="1" dirty="0">
              <a:latin typeface="Verdana" panose="020B0604030504040204" pitchFamily="34" charset="0"/>
            </a:endParaRP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B55976A2-455D-EC91-B008-599D6C300D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8138" y="1820863"/>
            <a:ext cx="296862" cy="4656137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Q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4A9D3878-14C8-A812-8EDA-AE2F0B039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1820863"/>
            <a:ext cx="296862" cy="4656137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q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9224" name="Rectangle 8">
            <a:extLst>
              <a:ext uri="{FF2B5EF4-FFF2-40B4-BE49-F238E27FC236}">
                <a16:creationId xmlns:a16="http://schemas.microsoft.com/office/drawing/2014/main" id="{0D4EB41A-EF74-2629-C4A7-B1DA53803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0013" y="2470150"/>
            <a:ext cx="298450" cy="4006850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E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9225" name="Rectangle 9">
            <a:extLst>
              <a:ext uri="{FF2B5EF4-FFF2-40B4-BE49-F238E27FC236}">
                <a16:creationId xmlns:a16="http://schemas.microsoft.com/office/drawing/2014/main" id="{481D60B4-E52A-D72A-3C3E-A02297ECB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600" y="2470150"/>
            <a:ext cx="296863" cy="4006850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e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9226" name="Rectangle 10">
            <a:extLst>
              <a:ext uri="{FF2B5EF4-FFF2-40B4-BE49-F238E27FC236}">
                <a16:creationId xmlns:a16="http://schemas.microsoft.com/office/drawing/2014/main" id="{DF9DC9C8-7724-A43C-3FEB-F74FE16F02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0" y="3117850"/>
            <a:ext cx="298450" cy="3359150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D</a:t>
            </a: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9227" name="Rectangle 11">
            <a:extLst>
              <a:ext uri="{FF2B5EF4-FFF2-40B4-BE49-F238E27FC236}">
                <a16:creationId xmlns:a16="http://schemas.microsoft.com/office/drawing/2014/main" id="{3D242B49-E444-0BA5-6CF1-5C4EDECBB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063" y="3117850"/>
            <a:ext cx="296862" cy="3359150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d</a:t>
            </a: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9228" name="Rectangle 12">
            <a:extLst>
              <a:ext uri="{FF2B5EF4-FFF2-40B4-BE49-F238E27FC236}">
                <a16:creationId xmlns:a16="http://schemas.microsoft.com/office/drawing/2014/main" id="{5B254F64-0891-7D87-7E08-3AD2B6F1A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3763" y="3767138"/>
            <a:ext cx="298450" cy="2709862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M</a:t>
            </a: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9229" name="Rectangle 13">
            <a:extLst>
              <a:ext uri="{FF2B5EF4-FFF2-40B4-BE49-F238E27FC236}">
                <a16:creationId xmlns:a16="http://schemas.microsoft.com/office/drawing/2014/main" id="{1A7EB3B1-FC41-ADCA-2F28-CF513CA83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9525" y="3767138"/>
            <a:ext cx="298450" cy="2709862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2000" b="1">
                <a:latin typeface="Verdana" panose="020B0604030504040204" pitchFamily="34" charset="0"/>
              </a:rPr>
              <a:t>m</a:t>
            </a:r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9230" name="Rectangle 14">
            <a:extLst>
              <a:ext uri="{FF2B5EF4-FFF2-40B4-BE49-F238E27FC236}">
                <a16:creationId xmlns:a16="http://schemas.microsoft.com/office/drawing/2014/main" id="{6CD59C03-EC35-26F8-D5C4-3F7BD1A533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7225" y="4416425"/>
            <a:ext cx="298450" cy="2060575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GB" altLang="en-US" b="1">
                <a:latin typeface="Verdana" panose="020B0604030504040204" pitchFamily="34" charset="0"/>
              </a:rPr>
              <a:t>T</a:t>
            </a: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9231" name="Rectangle 15">
            <a:extLst>
              <a:ext uri="{FF2B5EF4-FFF2-40B4-BE49-F238E27FC236}">
                <a16:creationId xmlns:a16="http://schemas.microsoft.com/office/drawing/2014/main" id="{1AFB3EBC-9DF6-9193-868C-3C609D648C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4575" y="4416425"/>
            <a:ext cx="296863" cy="2060575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b="1">
                <a:latin typeface="Verdana" panose="020B0604030504040204" pitchFamily="34" charset="0"/>
              </a:rPr>
              <a:t>t</a:t>
            </a: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9232" name="Rectangle 16">
            <a:extLst>
              <a:ext uri="{FF2B5EF4-FFF2-40B4-BE49-F238E27FC236}">
                <a16:creationId xmlns:a16="http://schemas.microsoft.com/office/drawing/2014/main" id="{A09461BD-5A6F-337D-E439-17C411DDF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4975" y="5064125"/>
            <a:ext cx="298450" cy="1412875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b="1">
                <a:latin typeface="Verdana" panose="020B0604030504040204" pitchFamily="34" charset="0"/>
              </a:rPr>
              <a:t>L</a:t>
            </a:r>
            <a:br>
              <a:rPr lang="en-GB" altLang="en-US" b="1">
                <a:latin typeface="Verdana" panose="020B0604030504040204" pitchFamily="34" charset="0"/>
              </a:rPr>
            </a:br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9233" name="Rectangle 17">
            <a:extLst>
              <a:ext uri="{FF2B5EF4-FFF2-40B4-BE49-F238E27FC236}">
                <a16:creationId xmlns:a16="http://schemas.microsoft.com/office/drawing/2014/main" id="{19CD8B30-44C2-D0C9-F87A-8CD2DE660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0738" y="5064125"/>
            <a:ext cx="296862" cy="1412875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b="1">
                <a:latin typeface="Verdana" panose="020B0604030504040204" pitchFamily="34" charset="0"/>
              </a:rPr>
              <a:t>l</a:t>
            </a:r>
            <a:br>
              <a:rPr lang="en-GB" altLang="en-US" b="1">
                <a:latin typeface="Verdana" panose="020B0604030504040204" pitchFamily="34" charset="0"/>
              </a:rPr>
            </a:br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</p:txBody>
      </p:sp>
      <p:pic>
        <p:nvPicPr>
          <p:cNvPr id="9234" name="Picture 19">
            <a:extLst>
              <a:ext uri="{FF2B5EF4-FFF2-40B4-BE49-F238E27FC236}">
                <a16:creationId xmlns:a16="http://schemas.microsoft.com/office/drawing/2014/main" id="{09684B23-32CC-0B52-DB91-ECDC533C9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" y="5480050"/>
            <a:ext cx="101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5" name="Picture 20">
            <a:extLst>
              <a:ext uri="{FF2B5EF4-FFF2-40B4-BE49-F238E27FC236}">
                <a16:creationId xmlns:a16="http://schemas.microsoft.com/office/drawing/2014/main" id="{40AD12E6-2E6D-63C8-CF17-97D1DA095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5487988"/>
            <a:ext cx="101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6" name="Picture 21">
            <a:extLst>
              <a:ext uri="{FF2B5EF4-FFF2-40B4-BE49-F238E27FC236}">
                <a16:creationId xmlns:a16="http://schemas.microsoft.com/office/drawing/2014/main" id="{D5276A36-669A-33B9-5B32-E1DCB3421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413" y="5861050"/>
            <a:ext cx="21748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7" name="Picture 22">
            <a:extLst>
              <a:ext uri="{FF2B5EF4-FFF2-40B4-BE49-F238E27FC236}">
                <a16:creationId xmlns:a16="http://schemas.microsoft.com/office/drawing/2014/main" id="{F813AFFF-5DE0-5883-6D3E-95F444C01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413" y="5861050"/>
            <a:ext cx="217487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8" name="Picture 23">
            <a:extLst>
              <a:ext uri="{FF2B5EF4-FFF2-40B4-BE49-F238E27FC236}">
                <a16:creationId xmlns:a16="http://schemas.microsoft.com/office/drawing/2014/main" id="{24E9A575-C2D0-BC8F-8DFF-1347964EC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400" y="5870575"/>
            <a:ext cx="21748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9" name="Picture 24">
            <a:extLst>
              <a:ext uri="{FF2B5EF4-FFF2-40B4-BE49-F238E27FC236}">
                <a16:creationId xmlns:a16="http://schemas.microsoft.com/office/drawing/2014/main" id="{FBD2B32B-2819-D60D-55CA-F3D64BFDC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75" y="5861050"/>
            <a:ext cx="21748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0" name="Picture 25">
            <a:extLst>
              <a:ext uri="{FF2B5EF4-FFF2-40B4-BE49-F238E27FC236}">
                <a16:creationId xmlns:a16="http://schemas.microsoft.com/office/drawing/2014/main" id="{FEDC6697-1496-8D3E-D918-EAC2C8DAA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950" y="5937250"/>
            <a:ext cx="33178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1" name="Picture 26">
            <a:extLst>
              <a:ext uri="{FF2B5EF4-FFF2-40B4-BE49-F238E27FC236}">
                <a16:creationId xmlns:a16="http://schemas.microsoft.com/office/drawing/2014/main" id="{C0FFD2A6-7457-D9CF-B8AE-A18706405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538" y="5937250"/>
            <a:ext cx="33178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2" name="Picture 27">
            <a:extLst>
              <a:ext uri="{FF2B5EF4-FFF2-40B4-BE49-F238E27FC236}">
                <a16:creationId xmlns:a16="http://schemas.microsoft.com/office/drawing/2014/main" id="{36380162-F1DF-387E-49D8-B3B22848C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700" y="6032500"/>
            <a:ext cx="304800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3" name="Picture 28">
            <a:extLst>
              <a:ext uri="{FF2B5EF4-FFF2-40B4-BE49-F238E27FC236}">
                <a16:creationId xmlns:a16="http://schemas.microsoft.com/office/drawing/2014/main" id="{5F40B0F3-7467-118E-7451-D4E60DDD4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700" y="6032500"/>
            <a:ext cx="304800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4" name="Picture 29">
            <a:extLst>
              <a:ext uri="{FF2B5EF4-FFF2-40B4-BE49-F238E27FC236}">
                <a16:creationId xmlns:a16="http://schemas.microsoft.com/office/drawing/2014/main" id="{C6D4F1BE-8963-EFA2-58B3-3D7FC91DE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550" y="5927725"/>
            <a:ext cx="2063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5" name="Picture 30">
            <a:extLst>
              <a:ext uri="{FF2B5EF4-FFF2-40B4-BE49-F238E27FC236}">
                <a16:creationId xmlns:a16="http://schemas.microsoft.com/office/drawing/2014/main" id="{2B14CFB7-5C93-87D5-8697-F9D0CC32C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725" y="5927725"/>
            <a:ext cx="2063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6" name="Picture 31">
            <a:extLst>
              <a:ext uri="{FF2B5EF4-FFF2-40B4-BE49-F238E27FC236}">
                <a16:creationId xmlns:a16="http://schemas.microsoft.com/office/drawing/2014/main" id="{93882C90-DDE3-8270-4A61-1525D862E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5861050"/>
            <a:ext cx="2571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47" name="Picture 32">
            <a:extLst>
              <a:ext uri="{FF2B5EF4-FFF2-40B4-BE49-F238E27FC236}">
                <a16:creationId xmlns:a16="http://schemas.microsoft.com/office/drawing/2014/main" id="{B885E062-3A65-B041-2EDC-44A802F2B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725" y="5861050"/>
            <a:ext cx="2571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8" name="Group 51">
            <a:extLst>
              <a:ext uri="{FF2B5EF4-FFF2-40B4-BE49-F238E27FC236}">
                <a16:creationId xmlns:a16="http://schemas.microsoft.com/office/drawing/2014/main" id="{4F292726-2B04-0F4F-D3B7-B39F4C4DD1B2}"/>
              </a:ext>
            </a:extLst>
          </p:cNvPr>
          <p:cNvGrpSpPr>
            <a:grpSpLocks/>
          </p:cNvGrpSpPr>
          <p:nvPr/>
        </p:nvGrpSpPr>
        <p:grpSpPr bwMode="auto">
          <a:xfrm>
            <a:off x="3929063" y="490538"/>
            <a:ext cx="5065712" cy="3082925"/>
            <a:chOff x="2928" y="618"/>
            <a:chExt cx="2567" cy="1516"/>
          </a:xfrm>
        </p:grpSpPr>
        <p:pic>
          <p:nvPicPr>
            <p:cNvPr id="9251" name="Picture 50">
              <a:extLst>
                <a:ext uri="{FF2B5EF4-FFF2-40B4-BE49-F238E27FC236}">
                  <a16:creationId xmlns:a16="http://schemas.microsoft.com/office/drawing/2014/main" id="{0B893E49-14C1-4687-7EEC-14273C5668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4" y="1296"/>
              <a:ext cx="791" cy="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52" name="Picture 34">
              <a:extLst>
                <a:ext uri="{FF2B5EF4-FFF2-40B4-BE49-F238E27FC236}">
                  <a16:creationId xmlns:a16="http://schemas.microsoft.com/office/drawing/2014/main" id="{87ED8DEC-52C6-CD0D-289D-0500F44162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9" y="1488"/>
              <a:ext cx="239" cy="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53" name="Picture 35">
              <a:extLst>
                <a:ext uri="{FF2B5EF4-FFF2-40B4-BE49-F238E27FC236}">
                  <a16:creationId xmlns:a16="http://schemas.microsoft.com/office/drawing/2014/main" id="{1B357289-47DC-FBBE-0C0A-E46415520F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7" y="1142"/>
              <a:ext cx="551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54" name="Picture 36">
              <a:extLst>
                <a:ext uri="{FF2B5EF4-FFF2-40B4-BE49-F238E27FC236}">
                  <a16:creationId xmlns:a16="http://schemas.microsoft.com/office/drawing/2014/main" id="{E3BBBA97-DFFD-EF25-5E43-D10266B6EA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1" y="1584"/>
              <a:ext cx="239" cy="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55" name="Picture 37">
              <a:extLst>
                <a:ext uri="{FF2B5EF4-FFF2-40B4-BE49-F238E27FC236}">
                  <a16:creationId xmlns:a16="http://schemas.microsoft.com/office/drawing/2014/main" id="{C5317125-6B58-864E-D606-9B5D43AA8B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" y="1488"/>
              <a:ext cx="239" cy="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56" name="Picture 39">
              <a:extLst>
                <a:ext uri="{FF2B5EF4-FFF2-40B4-BE49-F238E27FC236}">
                  <a16:creationId xmlns:a16="http://schemas.microsoft.com/office/drawing/2014/main" id="{FC489234-834E-6E75-D8F3-1D92297E84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5" y="995"/>
              <a:ext cx="419" cy="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57" name="Picture 40">
              <a:extLst>
                <a:ext uri="{FF2B5EF4-FFF2-40B4-BE49-F238E27FC236}">
                  <a16:creationId xmlns:a16="http://schemas.microsoft.com/office/drawing/2014/main" id="{1A836106-1C2E-5135-0F6F-CF439626BB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" y="1030"/>
              <a:ext cx="487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58" name="Picture 41">
              <a:extLst>
                <a:ext uri="{FF2B5EF4-FFF2-40B4-BE49-F238E27FC236}">
                  <a16:creationId xmlns:a16="http://schemas.microsoft.com/office/drawing/2014/main" id="{F3131B4F-B338-4E21-8ECD-0D810DC153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618"/>
              <a:ext cx="474" cy="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59" name="Picture 42">
              <a:extLst>
                <a:ext uri="{FF2B5EF4-FFF2-40B4-BE49-F238E27FC236}">
                  <a16:creationId xmlns:a16="http://schemas.microsoft.com/office/drawing/2014/main" id="{67EF848E-F73D-D23B-5962-21C87991BD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357"/>
              <a:ext cx="174" cy="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60" name="Picture 45">
              <a:extLst>
                <a:ext uri="{FF2B5EF4-FFF2-40B4-BE49-F238E27FC236}">
                  <a16:creationId xmlns:a16="http://schemas.microsoft.com/office/drawing/2014/main" id="{BFA3EE06-9E8C-A7E4-8940-126B703645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4" y="1077"/>
              <a:ext cx="21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61" name="Picture 46">
              <a:extLst>
                <a:ext uri="{FF2B5EF4-FFF2-40B4-BE49-F238E27FC236}">
                  <a16:creationId xmlns:a16="http://schemas.microsoft.com/office/drawing/2014/main" id="{03FAAECB-F9E9-CB9D-1FC9-542716F79D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2" y="1125"/>
              <a:ext cx="21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62" name="Picture 47">
              <a:extLst>
                <a:ext uri="{FF2B5EF4-FFF2-40B4-BE49-F238E27FC236}">
                  <a16:creationId xmlns:a16="http://schemas.microsoft.com/office/drawing/2014/main" id="{734CBC78-ADEA-2DF1-665A-29EF6A7D69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" y="1175"/>
              <a:ext cx="551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63" name="Picture 48">
              <a:extLst>
                <a:ext uri="{FF2B5EF4-FFF2-40B4-BE49-F238E27FC236}">
                  <a16:creationId xmlns:a16="http://schemas.microsoft.com/office/drawing/2014/main" id="{04A0CD8F-6695-449A-CD94-B3E34BE364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2" y="1584"/>
              <a:ext cx="239" cy="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249" name="Picture 47">
            <a:extLst>
              <a:ext uri="{FF2B5EF4-FFF2-40B4-BE49-F238E27FC236}">
                <a16:creationId xmlns:a16="http://schemas.microsoft.com/office/drawing/2014/main" id="{5FF86C52-007B-FCDD-AFAB-596F2919A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25" y="1624013"/>
            <a:ext cx="1087438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50" name="Picture 39">
            <a:extLst>
              <a:ext uri="{FF2B5EF4-FFF2-40B4-BE49-F238E27FC236}">
                <a16:creationId xmlns:a16="http://schemas.microsoft.com/office/drawing/2014/main" id="{C7CC70E4-146D-2528-E9DE-EE8569BAC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1257300"/>
            <a:ext cx="827088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93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4">
            <a:extLst>
              <a:ext uri="{FF2B5EF4-FFF2-40B4-BE49-F238E27FC236}">
                <a16:creationId xmlns:a16="http://schemas.microsoft.com/office/drawing/2014/main" id="{8C186BC4-B86E-F5E8-69A7-C0E322AF26A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4800" y="304800"/>
            <a:ext cx="2667000" cy="6096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3600" dirty="0">
                <a:latin typeface="Verdana" pitchFamily="34" charset="0"/>
              </a:rPr>
              <a:t>Reebop</a:t>
            </a:r>
            <a:br>
              <a:rPr lang="en-GB" sz="3600" dirty="0">
                <a:latin typeface="Verdana" pitchFamily="34" charset="0"/>
              </a:rPr>
            </a:br>
            <a:r>
              <a:rPr lang="en-GB" sz="3100" dirty="0">
                <a:latin typeface="Verdana" pitchFamily="34" charset="0"/>
              </a:rPr>
              <a:t>Baby </a:t>
            </a:r>
          </a:p>
        </p:txBody>
      </p:sp>
      <p:sp>
        <p:nvSpPr>
          <p:cNvPr id="10243" name="Rectangle 6">
            <a:extLst>
              <a:ext uri="{FF2B5EF4-FFF2-40B4-BE49-F238E27FC236}">
                <a16:creationId xmlns:a16="http://schemas.microsoft.com/office/drawing/2014/main" id="{CA490B87-B35F-622B-AB49-863A99ADD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088" y="1247775"/>
            <a:ext cx="296862" cy="5305425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10244" name="Rectangle 9">
            <a:extLst>
              <a:ext uri="{FF2B5EF4-FFF2-40B4-BE49-F238E27FC236}">
                <a16:creationId xmlns:a16="http://schemas.microsoft.com/office/drawing/2014/main" id="{7DA4E69F-B3B1-D2B0-E122-3071B2083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8850" y="1247775"/>
            <a:ext cx="298450" cy="5305425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10245" name="Rectangle 12">
            <a:extLst>
              <a:ext uri="{FF2B5EF4-FFF2-40B4-BE49-F238E27FC236}">
                <a16:creationId xmlns:a16="http://schemas.microsoft.com/office/drawing/2014/main" id="{240DF962-792F-1213-EDD9-60D26BB05C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8138" y="1897063"/>
            <a:ext cx="296862" cy="4656137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10246" name="Rectangle 15">
            <a:extLst>
              <a:ext uri="{FF2B5EF4-FFF2-40B4-BE49-F238E27FC236}">
                <a16:creationId xmlns:a16="http://schemas.microsoft.com/office/drawing/2014/main" id="{3BF1168D-2330-5E82-601F-CDDA4C76C9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1897063"/>
            <a:ext cx="296862" cy="4656137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10247" name="Rectangle 18">
            <a:extLst>
              <a:ext uri="{FF2B5EF4-FFF2-40B4-BE49-F238E27FC236}">
                <a16:creationId xmlns:a16="http://schemas.microsoft.com/office/drawing/2014/main" id="{034801F7-E051-A686-F734-E1C182511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0013" y="2546350"/>
            <a:ext cx="298450" cy="4006850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10248" name="Rectangle 21">
            <a:extLst>
              <a:ext uri="{FF2B5EF4-FFF2-40B4-BE49-F238E27FC236}">
                <a16:creationId xmlns:a16="http://schemas.microsoft.com/office/drawing/2014/main" id="{F716DF0B-AF01-7DA5-9E13-49454D577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600" y="2546350"/>
            <a:ext cx="296863" cy="4006850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10249" name="Rectangle 24">
            <a:extLst>
              <a:ext uri="{FF2B5EF4-FFF2-40B4-BE49-F238E27FC236}">
                <a16:creationId xmlns:a16="http://schemas.microsoft.com/office/drawing/2014/main" id="{882AA8C0-5038-EBD2-468B-193DD718F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0" y="3194050"/>
            <a:ext cx="298450" cy="3359150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10250" name="Rectangle 27">
            <a:extLst>
              <a:ext uri="{FF2B5EF4-FFF2-40B4-BE49-F238E27FC236}">
                <a16:creationId xmlns:a16="http://schemas.microsoft.com/office/drawing/2014/main" id="{413E270B-5E3E-28FC-36AF-24891FE2D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063" y="3194050"/>
            <a:ext cx="296862" cy="3359150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10251" name="Rectangle 30">
            <a:extLst>
              <a:ext uri="{FF2B5EF4-FFF2-40B4-BE49-F238E27FC236}">
                <a16:creationId xmlns:a16="http://schemas.microsoft.com/office/drawing/2014/main" id="{70F1E171-0013-9D1A-AE2C-796ABBA42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3763" y="3843338"/>
            <a:ext cx="298450" cy="2709862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10252" name="Rectangle 33">
            <a:extLst>
              <a:ext uri="{FF2B5EF4-FFF2-40B4-BE49-F238E27FC236}">
                <a16:creationId xmlns:a16="http://schemas.microsoft.com/office/drawing/2014/main" id="{BB9F36E3-85B3-3430-4B8A-D24242136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9525" y="3843338"/>
            <a:ext cx="298450" cy="2709862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10253" name="Rectangle 36">
            <a:extLst>
              <a:ext uri="{FF2B5EF4-FFF2-40B4-BE49-F238E27FC236}">
                <a16:creationId xmlns:a16="http://schemas.microsoft.com/office/drawing/2014/main" id="{AFDFBE16-C6C6-9822-A620-DA0B35EE0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4975" y="5140325"/>
            <a:ext cx="298450" cy="1412875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br>
              <a:rPr lang="en-GB" altLang="en-US" b="1">
                <a:latin typeface="Verdana" panose="020B0604030504040204" pitchFamily="34" charset="0"/>
              </a:rPr>
            </a:br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10254" name="Rectangle 39">
            <a:extLst>
              <a:ext uri="{FF2B5EF4-FFF2-40B4-BE49-F238E27FC236}">
                <a16:creationId xmlns:a16="http://schemas.microsoft.com/office/drawing/2014/main" id="{F750F2C8-8745-55C0-7B67-232960F09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0738" y="5140325"/>
            <a:ext cx="296862" cy="1412875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br>
              <a:rPr lang="en-GB" altLang="en-US" b="1">
                <a:latin typeface="Verdana" panose="020B0604030504040204" pitchFamily="34" charset="0"/>
              </a:rPr>
            </a:br>
            <a:endParaRPr lang="en-GB" altLang="en-US" b="1">
              <a:latin typeface="Verdana" panose="020B0604030504040204" pitchFamily="34" charset="0"/>
            </a:endParaRPr>
          </a:p>
          <a:p>
            <a:endParaRPr lang="en-GB" altLang="en-US" b="1">
              <a:latin typeface="Verdana" panose="020B0604030504040204" pitchFamily="34" charset="0"/>
            </a:endParaRPr>
          </a:p>
        </p:txBody>
      </p:sp>
      <p:sp>
        <p:nvSpPr>
          <p:cNvPr id="10255" name="Rectangle 58">
            <a:extLst>
              <a:ext uri="{FF2B5EF4-FFF2-40B4-BE49-F238E27FC236}">
                <a16:creationId xmlns:a16="http://schemas.microsoft.com/office/drawing/2014/main" id="{932D0A1E-976C-3592-CEDA-103BB61C9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7225" y="4492625"/>
            <a:ext cx="298450" cy="2060575"/>
          </a:xfrm>
          <a:prstGeom prst="rect">
            <a:avLst/>
          </a:prstGeom>
          <a:solidFill>
            <a:srgbClr val="AFC5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sp>
        <p:nvSpPr>
          <p:cNvPr id="10256" name="Rectangle 61">
            <a:extLst>
              <a:ext uri="{FF2B5EF4-FFF2-40B4-BE49-F238E27FC236}">
                <a16:creationId xmlns:a16="http://schemas.microsoft.com/office/drawing/2014/main" id="{0592E104-AB37-DCA6-7796-74A2115700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4575" y="4492625"/>
            <a:ext cx="296863" cy="2060575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GB" altLang="en-US" b="1">
              <a:latin typeface="Verdana" panose="020B0604030504040204" pitchFamily="34" charset="0"/>
            </a:endParaRPr>
          </a:p>
          <a:p>
            <a:pPr algn="ctr"/>
            <a:endParaRPr lang="en-GB" altLang="en-US">
              <a:latin typeface="Verdana" panose="020B0604030504040204" pitchFamily="34" charset="0"/>
            </a:endParaRPr>
          </a:p>
        </p:txBody>
      </p:sp>
      <p:graphicFrame>
        <p:nvGraphicFramePr>
          <p:cNvPr id="63" name="Table 62">
            <a:extLst>
              <a:ext uri="{FF2B5EF4-FFF2-40B4-BE49-F238E27FC236}">
                <a16:creationId xmlns:a16="http://schemas.microsoft.com/office/drawing/2014/main" id="{CB5BAA25-E40B-A7E3-2A6C-F641A485B4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347615"/>
              </p:ext>
            </p:extLst>
          </p:nvPr>
        </p:nvGraphicFramePr>
        <p:xfrm>
          <a:off x="3851275" y="116632"/>
          <a:ext cx="5160963" cy="3005328"/>
        </p:xfrm>
        <a:graphic>
          <a:graphicData uri="http://schemas.openxmlformats.org/drawingml/2006/table">
            <a:tbl>
              <a:tblPr/>
              <a:tblGrid>
                <a:gridCol w="17203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03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03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3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ahoma"/>
                          <a:ea typeface="Calibri"/>
                          <a:cs typeface="Times New Roman"/>
                        </a:rPr>
                        <a:t>AA – 1 antenna</a:t>
                      </a:r>
                      <a:endParaRPr lang="en-GB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ahoma"/>
                          <a:ea typeface="Calibri"/>
                          <a:cs typeface="Times New Roman"/>
                        </a:rPr>
                        <a:t>Aa – 2 antenna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ahoma"/>
                          <a:ea typeface="Calibri"/>
                          <a:cs typeface="Times New Roman"/>
                        </a:rPr>
                        <a:t>aa – no antenna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ahoma"/>
                          <a:ea typeface="Calibri"/>
                          <a:cs typeface="Times New Roman"/>
                        </a:rPr>
                        <a:t>QQ – red nose</a:t>
                      </a:r>
                      <a:endParaRPr lang="en-GB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ahoma"/>
                          <a:ea typeface="Calibri"/>
                          <a:cs typeface="Times New Roman"/>
                        </a:rPr>
                        <a:t>Qq</a:t>
                      </a:r>
                      <a:r>
                        <a:rPr lang="en-US" sz="1800" dirty="0">
                          <a:latin typeface="Tahoma"/>
                          <a:ea typeface="Calibri"/>
                          <a:cs typeface="Times New Roman"/>
                        </a:rPr>
                        <a:t> – orange nose</a:t>
                      </a:r>
                      <a:endParaRPr lang="en-GB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ahoma"/>
                          <a:ea typeface="Calibri"/>
                          <a:cs typeface="Times New Roman"/>
                        </a:rPr>
                        <a:t>qq – yellow nose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ahoma"/>
                          <a:ea typeface="Calibri"/>
                          <a:cs typeface="Times New Roman"/>
                        </a:rPr>
                        <a:t>EE – 2 eyes</a:t>
                      </a:r>
                      <a:endParaRPr lang="en-GB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ahoma"/>
                          <a:ea typeface="Calibri"/>
                          <a:cs typeface="Times New Roman"/>
                        </a:rPr>
                        <a:t>Ee – 2 eyes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ahoma"/>
                          <a:ea typeface="Calibri"/>
                          <a:cs typeface="Times New Roman"/>
                        </a:rPr>
                        <a:t>ee – 3 eyes</a:t>
                      </a:r>
                      <a:endParaRPr lang="en-GB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7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ahoma"/>
                          <a:ea typeface="Calibri"/>
                          <a:cs typeface="Times New Roman"/>
                        </a:rPr>
                        <a:t>DD – 3 body segments</a:t>
                      </a:r>
                      <a:endParaRPr lang="en-GB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ahoma"/>
                          <a:ea typeface="Calibri"/>
                          <a:cs typeface="Times New Roman"/>
                        </a:rPr>
                        <a:t>Dd – 3 body segments</a:t>
                      </a:r>
                      <a:endParaRPr lang="en-GB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ahoma"/>
                          <a:ea typeface="Calibri"/>
                          <a:cs typeface="Times New Roman"/>
                        </a:rPr>
                        <a:t>dd – 2 body segments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3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ahoma"/>
                          <a:ea typeface="Calibri"/>
                          <a:cs typeface="Times New Roman"/>
                        </a:rPr>
                        <a:t>MM – 1 hump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ahoma"/>
                          <a:ea typeface="Calibri"/>
                          <a:cs typeface="Times New Roman"/>
                        </a:rPr>
                        <a:t>Mm – 2 humps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ahoma"/>
                          <a:ea typeface="Calibri"/>
                          <a:cs typeface="Times New Roman"/>
                        </a:rPr>
                        <a:t>mm – 3 humps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3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ahoma"/>
                          <a:ea typeface="Calibri"/>
                          <a:cs typeface="Times New Roman"/>
                        </a:rPr>
                        <a:t>TT – curly tail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ahoma"/>
                          <a:ea typeface="Calibri"/>
                          <a:cs typeface="Times New Roman"/>
                        </a:rPr>
                        <a:t>Tt – curly tail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Tahoma"/>
                          <a:ea typeface="Calibri"/>
                          <a:cs typeface="Times New Roman"/>
                        </a:rPr>
                        <a:t>tt – straight tail</a:t>
                      </a:r>
                      <a:endParaRPr lang="en-GB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3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ahoma"/>
                          <a:ea typeface="Calibri"/>
                          <a:cs typeface="Times New Roman"/>
                        </a:rPr>
                        <a:t>LL – blue legs</a:t>
                      </a:r>
                      <a:endParaRPr lang="en-GB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ahoma"/>
                          <a:ea typeface="Calibri"/>
                          <a:cs typeface="Times New Roman"/>
                        </a:rPr>
                        <a:t>Ll – blue legs</a:t>
                      </a:r>
                      <a:endParaRPr lang="en-GB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ahoma"/>
                          <a:ea typeface="Calibri"/>
                          <a:cs typeface="Times New Roman"/>
                        </a:rPr>
                        <a:t>ll – red legs</a:t>
                      </a:r>
                      <a:endParaRPr lang="en-GB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6CE04ED7342B418F02B3DAF0FF6059" ma:contentTypeVersion="13" ma:contentTypeDescription="Create a new document." ma:contentTypeScope="" ma:versionID="52db00e122e6f83180ee3fc8705380a9">
  <xsd:schema xmlns:xsd="http://www.w3.org/2001/XMLSchema" xmlns:xs="http://www.w3.org/2001/XMLSchema" xmlns:p="http://schemas.microsoft.com/office/2006/metadata/properties" xmlns:ns2="e62657c1-8362-4bd8-a5d3-d3f7aa1a21ba" xmlns:ns3="44407971-d200-4638-bd4d-62358d3d1de8" targetNamespace="http://schemas.microsoft.com/office/2006/metadata/properties" ma:root="true" ma:fieldsID="8691bef94482b1c2c639df4b12fbad1f" ns2:_="" ns3:_="">
    <xsd:import namespace="e62657c1-8362-4bd8-a5d3-d3f7aa1a21ba"/>
    <xsd:import namespace="44407971-d200-4638-bd4d-62358d3d1d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Thumbnail" minOccurs="0"/>
                <xsd:element ref="ns2:MediaServiceDateTaken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2657c1-8362-4bd8-a5d3-d3f7aa1a21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e1dd8a9-c271-4e28-abe1-2815a848487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Thumbnail" ma:index="17" nillable="true" ma:displayName="Thumbnail" ma:internalName="Thumbnail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07971-d200-4638-bd4d-62358d3d1de8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a94a9f13-0ecc-49a6-adb3-58a21eaab504}" ma:internalName="TaxCatchAll" ma:showField="CatchAllData" ma:web="44407971-d200-4638-bd4d-62358d3d1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humbnail xmlns="e62657c1-8362-4bd8-a5d3-d3f7aa1a21ba" xsi:nil="true"/>
    <TaxCatchAll xmlns="44407971-d200-4638-bd4d-62358d3d1de8" xsi:nil="true"/>
    <lcf76f155ced4ddcb4097134ff3c332f xmlns="e62657c1-8362-4bd8-a5d3-d3f7aa1a21b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3CBB3C3-7144-4B5F-A369-FA49A6DF16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2F5CA21-9B63-4BBC-9B4E-A646BEA7A5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2657c1-8362-4bd8-a5d3-d3f7aa1a21ba"/>
    <ds:schemaRef ds:uri="44407971-d200-4638-bd4d-62358d3d1d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6D3E046-18E8-4202-A79F-B2622159A8AE}">
  <ds:schemaRefs>
    <ds:schemaRef ds:uri="http://schemas.microsoft.com/office/2006/metadata/properties"/>
    <ds:schemaRef ds:uri="http://schemas.microsoft.com/office/infopath/2007/PartnerControls"/>
    <ds:schemaRef ds:uri="e62657c1-8362-4bd8-a5d3-d3f7aa1a21ba"/>
    <ds:schemaRef ds:uri="44407971-d200-4638-bd4d-62358d3d1de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460</Words>
  <Application>Microsoft Office PowerPoint</Application>
  <PresentationFormat>On-screen Show (4:3)</PresentationFormat>
  <Paragraphs>195</Paragraphs>
  <Slides>9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Tahoma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   Mum chromosomes</vt:lpstr>
      <vt:lpstr>Reebops Mum chromosomes</vt:lpstr>
      <vt:lpstr> Dad chromosomes</vt:lpstr>
      <vt:lpstr>Reebops Dad chromosomes</vt:lpstr>
      <vt:lpstr>Reebop Baby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Kate Andrews</dc:creator>
  <cp:lastModifiedBy>Michael Buckley</cp:lastModifiedBy>
  <cp:revision>14</cp:revision>
  <dcterms:created xsi:type="dcterms:W3CDTF">2013-09-27T10:56:58Z</dcterms:created>
  <dcterms:modified xsi:type="dcterms:W3CDTF">2026-08-03T12:10:26Z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0x0101008A6CE04ED7342B418F02B3DAF0FF6059</vt:lpwstr>
  </property>
  <property fmtid="{D5CDD505-2E9C-101B-9397-08002B2CF9AE}" pid="3" name="MediaServiceImageTags">
    <vt:lpwstr/>
  </property>
</Properties>
</file>