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65" r:id="rId3"/>
    <p:sldId id="275" r:id="rId4"/>
    <p:sldId id="267" r:id="rId5"/>
    <p:sldId id="266" r:id="rId6"/>
    <p:sldId id="273" r:id="rId7"/>
    <p:sldId id="272" r:id="rId8"/>
    <p:sldId id="268" r:id="rId9"/>
    <p:sldId id="274" r:id="rId10"/>
    <p:sldId id="276" r:id="rId11"/>
    <p:sldId id="269" r:id="rId12"/>
    <p:sldId id="260" r:id="rId13"/>
    <p:sldId id="277" r:id="rId14"/>
    <p:sldId id="280" r:id="rId15"/>
    <p:sldId id="270" r:id="rId16"/>
    <p:sldId id="279" r:id="rId17"/>
    <p:sldId id="271" r:id="rId18"/>
  </p:sldIdLst>
  <p:sldSz cx="9144000" cy="6858000" type="letter"/>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99"/>
    <a:srgbClr val="7AC9FA"/>
    <a:srgbClr val="C1FDA9"/>
    <a:srgbClr val="FFFF99"/>
    <a:srgbClr val="FEFBF0"/>
    <a:srgbClr val="FBEFCD"/>
    <a:srgbClr val="CC99FF"/>
    <a:srgbClr val="E1FED6"/>
    <a:srgbClr val="D3FE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108" d="100"/>
          <a:sy n="108" d="100"/>
        </p:scale>
        <p:origin x="172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KIRKVDC01\Shared%20Data\Edina%20Trust\1.Charitable%20Grants\1.Science%20UK\2.%20Bulb%20Project\15.%20Results\2021-22\End%20of%20Project\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KIRKVDC01\Shared%20Data\Edina%20Trust\1.Charitable%20Grants\1.Science%20UK\2.%20Bulb%20Project\15.%20Results\2021-22\End%20of%20Project\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KIRKVDC01\Shared%20Data\Edina%20Trust\1.Charitable%20Grants\1.Science%20UK\2.%20Bulb%20Project\15.%20Results\2021-22\End%20of%20Project\analysi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Rain!$B$29</c:f>
              <c:strCache>
                <c:ptCount val="1"/>
                <c:pt idx="0">
                  <c:v>Average</c:v>
                </c:pt>
              </c:strCache>
            </c:strRef>
          </c:tx>
          <c:spPr>
            <a:solidFill>
              <a:schemeClr val="accent1"/>
            </a:solidFill>
            <a:ln>
              <a:solidFill>
                <a:schemeClr val="tx1"/>
              </a:solidFill>
            </a:ln>
            <a:effectLst/>
          </c:spPr>
          <c:invertIfNegative val="0"/>
          <c:dPt>
            <c:idx val="0"/>
            <c:invertIfNegative val="0"/>
            <c:bubble3D val="0"/>
            <c:spPr>
              <a:solidFill>
                <a:srgbClr val="00B0F0"/>
              </a:solidFill>
              <a:ln>
                <a:solidFill>
                  <a:schemeClr val="tx1"/>
                </a:solidFill>
              </a:ln>
              <a:effectLst/>
            </c:spPr>
            <c:extLst>
              <c:ext xmlns:c16="http://schemas.microsoft.com/office/drawing/2014/chart" uri="{C3380CC4-5D6E-409C-BE32-E72D297353CC}">
                <c16:uniqueId val="{00000001-8EB3-464A-8D1E-2002B446A7D7}"/>
              </c:ext>
            </c:extLst>
          </c:dPt>
          <c:dPt>
            <c:idx val="1"/>
            <c:invertIfNegative val="0"/>
            <c:bubble3D val="0"/>
            <c:spPr>
              <a:solidFill>
                <a:srgbClr val="FF0000"/>
              </a:solidFill>
              <a:ln>
                <a:solidFill>
                  <a:schemeClr val="tx1"/>
                </a:solidFill>
              </a:ln>
              <a:effectLst/>
            </c:spPr>
            <c:extLst>
              <c:ext xmlns:c16="http://schemas.microsoft.com/office/drawing/2014/chart" uri="{C3380CC4-5D6E-409C-BE32-E72D297353CC}">
                <c16:uniqueId val="{00000003-8EB3-464A-8D1E-2002B446A7D7}"/>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8EB3-464A-8D1E-2002B446A7D7}"/>
              </c:ext>
            </c:extLst>
          </c:dPt>
          <c:dPt>
            <c:idx val="3"/>
            <c:invertIfNegative val="0"/>
            <c:bubble3D val="0"/>
            <c:spPr>
              <a:solidFill>
                <a:srgbClr val="00B050"/>
              </a:solidFill>
              <a:ln>
                <a:solidFill>
                  <a:schemeClr val="tx1"/>
                </a:solidFill>
              </a:ln>
              <a:effectLst/>
            </c:spPr>
            <c:extLst>
              <c:ext xmlns:c16="http://schemas.microsoft.com/office/drawing/2014/chart" uri="{C3380CC4-5D6E-409C-BE32-E72D297353CC}">
                <c16:uniqueId val="{00000007-8EB3-464A-8D1E-2002B446A7D7}"/>
              </c:ext>
            </c:extLst>
          </c:dPt>
          <c:cat>
            <c:strRef>
              <c:f>Rain!$C$23:$F$23</c:f>
              <c:strCache>
                <c:ptCount val="4"/>
                <c:pt idx="0">
                  <c:v>Scotland</c:v>
                </c:pt>
                <c:pt idx="1">
                  <c:v>England</c:v>
                </c:pt>
                <c:pt idx="2">
                  <c:v>N Ireland</c:v>
                </c:pt>
                <c:pt idx="3">
                  <c:v>Wales</c:v>
                </c:pt>
              </c:strCache>
            </c:strRef>
          </c:cat>
          <c:val>
            <c:numRef>
              <c:f>Rain!$C$29:$F$29</c:f>
              <c:numCache>
                <c:formatCode>0</c:formatCode>
                <c:ptCount val="4"/>
                <c:pt idx="0">
                  <c:v>62.072142481701306</c:v>
                </c:pt>
                <c:pt idx="1">
                  <c:v>44.647104779465465</c:v>
                </c:pt>
                <c:pt idx="2">
                  <c:v>60.840952380952388</c:v>
                </c:pt>
                <c:pt idx="3">
                  <c:v>60.116626270276548</c:v>
                </c:pt>
              </c:numCache>
            </c:numRef>
          </c:val>
          <c:extLst>
            <c:ext xmlns:c16="http://schemas.microsoft.com/office/drawing/2014/chart" uri="{C3380CC4-5D6E-409C-BE32-E72D297353CC}">
              <c16:uniqueId val="{00000008-8EB3-464A-8D1E-2002B446A7D7}"/>
            </c:ext>
          </c:extLst>
        </c:ser>
        <c:dLbls>
          <c:showLegendKey val="0"/>
          <c:showVal val="0"/>
          <c:showCatName val="0"/>
          <c:showSerName val="0"/>
          <c:showPercent val="0"/>
          <c:showBubbleSize val="0"/>
        </c:dLbls>
        <c:gapWidth val="109"/>
        <c:overlap val="-27"/>
        <c:axId val="1563574335"/>
        <c:axId val="1563571839"/>
      </c:barChart>
      <c:catAx>
        <c:axId val="156357433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63571839"/>
        <c:crosses val="autoZero"/>
        <c:auto val="1"/>
        <c:lblAlgn val="ctr"/>
        <c:lblOffset val="100"/>
        <c:noMultiLvlLbl val="0"/>
      </c:catAx>
      <c:valAx>
        <c:axId val="15635718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Average Monthly Rainfall (mm)</a:t>
                </a:r>
                <a:endParaRPr lang="en-GB"/>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63574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Temperature!$B$30</c:f>
              <c:strCache>
                <c:ptCount val="1"/>
                <c:pt idx="0">
                  <c:v>Average</c:v>
                </c:pt>
              </c:strCache>
            </c:strRef>
          </c:tx>
          <c:spPr>
            <a:solidFill>
              <a:schemeClr val="accent1"/>
            </a:solidFill>
            <a:ln>
              <a:solidFill>
                <a:schemeClr val="tx1"/>
              </a:solidFill>
            </a:ln>
            <a:effectLst/>
          </c:spPr>
          <c:invertIfNegative val="0"/>
          <c:dPt>
            <c:idx val="0"/>
            <c:invertIfNegative val="0"/>
            <c:bubble3D val="0"/>
            <c:spPr>
              <a:solidFill>
                <a:srgbClr val="00B0F0"/>
              </a:solidFill>
              <a:ln>
                <a:solidFill>
                  <a:schemeClr val="tx1"/>
                </a:solidFill>
              </a:ln>
              <a:effectLst/>
            </c:spPr>
            <c:extLst>
              <c:ext xmlns:c16="http://schemas.microsoft.com/office/drawing/2014/chart" uri="{C3380CC4-5D6E-409C-BE32-E72D297353CC}">
                <c16:uniqueId val="{00000001-99C9-4CC5-9BB2-8A1812058836}"/>
              </c:ext>
            </c:extLst>
          </c:dPt>
          <c:dPt>
            <c:idx val="1"/>
            <c:invertIfNegative val="0"/>
            <c:bubble3D val="0"/>
            <c:spPr>
              <a:solidFill>
                <a:srgbClr val="FF0000"/>
              </a:solidFill>
              <a:ln>
                <a:solidFill>
                  <a:schemeClr val="tx1"/>
                </a:solidFill>
              </a:ln>
              <a:effectLst/>
            </c:spPr>
            <c:extLst>
              <c:ext xmlns:c16="http://schemas.microsoft.com/office/drawing/2014/chart" uri="{C3380CC4-5D6E-409C-BE32-E72D297353CC}">
                <c16:uniqueId val="{00000003-99C9-4CC5-9BB2-8A1812058836}"/>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99C9-4CC5-9BB2-8A1812058836}"/>
              </c:ext>
            </c:extLst>
          </c:dPt>
          <c:dPt>
            <c:idx val="3"/>
            <c:invertIfNegative val="0"/>
            <c:bubble3D val="0"/>
            <c:spPr>
              <a:solidFill>
                <a:srgbClr val="00B050"/>
              </a:solidFill>
              <a:ln>
                <a:solidFill>
                  <a:schemeClr val="tx1"/>
                </a:solidFill>
              </a:ln>
              <a:effectLst/>
            </c:spPr>
            <c:extLst>
              <c:ext xmlns:c16="http://schemas.microsoft.com/office/drawing/2014/chart" uri="{C3380CC4-5D6E-409C-BE32-E72D297353CC}">
                <c16:uniqueId val="{00000007-99C9-4CC5-9BB2-8A1812058836}"/>
              </c:ext>
            </c:extLst>
          </c:dPt>
          <c:cat>
            <c:strRef>
              <c:f>Temperature!$C$24:$F$24</c:f>
              <c:strCache>
                <c:ptCount val="4"/>
                <c:pt idx="0">
                  <c:v>Scotland</c:v>
                </c:pt>
                <c:pt idx="1">
                  <c:v>England</c:v>
                </c:pt>
                <c:pt idx="2">
                  <c:v>N Ireland</c:v>
                </c:pt>
                <c:pt idx="3">
                  <c:v>Wales</c:v>
                </c:pt>
              </c:strCache>
            </c:strRef>
          </c:cat>
          <c:val>
            <c:numRef>
              <c:f>Temperature!$C$30:$F$30</c:f>
              <c:numCache>
                <c:formatCode>0.0</c:formatCode>
                <c:ptCount val="4"/>
                <c:pt idx="0">
                  <c:v>8.2916997858486834</c:v>
                </c:pt>
                <c:pt idx="1">
                  <c:v>8.2259298706324646</c:v>
                </c:pt>
                <c:pt idx="2">
                  <c:v>8.3424162698412712</c:v>
                </c:pt>
                <c:pt idx="3">
                  <c:v>10.497096549303148</c:v>
                </c:pt>
              </c:numCache>
            </c:numRef>
          </c:val>
          <c:extLst>
            <c:ext xmlns:c16="http://schemas.microsoft.com/office/drawing/2014/chart" uri="{C3380CC4-5D6E-409C-BE32-E72D297353CC}">
              <c16:uniqueId val="{00000008-99C9-4CC5-9BB2-8A1812058836}"/>
            </c:ext>
          </c:extLst>
        </c:ser>
        <c:dLbls>
          <c:showLegendKey val="0"/>
          <c:showVal val="0"/>
          <c:showCatName val="0"/>
          <c:showSerName val="0"/>
          <c:showPercent val="0"/>
          <c:showBubbleSize val="0"/>
        </c:dLbls>
        <c:gapWidth val="129"/>
        <c:overlap val="-27"/>
        <c:axId val="1563536895"/>
        <c:axId val="1563529823"/>
      </c:barChart>
      <c:catAx>
        <c:axId val="156353689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ook Antiqua" panose="02040602050305030304" pitchFamily="18" charset="0"/>
                <a:ea typeface="+mn-ea"/>
                <a:cs typeface="+mn-cs"/>
              </a:defRPr>
            </a:pPr>
            <a:endParaRPr lang="en-US"/>
          </a:p>
        </c:txPr>
        <c:crossAx val="1563529823"/>
        <c:crosses val="autoZero"/>
        <c:auto val="1"/>
        <c:lblAlgn val="ctr"/>
        <c:lblOffset val="100"/>
        <c:noMultiLvlLbl val="0"/>
      </c:catAx>
      <c:valAx>
        <c:axId val="1563529823"/>
        <c:scaling>
          <c:orientation val="minMax"/>
          <c:min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ook Antiqua" panose="02040602050305030304" pitchFamily="18" charset="0"/>
                    <a:ea typeface="+mn-ea"/>
                    <a:cs typeface="+mn-cs"/>
                  </a:defRPr>
                </a:pPr>
                <a:r>
                  <a:rPr lang="en-GB"/>
                  <a:t>Average Temperature (°C)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ook Antiqua" panose="02040602050305030304" pitchFamily="18" charset="0"/>
                  <a:ea typeface="+mn-ea"/>
                  <a:cs typeface="+mn-cs"/>
                </a:defRPr>
              </a:pPr>
              <a:endParaRPr lang="en-US"/>
            </a:p>
          </c:txPr>
        </c:title>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ook Antiqua" panose="02040602050305030304" pitchFamily="18" charset="0"/>
                <a:ea typeface="+mn-ea"/>
                <a:cs typeface="+mn-cs"/>
              </a:defRPr>
            </a:pPr>
            <a:endParaRPr lang="en-US"/>
          </a:p>
        </c:txPr>
        <c:crossAx val="15635368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Book Antiqua" panose="0204060205030503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Temperature!$C$24</c:f>
              <c:strCache>
                <c:ptCount val="1"/>
                <c:pt idx="0">
                  <c:v>Scotland</c:v>
                </c:pt>
              </c:strCache>
            </c:strRef>
          </c:tx>
          <c:spPr>
            <a:ln w="28575" cap="rnd">
              <a:solidFill>
                <a:srgbClr val="00B0F0"/>
              </a:solidFill>
              <a:round/>
            </a:ln>
            <a:effectLst/>
          </c:spPr>
          <c:marker>
            <c:symbol val="none"/>
          </c:marker>
          <c:cat>
            <c:strRef>
              <c:f>Temperature!$B$25:$B$29</c:f>
              <c:strCache>
                <c:ptCount val="5"/>
                <c:pt idx="0">
                  <c:v>November</c:v>
                </c:pt>
                <c:pt idx="1">
                  <c:v>December</c:v>
                </c:pt>
                <c:pt idx="2">
                  <c:v>January</c:v>
                </c:pt>
                <c:pt idx="3">
                  <c:v>February</c:v>
                </c:pt>
                <c:pt idx="4">
                  <c:v>March</c:v>
                </c:pt>
              </c:strCache>
            </c:strRef>
          </c:cat>
          <c:val>
            <c:numRef>
              <c:f>Temperature!$C$25:$C$29</c:f>
              <c:numCache>
                <c:formatCode>0.0</c:formatCode>
                <c:ptCount val="5"/>
                <c:pt idx="0">
                  <c:v>9.835125612745097</c:v>
                </c:pt>
                <c:pt idx="1">
                  <c:v>6.955486111111111</c:v>
                </c:pt>
                <c:pt idx="2">
                  <c:v>7.1140909090909092</c:v>
                </c:pt>
                <c:pt idx="3">
                  <c:v>7.2186111111111106</c:v>
                </c:pt>
                <c:pt idx="4">
                  <c:v>10.335185185185185</c:v>
                </c:pt>
              </c:numCache>
            </c:numRef>
          </c:val>
          <c:smooth val="0"/>
          <c:extLst>
            <c:ext xmlns:c16="http://schemas.microsoft.com/office/drawing/2014/chart" uri="{C3380CC4-5D6E-409C-BE32-E72D297353CC}">
              <c16:uniqueId val="{00000000-EB5E-4AF0-9657-556114D572A8}"/>
            </c:ext>
          </c:extLst>
        </c:ser>
        <c:ser>
          <c:idx val="1"/>
          <c:order val="1"/>
          <c:tx>
            <c:strRef>
              <c:f>Temperature!$D$24</c:f>
              <c:strCache>
                <c:ptCount val="1"/>
                <c:pt idx="0">
                  <c:v>England</c:v>
                </c:pt>
              </c:strCache>
            </c:strRef>
          </c:tx>
          <c:spPr>
            <a:ln w="28575" cap="rnd">
              <a:solidFill>
                <a:schemeClr val="tx1"/>
              </a:solidFill>
              <a:prstDash val="sysDot"/>
              <a:round/>
            </a:ln>
            <a:effectLst/>
          </c:spPr>
          <c:marker>
            <c:symbol val="none"/>
          </c:marker>
          <c:cat>
            <c:strRef>
              <c:f>Temperature!$B$25:$B$29</c:f>
              <c:strCache>
                <c:ptCount val="5"/>
                <c:pt idx="0">
                  <c:v>November</c:v>
                </c:pt>
                <c:pt idx="1">
                  <c:v>December</c:v>
                </c:pt>
                <c:pt idx="2">
                  <c:v>January</c:v>
                </c:pt>
                <c:pt idx="3">
                  <c:v>February</c:v>
                </c:pt>
                <c:pt idx="4">
                  <c:v>March</c:v>
                </c:pt>
              </c:strCache>
            </c:strRef>
          </c:cat>
          <c:val>
            <c:numRef>
              <c:f>Temperature!$D$25:$D$29</c:f>
              <c:numCache>
                <c:formatCode>0.0</c:formatCode>
                <c:ptCount val="5"/>
                <c:pt idx="0">
                  <c:v>9.8074303405572767</c:v>
                </c:pt>
                <c:pt idx="1">
                  <c:v>6.7512418300653581</c:v>
                </c:pt>
                <c:pt idx="2">
                  <c:v>5.7815343915343913</c:v>
                </c:pt>
                <c:pt idx="3">
                  <c:v>8.2144427910052897</c:v>
                </c:pt>
                <c:pt idx="4">
                  <c:v>10.574999999999999</c:v>
                </c:pt>
              </c:numCache>
            </c:numRef>
          </c:val>
          <c:smooth val="0"/>
          <c:extLst>
            <c:ext xmlns:c16="http://schemas.microsoft.com/office/drawing/2014/chart" uri="{C3380CC4-5D6E-409C-BE32-E72D297353CC}">
              <c16:uniqueId val="{00000001-EB5E-4AF0-9657-556114D572A8}"/>
            </c:ext>
          </c:extLst>
        </c:ser>
        <c:ser>
          <c:idx val="2"/>
          <c:order val="2"/>
          <c:tx>
            <c:strRef>
              <c:f>Temperature!$E$24</c:f>
              <c:strCache>
                <c:ptCount val="1"/>
                <c:pt idx="0">
                  <c:v>N Ireland</c:v>
                </c:pt>
              </c:strCache>
            </c:strRef>
          </c:tx>
          <c:spPr>
            <a:ln w="28575" cap="rnd">
              <a:solidFill>
                <a:srgbClr val="FF0000"/>
              </a:solidFill>
              <a:prstDash val="sysDash"/>
              <a:round/>
            </a:ln>
            <a:effectLst/>
          </c:spPr>
          <c:marker>
            <c:symbol val="none"/>
          </c:marker>
          <c:cat>
            <c:strRef>
              <c:f>Temperature!$B$25:$B$29</c:f>
              <c:strCache>
                <c:ptCount val="5"/>
                <c:pt idx="0">
                  <c:v>November</c:v>
                </c:pt>
                <c:pt idx="1">
                  <c:v>December</c:v>
                </c:pt>
                <c:pt idx="2">
                  <c:v>January</c:v>
                </c:pt>
                <c:pt idx="3">
                  <c:v>February</c:v>
                </c:pt>
                <c:pt idx="4">
                  <c:v>March</c:v>
                </c:pt>
              </c:strCache>
            </c:strRef>
          </c:cat>
          <c:val>
            <c:numRef>
              <c:f>Temperature!$E$25:$E$29</c:f>
              <c:numCache>
                <c:formatCode>0.0</c:formatCode>
                <c:ptCount val="5"/>
                <c:pt idx="0">
                  <c:v>9.5730158730158728</c:v>
                </c:pt>
                <c:pt idx="1">
                  <c:v>6.7409523809523817</c:v>
                </c:pt>
                <c:pt idx="2">
                  <c:v>7.1379047619047622</c:v>
                </c:pt>
                <c:pt idx="3">
                  <c:v>7.2456250000000004</c:v>
                </c:pt>
                <c:pt idx="4">
                  <c:v>11.014583333333334</c:v>
                </c:pt>
              </c:numCache>
            </c:numRef>
          </c:val>
          <c:smooth val="0"/>
          <c:extLst>
            <c:ext xmlns:c16="http://schemas.microsoft.com/office/drawing/2014/chart" uri="{C3380CC4-5D6E-409C-BE32-E72D297353CC}">
              <c16:uniqueId val="{00000002-EB5E-4AF0-9657-556114D572A8}"/>
            </c:ext>
          </c:extLst>
        </c:ser>
        <c:ser>
          <c:idx val="3"/>
          <c:order val="3"/>
          <c:tx>
            <c:strRef>
              <c:f>Temperature!$F$24</c:f>
              <c:strCache>
                <c:ptCount val="1"/>
                <c:pt idx="0">
                  <c:v>Wales</c:v>
                </c:pt>
              </c:strCache>
            </c:strRef>
          </c:tx>
          <c:spPr>
            <a:ln w="28575" cap="rnd">
              <a:solidFill>
                <a:srgbClr val="00B050"/>
              </a:solidFill>
              <a:prstDash val="dash"/>
              <a:round/>
            </a:ln>
            <a:effectLst/>
          </c:spPr>
          <c:marker>
            <c:symbol val="none"/>
          </c:marker>
          <c:cat>
            <c:strRef>
              <c:f>Temperature!$B$25:$B$29</c:f>
              <c:strCache>
                <c:ptCount val="5"/>
                <c:pt idx="0">
                  <c:v>November</c:v>
                </c:pt>
                <c:pt idx="1">
                  <c:v>December</c:v>
                </c:pt>
                <c:pt idx="2">
                  <c:v>January</c:v>
                </c:pt>
                <c:pt idx="3">
                  <c:v>February</c:v>
                </c:pt>
                <c:pt idx="4">
                  <c:v>March</c:v>
                </c:pt>
              </c:strCache>
            </c:strRef>
          </c:cat>
          <c:val>
            <c:numRef>
              <c:f>Temperature!$F$25:$F$29</c:f>
              <c:numCache>
                <c:formatCode>0.0</c:formatCode>
                <c:ptCount val="5"/>
                <c:pt idx="0">
                  <c:v>11.25347300683133</c:v>
                </c:pt>
                <c:pt idx="1">
                  <c:v>9.4732792002528843</c:v>
                </c:pt>
                <c:pt idx="2">
                  <c:v>8.4222670507596966</c:v>
                </c:pt>
                <c:pt idx="3">
                  <c:v>10.356528964862299</c:v>
                </c:pt>
                <c:pt idx="4">
                  <c:v>12.979934523809524</c:v>
                </c:pt>
              </c:numCache>
            </c:numRef>
          </c:val>
          <c:smooth val="0"/>
          <c:extLst>
            <c:ext xmlns:c16="http://schemas.microsoft.com/office/drawing/2014/chart" uri="{C3380CC4-5D6E-409C-BE32-E72D297353CC}">
              <c16:uniqueId val="{00000003-EB5E-4AF0-9657-556114D572A8}"/>
            </c:ext>
          </c:extLst>
        </c:ser>
        <c:dLbls>
          <c:showLegendKey val="0"/>
          <c:showVal val="0"/>
          <c:showCatName val="0"/>
          <c:showSerName val="0"/>
          <c:showPercent val="0"/>
          <c:showBubbleSize val="0"/>
        </c:dLbls>
        <c:smooth val="0"/>
        <c:axId val="1563417087"/>
        <c:axId val="1563494879"/>
      </c:lineChart>
      <c:catAx>
        <c:axId val="15634170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63494879"/>
        <c:crosses val="autoZero"/>
        <c:auto val="1"/>
        <c:lblAlgn val="ctr"/>
        <c:lblOffset val="100"/>
        <c:noMultiLvlLbl val="0"/>
      </c:catAx>
      <c:valAx>
        <c:axId val="1563494879"/>
        <c:scaling>
          <c:orientation val="minMax"/>
          <c:min val="4"/>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a:t>Average Temperature (°C)</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6341708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6977" cy="512311"/>
          </a:xfrm>
          <a:prstGeom prst="rect">
            <a:avLst/>
          </a:prstGeom>
        </p:spPr>
        <p:txBody>
          <a:bodyPr vert="horz" lIns="95824" tIns="47912" rIns="95824" bIns="47912" rtlCol="0"/>
          <a:lstStyle>
            <a:lvl1pPr algn="l">
              <a:defRPr sz="1300"/>
            </a:lvl1pPr>
          </a:lstStyle>
          <a:p>
            <a:endParaRPr lang="en-GB"/>
          </a:p>
        </p:txBody>
      </p:sp>
      <p:sp>
        <p:nvSpPr>
          <p:cNvPr id="3" name="Date Placeholder 2"/>
          <p:cNvSpPr>
            <a:spLocks noGrp="1"/>
          </p:cNvSpPr>
          <p:nvPr>
            <p:ph type="dt" sz="quarter" idx="1"/>
          </p:nvPr>
        </p:nvSpPr>
        <p:spPr>
          <a:xfrm>
            <a:off x="4020652" y="2"/>
            <a:ext cx="3076976" cy="512311"/>
          </a:xfrm>
          <a:prstGeom prst="rect">
            <a:avLst/>
          </a:prstGeom>
        </p:spPr>
        <p:txBody>
          <a:bodyPr vert="horz" lIns="95824" tIns="47912" rIns="95824" bIns="47912" rtlCol="0"/>
          <a:lstStyle>
            <a:lvl1pPr algn="r">
              <a:defRPr sz="1300"/>
            </a:lvl1pPr>
          </a:lstStyle>
          <a:p>
            <a:fld id="{50FB882D-8596-49B8-86D4-FA54AC710A48}" type="datetimeFigureOut">
              <a:rPr lang="en-GB" smtClean="0"/>
              <a:t>06/05/2022</a:t>
            </a:fld>
            <a:endParaRPr lang="en-GB"/>
          </a:p>
        </p:txBody>
      </p:sp>
      <p:sp>
        <p:nvSpPr>
          <p:cNvPr id="4" name="Footer Placeholder 3"/>
          <p:cNvSpPr>
            <a:spLocks noGrp="1"/>
          </p:cNvSpPr>
          <p:nvPr>
            <p:ph type="ftr" sz="quarter" idx="2"/>
          </p:nvPr>
        </p:nvSpPr>
        <p:spPr>
          <a:xfrm>
            <a:off x="1" y="9720645"/>
            <a:ext cx="3076977" cy="512310"/>
          </a:xfrm>
          <a:prstGeom prst="rect">
            <a:avLst/>
          </a:prstGeom>
        </p:spPr>
        <p:txBody>
          <a:bodyPr vert="horz" lIns="95824" tIns="47912" rIns="95824" bIns="47912" rtlCol="0" anchor="b"/>
          <a:lstStyle>
            <a:lvl1pPr algn="l">
              <a:defRPr sz="1300"/>
            </a:lvl1pPr>
          </a:lstStyle>
          <a:p>
            <a:endParaRPr lang="en-GB"/>
          </a:p>
        </p:txBody>
      </p:sp>
      <p:sp>
        <p:nvSpPr>
          <p:cNvPr id="5" name="Slide Number Placeholder 4"/>
          <p:cNvSpPr>
            <a:spLocks noGrp="1"/>
          </p:cNvSpPr>
          <p:nvPr>
            <p:ph type="sldNum" sz="quarter" idx="3"/>
          </p:nvPr>
        </p:nvSpPr>
        <p:spPr>
          <a:xfrm>
            <a:off x="4020652" y="9720645"/>
            <a:ext cx="3076976" cy="512310"/>
          </a:xfrm>
          <a:prstGeom prst="rect">
            <a:avLst/>
          </a:prstGeom>
        </p:spPr>
        <p:txBody>
          <a:bodyPr vert="horz" lIns="95824" tIns="47912" rIns="95824" bIns="47912" rtlCol="0" anchor="b"/>
          <a:lstStyle>
            <a:lvl1pPr algn="r">
              <a:defRPr sz="1300"/>
            </a:lvl1pPr>
          </a:lstStyle>
          <a:p>
            <a:fld id="{132835D9-5CE8-4FD6-804F-CB0939E3A39C}" type="slidenum">
              <a:rPr lang="en-GB" smtClean="0"/>
              <a:t>‹#›</a:t>
            </a:fld>
            <a:endParaRPr lang="en-GB"/>
          </a:p>
        </p:txBody>
      </p:sp>
    </p:spTree>
    <p:extLst>
      <p:ext uri="{BB962C8B-B14F-4D97-AF65-F5344CB8AC3E}">
        <p14:creationId xmlns:p14="http://schemas.microsoft.com/office/powerpoint/2010/main" val="42631038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6977" cy="512311"/>
          </a:xfrm>
          <a:prstGeom prst="rect">
            <a:avLst/>
          </a:prstGeom>
        </p:spPr>
        <p:txBody>
          <a:bodyPr vert="horz" lIns="95824" tIns="47912" rIns="95824" bIns="47912" rtlCol="0"/>
          <a:lstStyle>
            <a:lvl1pPr algn="l">
              <a:defRPr sz="1300"/>
            </a:lvl1pPr>
          </a:lstStyle>
          <a:p>
            <a:endParaRPr lang="en-GB"/>
          </a:p>
        </p:txBody>
      </p:sp>
      <p:sp>
        <p:nvSpPr>
          <p:cNvPr id="3" name="Date Placeholder 2"/>
          <p:cNvSpPr>
            <a:spLocks noGrp="1"/>
          </p:cNvSpPr>
          <p:nvPr>
            <p:ph type="dt" idx="1"/>
          </p:nvPr>
        </p:nvSpPr>
        <p:spPr>
          <a:xfrm>
            <a:off x="4020652" y="2"/>
            <a:ext cx="3076976" cy="512311"/>
          </a:xfrm>
          <a:prstGeom prst="rect">
            <a:avLst/>
          </a:prstGeom>
        </p:spPr>
        <p:txBody>
          <a:bodyPr vert="horz" lIns="95824" tIns="47912" rIns="95824" bIns="47912" rtlCol="0"/>
          <a:lstStyle>
            <a:lvl1pPr algn="r">
              <a:defRPr sz="1300"/>
            </a:lvl1pPr>
          </a:lstStyle>
          <a:p>
            <a:fld id="{75F62C9A-3878-4DF6-92A8-280C3E914686}" type="datetimeFigureOut">
              <a:rPr lang="en-GB" smtClean="0"/>
              <a:t>06/05/2022</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5824" tIns="47912" rIns="95824" bIns="47912" rtlCol="0" anchor="ctr"/>
          <a:lstStyle/>
          <a:p>
            <a:endParaRPr lang="en-GB"/>
          </a:p>
        </p:txBody>
      </p:sp>
      <p:sp>
        <p:nvSpPr>
          <p:cNvPr id="5" name="Notes Placeholder 4"/>
          <p:cNvSpPr>
            <a:spLocks noGrp="1"/>
          </p:cNvSpPr>
          <p:nvPr>
            <p:ph type="body" sz="quarter" idx="3"/>
          </p:nvPr>
        </p:nvSpPr>
        <p:spPr>
          <a:xfrm>
            <a:off x="709431" y="4861151"/>
            <a:ext cx="5680444" cy="4605824"/>
          </a:xfrm>
          <a:prstGeom prst="rect">
            <a:avLst/>
          </a:prstGeom>
        </p:spPr>
        <p:txBody>
          <a:bodyPr vert="horz" lIns="95824" tIns="47912" rIns="95824" bIns="479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0645"/>
            <a:ext cx="3076977" cy="512310"/>
          </a:xfrm>
          <a:prstGeom prst="rect">
            <a:avLst/>
          </a:prstGeom>
        </p:spPr>
        <p:txBody>
          <a:bodyPr vert="horz" lIns="95824" tIns="47912" rIns="95824" bIns="47912" rtlCol="0" anchor="b"/>
          <a:lstStyle>
            <a:lvl1pPr algn="l">
              <a:defRPr sz="1300"/>
            </a:lvl1pPr>
          </a:lstStyle>
          <a:p>
            <a:endParaRPr lang="en-GB"/>
          </a:p>
        </p:txBody>
      </p:sp>
      <p:sp>
        <p:nvSpPr>
          <p:cNvPr id="7" name="Slide Number Placeholder 6"/>
          <p:cNvSpPr>
            <a:spLocks noGrp="1"/>
          </p:cNvSpPr>
          <p:nvPr>
            <p:ph type="sldNum" sz="quarter" idx="5"/>
          </p:nvPr>
        </p:nvSpPr>
        <p:spPr>
          <a:xfrm>
            <a:off x="4020652" y="9720645"/>
            <a:ext cx="3076976" cy="512310"/>
          </a:xfrm>
          <a:prstGeom prst="rect">
            <a:avLst/>
          </a:prstGeom>
        </p:spPr>
        <p:txBody>
          <a:bodyPr vert="horz" lIns="95824" tIns="47912" rIns="95824" bIns="47912" rtlCol="0" anchor="b"/>
          <a:lstStyle>
            <a:lvl1pPr algn="r">
              <a:defRPr sz="1300"/>
            </a:lvl1pPr>
          </a:lstStyle>
          <a:p>
            <a:fld id="{6B226B69-651C-458E-A63E-5F5AC7279B54}" type="slidenum">
              <a:rPr lang="en-GB" smtClean="0"/>
              <a:t>‹#›</a:t>
            </a:fld>
            <a:endParaRPr lang="en-GB"/>
          </a:p>
        </p:txBody>
      </p:sp>
    </p:spTree>
    <p:extLst>
      <p:ext uri="{BB962C8B-B14F-4D97-AF65-F5344CB8AC3E}">
        <p14:creationId xmlns:p14="http://schemas.microsoft.com/office/powerpoint/2010/main" val="27395750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088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20859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988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6882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54659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4527CDC-5B91-4F4E-B3FD-5DB9B6B66603}" type="datetime1">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265349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7AEBCA-87AD-4022-90F5-16B4057C8906}" type="datetime1">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301551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3D8228-9A08-46F5-91A7-99516FDB22B3}" type="datetime1">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54053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391D28-22FA-4CC9-8B8E-2A7905CF0945}" type="datetime1">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14152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B38397-28B4-4827-8048-15A8B85FED3A}" type="datetime1">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60859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D1F365-1BB6-4A5D-8BD5-8577416BA555}" type="datetime1">
              <a:rPr lang="en-GB" smtClean="0"/>
              <a:t>06/05/2022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171752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A534364-2E42-4963-B54F-B55A1E6E22F6}" type="datetime1">
              <a:rPr lang="en-GB" smtClean="0"/>
              <a:t>06/05/2022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482381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D403B44-F221-4619-93FE-64B9845D339B}" type="datetime1">
              <a:rPr lang="en-GB" smtClean="0"/>
              <a:t>06/05/2022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1950725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D9D48-266A-4CC6-9BDC-9F3C9068085E}" type="datetime1">
              <a:rPr lang="en-GB" smtClean="0"/>
              <a:t>06/05/2022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3202282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9BC19C-8A1F-4E8A-A25B-5D15BBE5A080}" type="datetime1">
              <a:rPr lang="en-GB" smtClean="0"/>
              <a:t>06/05/2022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1005710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4E0574-C5F6-4D68-9BF1-C6B65ADB0446}" type="datetime1">
              <a:rPr lang="en-GB" smtClean="0"/>
              <a:t>06/05/2022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821215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E7EA9-94FE-45FD-B27B-C29980EDAB08}" type="datetime1">
              <a:rPr lang="en-GB" smtClean="0"/>
              <a:t>06/05/2022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F89FD-64F2-4252-96D0-06415BD575BB}" type="slidenum">
              <a:rPr lang="en-GB" smtClean="0"/>
              <a:t>‹#›</a:t>
            </a:fld>
            <a:endParaRPr lang="en-GB"/>
          </a:p>
        </p:txBody>
      </p:sp>
    </p:spTree>
    <p:extLst>
      <p:ext uri="{BB962C8B-B14F-4D97-AF65-F5344CB8AC3E}">
        <p14:creationId xmlns:p14="http://schemas.microsoft.com/office/powerpoint/2010/main" val="903449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1.png"/><Relationship Id="rId10" Type="http://schemas.openxmlformats.org/officeDocument/2006/relationships/image" Target="../media/image13.wmf"/><Relationship Id="rId4" Type="http://schemas.openxmlformats.org/officeDocument/2006/relationships/image" Target="../media/image24.png"/><Relationship Id="rId9"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image" Target="../media/image13.wmf"/><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slide" Target="slide7.xml"/><Relationship Id="rId2"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027135" y="468259"/>
            <a:ext cx="3201049" cy="1512168"/>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6228184" y="468259"/>
            <a:ext cx="2431923" cy="151216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861" y="4869160"/>
            <a:ext cx="2109509" cy="1582132"/>
          </a:xfrm>
          <a:prstGeom prst="rect">
            <a:avLst/>
          </a:prstGeom>
        </p:spPr>
      </p:pic>
      <p:sp>
        <p:nvSpPr>
          <p:cNvPr id="3" name="TextBox 2"/>
          <p:cNvSpPr txBox="1"/>
          <p:nvPr/>
        </p:nvSpPr>
        <p:spPr>
          <a:xfrm>
            <a:off x="500492" y="2924944"/>
            <a:ext cx="8031948" cy="923330"/>
          </a:xfrm>
          <a:prstGeom prst="rect">
            <a:avLst/>
          </a:prstGeom>
          <a:noFill/>
        </p:spPr>
        <p:txBody>
          <a:bodyPr wrap="square" rtlCol="0">
            <a:spAutoFit/>
          </a:bodyPr>
          <a:lstStyle/>
          <a:p>
            <a:pPr algn="ctr"/>
            <a:r>
              <a:rPr lang="en-GB" sz="5400" b="1" dirty="0">
                <a:latin typeface="Book Antiqua" pitchFamily="18" charset="0"/>
              </a:rPr>
              <a:t>Results Report</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5371" y="4869160"/>
            <a:ext cx="2109510" cy="158213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4881" y="4869160"/>
            <a:ext cx="2109509" cy="1582132"/>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75669" y="4869160"/>
            <a:ext cx="2056771" cy="1582131"/>
          </a:xfrm>
          <a:prstGeom prst="rect">
            <a:avLst/>
          </a:prstGeom>
        </p:spPr>
      </p:pic>
    </p:spTree>
    <p:extLst>
      <p:ext uri="{BB962C8B-B14F-4D97-AF65-F5344CB8AC3E}">
        <p14:creationId xmlns:p14="http://schemas.microsoft.com/office/powerpoint/2010/main" val="1426791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926702" y="1267642"/>
            <a:ext cx="3694601" cy="3982854"/>
          </a:xfrm>
          <a:prstGeom prst="roundRect">
            <a:avLst/>
          </a:prstGeom>
          <a:blipFill>
            <a:blip r:embed="rId3"/>
            <a:tile tx="0" ty="0" sx="100000" sy="100000" flip="none" algn="tl"/>
          </a:blip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a:spLocks noChangeArrowheads="1"/>
          </p:cNvSpPr>
          <p:nvPr/>
        </p:nvSpPr>
        <p:spPr bwMode="auto">
          <a:xfrm>
            <a:off x="949084" y="136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a:extLst>
              <a:ext uri="{FF2B5EF4-FFF2-40B4-BE49-F238E27FC236}">
                <a16:creationId xmlns:a16="http://schemas.microsoft.com/office/drawing/2014/main" id="{A931763D-4296-1BE6-D6BF-09EED00D3B94}"/>
              </a:ext>
            </a:extLst>
          </p:cNvPr>
          <p:cNvGrpSpPr/>
          <p:nvPr/>
        </p:nvGrpSpPr>
        <p:grpSpPr>
          <a:xfrm>
            <a:off x="1250988" y="1511866"/>
            <a:ext cx="3133052" cy="3384376"/>
            <a:chOff x="18366320" y="-432181"/>
            <a:chExt cx="3133052" cy="3384376"/>
          </a:xfrm>
        </p:grpSpPr>
        <p:grpSp>
          <p:nvGrpSpPr>
            <p:cNvPr id="193" name="Group 192">
              <a:extLst>
                <a:ext uri="{FF2B5EF4-FFF2-40B4-BE49-F238E27FC236}">
                  <a16:creationId xmlns:a16="http://schemas.microsoft.com/office/drawing/2014/main" id="{E28F8F46-F514-A1FC-B765-C81A45D527A8}"/>
                </a:ext>
              </a:extLst>
            </p:cNvPr>
            <p:cNvGrpSpPr/>
            <p:nvPr/>
          </p:nvGrpSpPr>
          <p:grpSpPr>
            <a:xfrm>
              <a:off x="18366320" y="-432181"/>
              <a:ext cx="3133052" cy="3384376"/>
              <a:chOff x="646860" y="1700808"/>
              <a:chExt cx="3133052" cy="3384376"/>
            </a:xfrm>
          </p:grpSpPr>
          <p:sp>
            <p:nvSpPr>
              <p:cNvPr id="195" name="Rectangle 194">
                <a:extLst>
                  <a:ext uri="{FF2B5EF4-FFF2-40B4-BE49-F238E27FC236}">
                    <a16:creationId xmlns:a16="http://schemas.microsoft.com/office/drawing/2014/main" id="{0EF5B21E-0161-F6A3-54F4-2B320056D37F}"/>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TextBox 195">
                <a:extLst>
                  <a:ext uri="{FF2B5EF4-FFF2-40B4-BE49-F238E27FC236}">
                    <a16:creationId xmlns:a16="http://schemas.microsoft.com/office/drawing/2014/main" id="{2F4A021E-3E03-3338-F1A2-FF0293CA6EE0}"/>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97" name="TextBox 196">
                <a:extLst>
                  <a:ext uri="{FF2B5EF4-FFF2-40B4-BE49-F238E27FC236}">
                    <a16:creationId xmlns:a16="http://schemas.microsoft.com/office/drawing/2014/main" id="{E4B16A13-04F6-D6D5-EB35-C7C1AD68FE82}"/>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18</a:t>
                </a:r>
              </a:p>
            </p:txBody>
          </p:sp>
        </p:grpSp>
        <p:pic>
          <p:nvPicPr>
            <p:cNvPr id="192" name="Picture 191">
              <a:extLst>
                <a:ext uri="{FF2B5EF4-FFF2-40B4-BE49-F238E27FC236}">
                  <a16:creationId xmlns:a16="http://schemas.microsoft.com/office/drawing/2014/main" id="{ED9E5408-1F93-14C1-C904-A2ABC76CC6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35300" y="-303681"/>
              <a:ext cx="1182698" cy="709619"/>
            </a:xfrm>
            <a:prstGeom prst="rect">
              <a:avLst/>
            </a:prstGeom>
            <a:effectLst>
              <a:outerShdw blurRad="50800" dist="38100" dir="8100000" algn="tr" rotWithShape="0">
                <a:prstClr val="black">
                  <a:alpha val="40000"/>
                </a:prstClr>
              </a:outerShdw>
            </a:effectLst>
          </p:spPr>
        </p:pic>
      </p:grpSp>
      <p:sp>
        <p:nvSpPr>
          <p:cNvPr id="39" name="TextBox 38"/>
          <p:cNvSpPr txBox="1"/>
          <p:nvPr/>
        </p:nvSpPr>
        <p:spPr>
          <a:xfrm>
            <a:off x="251520" y="205706"/>
            <a:ext cx="8496944" cy="584775"/>
          </a:xfrm>
          <a:prstGeom prst="rect">
            <a:avLst/>
          </a:prstGeom>
          <a:noFill/>
        </p:spPr>
        <p:txBody>
          <a:bodyPr wrap="square" rtlCol="0">
            <a:spAutoFit/>
          </a:bodyPr>
          <a:lstStyle/>
          <a:p>
            <a:pPr algn="ctr"/>
            <a:r>
              <a:rPr lang="en-GB" sz="3200" b="1" dirty="0">
                <a:latin typeface="Book Antiqua" pitchFamily="18" charset="0"/>
              </a:rPr>
              <a:t>	Where did the first daffodils flower?</a:t>
            </a:r>
          </a:p>
        </p:txBody>
      </p:sp>
      <p:grpSp>
        <p:nvGrpSpPr>
          <p:cNvPr id="40" name="Group 39"/>
          <p:cNvGrpSpPr/>
          <p:nvPr/>
        </p:nvGrpSpPr>
        <p:grpSpPr>
          <a:xfrm>
            <a:off x="646860" y="2456"/>
            <a:ext cx="828796" cy="923330"/>
            <a:chOff x="7056784" y="5805264"/>
            <a:chExt cx="828796" cy="923330"/>
          </a:xfrm>
        </p:grpSpPr>
        <p:pic>
          <p:nvPicPr>
            <p:cNvPr id="41" name="Picture 40"/>
            <p:cNvPicPr>
              <a:picLocks noChangeAspect="1"/>
            </p:cNvPicPr>
            <p:nvPr/>
          </p:nvPicPr>
          <p:blipFill rotWithShape="1">
            <a:blip r:embed="rId5"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42" name="Rectangle 41"/>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43" name="TextBox 42"/>
          <p:cNvSpPr txBox="1"/>
          <p:nvPr/>
        </p:nvSpPr>
        <p:spPr>
          <a:xfrm>
            <a:off x="953790" y="5541039"/>
            <a:ext cx="8370738" cy="1200329"/>
          </a:xfrm>
          <a:prstGeom prst="rect">
            <a:avLst/>
          </a:prstGeom>
          <a:noFill/>
        </p:spPr>
        <p:txBody>
          <a:bodyPr wrap="square" rtlCol="0">
            <a:spAutoFit/>
          </a:bodyPr>
          <a:lstStyle/>
          <a:p>
            <a:r>
              <a:rPr lang="en-GB" sz="2400" dirty="0">
                <a:latin typeface="Book Antiqua" pitchFamily="18" charset="0"/>
              </a:rPr>
              <a:t>Daffodils flowered first in Wales!</a:t>
            </a:r>
          </a:p>
          <a:p>
            <a:r>
              <a:rPr lang="en-GB" sz="2400" dirty="0">
                <a:latin typeface="Book Antiqua" pitchFamily="18" charset="0"/>
              </a:rPr>
              <a:t>	Were you correct? Why do you think that is? </a:t>
            </a:r>
            <a:br>
              <a:rPr lang="en-GB" sz="2400" dirty="0">
                <a:latin typeface="Book Antiqua" pitchFamily="18" charset="0"/>
              </a:rPr>
            </a:br>
            <a:r>
              <a:rPr lang="en-GB" sz="2400" dirty="0">
                <a:latin typeface="Book Antiqua" pitchFamily="18" charset="0"/>
              </a:rPr>
              <a:t>	</a:t>
            </a:r>
          </a:p>
        </p:txBody>
      </p:sp>
      <p:grpSp>
        <p:nvGrpSpPr>
          <p:cNvPr id="47" name="Group 46"/>
          <p:cNvGrpSpPr/>
          <p:nvPr/>
        </p:nvGrpSpPr>
        <p:grpSpPr>
          <a:xfrm>
            <a:off x="1222924" y="5934670"/>
            <a:ext cx="828796" cy="923330"/>
            <a:chOff x="7056784" y="5885239"/>
            <a:chExt cx="828796" cy="923330"/>
          </a:xfrm>
        </p:grpSpPr>
        <p:pic>
          <p:nvPicPr>
            <p:cNvPr id="48" name="Picture 47"/>
            <p:cNvPicPr>
              <a:picLocks noChangeAspect="1"/>
            </p:cNvPicPr>
            <p:nvPr/>
          </p:nvPicPr>
          <p:blipFill rotWithShape="1">
            <a:blip r:embed="rId5" cstate="print">
              <a:extLst>
                <a:ext uri="{28A0092B-C50C-407E-A947-70E740481C1C}">
                  <a14:useLocalDpi xmlns:a14="http://schemas.microsoft.com/office/drawing/2010/main" val="0"/>
                </a:ext>
              </a:extLst>
            </a:blip>
            <a:srcRect l="12909" r="19442"/>
            <a:stretch/>
          </p:blipFill>
          <p:spPr>
            <a:xfrm>
              <a:off x="7056784" y="5920809"/>
              <a:ext cx="754707" cy="743744"/>
            </a:xfrm>
            <a:prstGeom prst="rect">
              <a:avLst/>
            </a:prstGeom>
          </p:spPr>
        </p:pic>
        <p:sp>
          <p:nvSpPr>
            <p:cNvPr id="49" name="Rectangle 48"/>
            <p:cNvSpPr/>
            <p:nvPr/>
          </p:nvSpPr>
          <p:spPr>
            <a:xfrm>
              <a:off x="7380312" y="5885239"/>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61" name="TextBox 60"/>
          <p:cNvSpPr txBox="1"/>
          <p:nvPr/>
        </p:nvSpPr>
        <p:spPr>
          <a:xfrm>
            <a:off x="1660699" y="2177719"/>
            <a:ext cx="2467667" cy="2215991"/>
          </a:xfrm>
          <a:prstGeom prst="rect">
            <a:avLst/>
          </a:prstGeom>
          <a:noFill/>
        </p:spPr>
        <p:txBody>
          <a:bodyPr wrap="square" rtlCol="0">
            <a:spAutoFit/>
          </a:bodyPr>
          <a:lstStyle/>
          <a:p>
            <a:pPr algn="ctr"/>
            <a:endParaRPr lang="en-GB" sz="13800" dirty="0">
              <a:solidFill>
                <a:srgbClr val="FF0000"/>
              </a:solidFill>
              <a:latin typeface="Book Antiqua" panose="02040602050305030304" pitchFamily="18" charset="0"/>
            </a:endParaRPr>
          </a:p>
        </p:txBody>
      </p:sp>
      <p:sp>
        <p:nvSpPr>
          <p:cNvPr id="17" name="TextBox 16"/>
          <p:cNvSpPr txBox="1"/>
          <p:nvPr/>
        </p:nvSpPr>
        <p:spPr>
          <a:xfrm>
            <a:off x="5004048" y="1493700"/>
            <a:ext cx="4087617" cy="461665"/>
          </a:xfrm>
          <a:prstGeom prst="rect">
            <a:avLst/>
          </a:prstGeom>
          <a:noFill/>
        </p:spPr>
        <p:txBody>
          <a:bodyPr wrap="square" rtlCol="0">
            <a:spAutoFit/>
          </a:bodyPr>
          <a:lstStyle/>
          <a:p>
            <a:r>
              <a:rPr lang="en-GB" sz="2400" dirty="0">
                <a:latin typeface="Book Antiqua" panose="02040602050305030304" pitchFamily="18" charset="0"/>
              </a:rPr>
              <a:t>1. Wales – 28</a:t>
            </a:r>
            <a:r>
              <a:rPr lang="en-GB" sz="2400" baseline="30000" dirty="0">
                <a:latin typeface="Book Antiqua" panose="02040602050305030304" pitchFamily="18" charset="0"/>
              </a:rPr>
              <a:t>th</a:t>
            </a:r>
            <a:r>
              <a:rPr lang="en-GB" sz="2400" dirty="0">
                <a:latin typeface="Book Antiqua" panose="02040602050305030304" pitchFamily="18" charset="0"/>
              </a:rPr>
              <a:t> February</a:t>
            </a:r>
          </a:p>
        </p:txBody>
      </p:sp>
      <p:sp>
        <p:nvSpPr>
          <p:cNvPr id="208" name="TextBox 207"/>
          <p:cNvSpPr txBox="1"/>
          <p:nvPr/>
        </p:nvSpPr>
        <p:spPr>
          <a:xfrm>
            <a:off x="5004048" y="2004447"/>
            <a:ext cx="3816424" cy="461665"/>
          </a:xfrm>
          <a:prstGeom prst="rect">
            <a:avLst/>
          </a:prstGeom>
          <a:noFill/>
        </p:spPr>
        <p:txBody>
          <a:bodyPr wrap="square" rtlCol="0">
            <a:spAutoFit/>
          </a:bodyPr>
          <a:lstStyle/>
          <a:p>
            <a:r>
              <a:rPr lang="en-GB" sz="2400" dirty="0">
                <a:latin typeface="Book Antiqua" panose="02040602050305030304" pitchFamily="18" charset="0"/>
              </a:rPr>
              <a:t>2. England – 7</a:t>
            </a:r>
            <a:r>
              <a:rPr lang="en-GB" sz="2400" baseline="30000" dirty="0">
                <a:latin typeface="Book Antiqua" panose="02040602050305030304" pitchFamily="18" charset="0"/>
              </a:rPr>
              <a:t>th</a:t>
            </a:r>
            <a:r>
              <a:rPr lang="en-GB" sz="2400" dirty="0">
                <a:latin typeface="Book Antiqua" panose="02040602050305030304" pitchFamily="18" charset="0"/>
              </a:rPr>
              <a:t> March</a:t>
            </a:r>
          </a:p>
        </p:txBody>
      </p:sp>
      <p:sp>
        <p:nvSpPr>
          <p:cNvPr id="209" name="TextBox 208"/>
          <p:cNvSpPr txBox="1"/>
          <p:nvPr/>
        </p:nvSpPr>
        <p:spPr>
          <a:xfrm>
            <a:off x="5010472" y="2466112"/>
            <a:ext cx="3737992" cy="461665"/>
          </a:xfrm>
          <a:prstGeom prst="rect">
            <a:avLst/>
          </a:prstGeom>
          <a:noFill/>
        </p:spPr>
        <p:txBody>
          <a:bodyPr wrap="square" rtlCol="0">
            <a:spAutoFit/>
          </a:bodyPr>
          <a:lstStyle/>
          <a:p>
            <a:r>
              <a:rPr lang="en-GB" sz="2400" dirty="0">
                <a:latin typeface="Book Antiqua" panose="02040602050305030304" pitchFamily="18" charset="0"/>
              </a:rPr>
              <a:t>3. N. Ireland – 9</a:t>
            </a:r>
            <a:r>
              <a:rPr lang="en-GB" sz="2400" baseline="30000" dirty="0">
                <a:latin typeface="Book Antiqua" panose="02040602050305030304" pitchFamily="18" charset="0"/>
              </a:rPr>
              <a:t>th</a:t>
            </a:r>
            <a:r>
              <a:rPr lang="en-GB" sz="2400" dirty="0">
                <a:latin typeface="Book Antiqua" panose="02040602050305030304" pitchFamily="18" charset="0"/>
              </a:rPr>
              <a:t> March</a:t>
            </a:r>
          </a:p>
        </p:txBody>
      </p:sp>
      <p:grpSp>
        <p:nvGrpSpPr>
          <p:cNvPr id="32" name="Group 31"/>
          <p:cNvGrpSpPr/>
          <p:nvPr/>
        </p:nvGrpSpPr>
        <p:grpSpPr>
          <a:xfrm>
            <a:off x="5042272" y="3944860"/>
            <a:ext cx="3949153" cy="1200329"/>
            <a:chOff x="5042272" y="3944860"/>
            <a:chExt cx="3949153" cy="1200329"/>
          </a:xfrm>
        </p:grpSpPr>
        <p:sp>
          <p:nvSpPr>
            <p:cNvPr id="211" name="TextBox 210"/>
            <p:cNvSpPr txBox="1"/>
            <p:nvPr/>
          </p:nvSpPr>
          <p:spPr>
            <a:xfrm>
              <a:off x="5042272" y="3944860"/>
              <a:ext cx="3949153" cy="1200329"/>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spAutoFit/>
            </a:bodyPr>
            <a:lstStyle/>
            <a:p>
              <a:r>
                <a:rPr lang="en-GB" sz="2400" dirty="0">
                  <a:latin typeface="Book Antiqua" panose="02040602050305030304" pitchFamily="18" charset="0"/>
                </a:rPr>
                <a:t>Note: These are the average dates for bulbs in pots              AND bulbs in the ground.</a:t>
              </a:r>
            </a:p>
          </p:txBody>
        </p:sp>
        <p:cxnSp>
          <p:nvCxnSpPr>
            <p:cNvPr id="31" name="Straight Connector 30"/>
            <p:cNvCxnSpPr/>
            <p:nvPr/>
          </p:nvCxnSpPr>
          <p:spPr>
            <a:xfrm>
              <a:off x="5101456" y="4293096"/>
              <a:ext cx="38140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5112346" y="4665836"/>
              <a:ext cx="38140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5122348" y="5034007"/>
              <a:ext cx="381404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4866744" y="2005158"/>
            <a:ext cx="3978706" cy="954107"/>
          </a:xfrm>
          <a:prstGeom prst="rect">
            <a:avLst/>
          </a:prstGeom>
          <a:solidFill>
            <a:srgbClr val="FFFF00"/>
          </a:solidFill>
          <a:ln>
            <a:solidFill>
              <a:schemeClr val="tx1"/>
            </a:solidFill>
          </a:ln>
        </p:spPr>
        <p:txBody>
          <a:bodyPr wrap="square" rtlCol="0">
            <a:spAutoFit/>
          </a:bodyPr>
          <a:lstStyle/>
          <a:p>
            <a:pPr algn="ctr"/>
            <a:r>
              <a:rPr lang="en-GB" sz="2800" dirty="0">
                <a:latin typeface="Book Antiqua" panose="02040602050305030304" pitchFamily="18" charset="0"/>
              </a:rPr>
              <a:t>Click to start the animation and find out!</a:t>
            </a:r>
          </a:p>
        </p:txBody>
      </p:sp>
      <p:sp>
        <p:nvSpPr>
          <p:cNvPr id="110" name="TextBox 109">
            <a:extLst>
              <a:ext uri="{FF2B5EF4-FFF2-40B4-BE49-F238E27FC236}">
                <a16:creationId xmlns:a16="http://schemas.microsoft.com/office/drawing/2014/main" id="{EB9F8746-5437-434E-B777-67A5FEDDB4FA}"/>
              </a:ext>
            </a:extLst>
          </p:cNvPr>
          <p:cNvSpPr txBox="1"/>
          <p:nvPr/>
        </p:nvSpPr>
        <p:spPr>
          <a:xfrm>
            <a:off x="5010472" y="2969140"/>
            <a:ext cx="3737992" cy="461665"/>
          </a:xfrm>
          <a:prstGeom prst="rect">
            <a:avLst/>
          </a:prstGeom>
          <a:noFill/>
        </p:spPr>
        <p:txBody>
          <a:bodyPr wrap="square" rtlCol="0">
            <a:spAutoFit/>
          </a:bodyPr>
          <a:lstStyle/>
          <a:p>
            <a:r>
              <a:rPr lang="en-GB" sz="2400" dirty="0">
                <a:latin typeface="Book Antiqua" panose="02040602050305030304" pitchFamily="18" charset="0"/>
              </a:rPr>
              <a:t>4. Scotland– 18</a:t>
            </a:r>
            <a:r>
              <a:rPr lang="en-GB" sz="2400" baseline="30000" dirty="0">
                <a:latin typeface="Book Antiqua" panose="02040602050305030304" pitchFamily="18" charset="0"/>
              </a:rPr>
              <a:t>th</a:t>
            </a:r>
            <a:r>
              <a:rPr lang="en-GB" sz="2400" dirty="0">
                <a:latin typeface="Book Antiqua" panose="02040602050305030304" pitchFamily="18" charset="0"/>
              </a:rPr>
              <a:t> March</a:t>
            </a:r>
          </a:p>
        </p:txBody>
      </p:sp>
      <p:grpSp>
        <p:nvGrpSpPr>
          <p:cNvPr id="188" name="Group 187"/>
          <p:cNvGrpSpPr/>
          <p:nvPr/>
        </p:nvGrpSpPr>
        <p:grpSpPr>
          <a:xfrm>
            <a:off x="1249128" y="1508991"/>
            <a:ext cx="3133052" cy="3384376"/>
            <a:chOff x="646860" y="1700808"/>
            <a:chExt cx="3133052" cy="3384376"/>
          </a:xfrm>
        </p:grpSpPr>
        <p:sp>
          <p:nvSpPr>
            <p:cNvPr id="189" name="Rectangle 188"/>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TextBox 189"/>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91" name="TextBox 190"/>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17</a:t>
              </a:r>
            </a:p>
          </p:txBody>
        </p:sp>
      </p:grpSp>
      <p:grpSp>
        <p:nvGrpSpPr>
          <p:cNvPr id="184" name="Group 183"/>
          <p:cNvGrpSpPr/>
          <p:nvPr/>
        </p:nvGrpSpPr>
        <p:grpSpPr>
          <a:xfrm>
            <a:off x="1258971" y="1525558"/>
            <a:ext cx="3133052" cy="3384376"/>
            <a:chOff x="646860" y="1700808"/>
            <a:chExt cx="3133052" cy="3384376"/>
          </a:xfrm>
        </p:grpSpPr>
        <p:sp>
          <p:nvSpPr>
            <p:cNvPr id="185" name="Rectangle 184"/>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TextBox 185"/>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87" name="TextBox 186"/>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16</a:t>
              </a:r>
            </a:p>
          </p:txBody>
        </p:sp>
      </p:grpSp>
      <p:grpSp>
        <p:nvGrpSpPr>
          <p:cNvPr id="180" name="Group 179"/>
          <p:cNvGrpSpPr/>
          <p:nvPr/>
        </p:nvGrpSpPr>
        <p:grpSpPr>
          <a:xfrm>
            <a:off x="1296935" y="1500737"/>
            <a:ext cx="3133052" cy="3384376"/>
            <a:chOff x="646860" y="1700808"/>
            <a:chExt cx="3133052" cy="3384376"/>
          </a:xfrm>
        </p:grpSpPr>
        <p:sp>
          <p:nvSpPr>
            <p:cNvPr id="181" name="Rectangle 180"/>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TextBox 181"/>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83" name="TextBox 182"/>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15</a:t>
              </a:r>
            </a:p>
          </p:txBody>
        </p:sp>
      </p:grpSp>
      <p:grpSp>
        <p:nvGrpSpPr>
          <p:cNvPr id="176" name="Group 175"/>
          <p:cNvGrpSpPr/>
          <p:nvPr/>
        </p:nvGrpSpPr>
        <p:grpSpPr>
          <a:xfrm>
            <a:off x="1249128" y="1550379"/>
            <a:ext cx="3133052" cy="3384376"/>
            <a:chOff x="646860" y="1700808"/>
            <a:chExt cx="3133052" cy="3384376"/>
          </a:xfrm>
        </p:grpSpPr>
        <p:sp>
          <p:nvSpPr>
            <p:cNvPr id="177" name="Rectangle 176"/>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TextBox 177"/>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79" name="TextBox 178"/>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14</a:t>
              </a:r>
            </a:p>
          </p:txBody>
        </p:sp>
      </p:grpSp>
      <p:grpSp>
        <p:nvGrpSpPr>
          <p:cNvPr id="172" name="Group 171"/>
          <p:cNvGrpSpPr/>
          <p:nvPr/>
        </p:nvGrpSpPr>
        <p:grpSpPr>
          <a:xfrm>
            <a:off x="1220090" y="1537969"/>
            <a:ext cx="3133052" cy="3384376"/>
            <a:chOff x="646860" y="1700808"/>
            <a:chExt cx="3133052" cy="3384376"/>
          </a:xfrm>
        </p:grpSpPr>
        <p:sp>
          <p:nvSpPr>
            <p:cNvPr id="173" name="Rectangle 172"/>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TextBox 173"/>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75" name="TextBox 174"/>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13</a:t>
              </a:r>
            </a:p>
          </p:txBody>
        </p:sp>
      </p:grpSp>
      <p:grpSp>
        <p:nvGrpSpPr>
          <p:cNvPr id="168" name="Group 167"/>
          <p:cNvGrpSpPr/>
          <p:nvPr/>
        </p:nvGrpSpPr>
        <p:grpSpPr>
          <a:xfrm>
            <a:off x="1231898" y="1537969"/>
            <a:ext cx="3133052" cy="3384376"/>
            <a:chOff x="646860" y="1700808"/>
            <a:chExt cx="3133052" cy="3384376"/>
          </a:xfrm>
        </p:grpSpPr>
        <p:sp>
          <p:nvSpPr>
            <p:cNvPr id="169" name="Rectangle 168"/>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TextBox 169"/>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71" name="TextBox 170"/>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12</a:t>
              </a:r>
            </a:p>
          </p:txBody>
        </p:sp>
      </p:grpSp>
      <p:grpSp>
        <p:nvGrpSpPr>
          <p:cNvPr id="164" name="Group 163"/>
          <p:cNvGrpSpPr/>
          <p:nvPr/>
        </p:nvGrpSpPr>
        <p:grpSpPr>
          <a:xfrm>
            <a:off x="1193934" y="1493700"/>
            <a:ext cx="3133052" cy="3384376"/>
            <a:chOff x="646860" y="1700808"/>
            <a:chExt cx="3133052" cy="3384376"/>
          </a:xfrm>
        </p:grpSpPr>
        <p:sp>
          <p:nvSpPr>
            <p:cNvPr id="165" name="Rectangle 164"/>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6" name="TextBox 165"/>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67" name="TextBox 166"/>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11</a:t>
              </a:r>
            </a:p>
          </p:txBody>
        </p:sp>
      </p:grpSp>
      <p:grpSp>
        <p:nvGrpSpPr>
          <p:cNvPr id="216" name="Group 215">
            <a:extLst>
              <a:ext uri="{FF2B5EF4-FFF2-40B4-BE49-F238E27FC236}">
                <a16:creationId xmlns:a16="http://schemas.microsoft.com/office/drawing/2014/main" id="{80C4E85A-C3D0-4C3A-95D5-A270100B8AB6}"/>
              </a:ext>
            </a:extLst>
          </p:cNvPr>
          <p:cNvGrpSpPr/>
          <p:nvPr/>
        </p:nvGrpSpPr>
        <p:grpSpPr>
          <a:xfrm>
            <a:off x="1166433" y="1468879"/>
            <a:ext cx="3133052" cy="3384376"/>
            <a:chOff x="646860" y="1700808"/>
            <a:chExt cx="3133052" cy="3384376"/>
          </a:xfrm>
        </p:grpSpPr>
        <p:sp>
          <p:nvSpPr>
            <p:cNvPr id="217" name="Rectangle 216">
              <a:extLst>
                <a:ext uri="{FF2B5EF4-FFF2-40B4-BE49-F238E27FC236}">
                  <a16:creationId xmlns:a16="http://schemas.microsoft.com/office/drawing/2014/main" id="{A7882E1F-D796-43EB-B8B4-AE6469E951C1}"/>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8" name="TextBox 217">
              <a:extLst>
                <a:ext uri="{FF2B5EF4-FFF2-40B4-BE49-F238E27FC236}">
                  <a16:creationId xmlns:a16="http://schemas.microsoft.com/office/drawing/2014/main" id="{69B38AA0-741F-4E6B-9D80-0467E6FD63DF}"/>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219" name="TextBox 218">
              <a:extLst>
                <a:ext uri="{FF2B5EF4-FFF2-40B4-BE49-F238E27FC236}">
                  <a16:creationId xmlns:a16="http://schemas.microsoft.com/office/drawing/2014/main" id="{6D221DDE-C0BF-48D4-80D5-F70E8305798F}"/>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10</a:t>
              </a:r>
            </a:p>
          </p:txBody>
        </p:sp>
      </p:grpSp>
      <p:grpSp>
        <p:nvGrpSpPr>
          <p:cNvPr id="5" name="Group 4">
            <a:extLst>
              <a:ext uri="{FF2B5EF4-FFF2-40B4-BE49-F238E27FC236}">
                <a16:creationId xmlns:a16="http://schemas.microsoft.com/office/drawing/2014/main" id="{75DF4425-34F8-6612-6EEE-1C694159E16F}"/>
              </a:ext>
            </a:extLst>
          </p:cNvPr>
          <p:cNvGrpSpPr/>
          <p:nvPr/>
        </p:nvGrpSpPr>
        <p:grpSpPr>
          <a:xfrm>
            <a:off x="1211164" y="1458403"/>
            <a:ext cx="3133052" cy="3384376"/>
            <a:chOff x="10028577" y="112635"/>
            <a:chExt cx="3133052" cy="3384376"/>
          </a:xfrm>
        </p:grpSpPr>
        <p:grpSp>
          <p:nvGrpSpPr>
            <p:cNvPr id="160" name="Group 159"/>
            <p:cNvGrpSpPr/>
            <p:nvPr/>
          </p:nvGrpSpPr>
          <p:grpSpPr>
            <a:xfrm>
              <a:off x="10028577" y="112635"/>
              <a:ext cx="3133052" cy="3384376"/>
              <a:chOff x="646860" y="1700808"/>
              <a:chExt cx="3133052" cy="3384376"/>
            </a:xfrm>
          </p:grpSpPr>
          <p:sp>
            <p:nvSpPr>
              <p:cNvPr id="161" name="Rectangle 160"/>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2" name="TextBox 161"/>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63" name="TextBox 162"/>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9</a:t>
                </a:r>
              </a:p>
            </p:txBody>
          </p:sp>
        </p:grpSp>
        <p:pic>
          <p:nvPicPr>
            <p:cNvPr id="268" name="Picture 267">
              <a:extLst>
                <a:ext uri="{FF2B5EF4-FFF2-40B4-BE49-F238E27FC236}">
                  <a16:creationId xmlns:a16="http://schemas.microsoft.com/office/drawing/2014/main" id="{76F86C1C-3B63-60D2-E183-B25BBFC217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91628" y="262947"/>
              <a:ext cx="1182698" cy="709619"/>
            </a:xfrm>
            <a:prstGeom prst="rect">
              <a:avLst/>
            </a:prstGeom>
            <a:ln>
              <a:noFill/>
            </a:ln>
            <a:effectLst>
              <a:outerShdw blurRad="50800" dist="38100" dir="8100000" algn="tr" rotWithShape="0">
                <a:prstClr val="black">
                  <a:alpha val="40000"/>
                </a:prstClr>
              </a:outerShdw>
            </a:effectLst>
          </p:spPr>
        </p:pic>
      </p:grpSp>
      <p:grpSp>
        <p:nvGrpSpPr>
          <p:cNvPr id="156" name="Group 155"/>
          <p:cNvGrpSpPr/>
          <p:nvPr/>
        </p:nvGrpSpPr>
        <p:grpSpPr>
          <a:xfrm>
            <a:off x="1192074" y="1435245"/>
            <a:ext cx="3133052" cy="3384376"/>
            <a:chOff x="646860" y="1700808"/>
            <a:chExt cx="3133052" cy="3384376"/>
          </a:xfrm>
        </p:grpSpPr>
        <p:sp>
          <p:nvSpPr>
            <p:cNvPr id="157" name="Rectangle 156"/>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TextBox 157"/>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59" name="TextBox 158"/>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8</a:t>
              </a:r>
            </a:p>
          </p:txBody>
        </p:sp>
      </p:grpSp>
      <p:grpSp>
        <p:nvGrpSpPr>
          <p:cNvPr id="8" name="Group 7">
            <a:extLst>
              <a:ext uri="{FF2B5EF4-FFF2-40B4-BE49-F238E27FC236}">
                <a16:creationId xmlns:a16="http://schemas.microsoft.com/office/drawing/2014/main" id="{F7F86B5F-F7E1-6D2B-8312-E0CE536F896E}"/>
              </a:ext>
            </a:extLst>
          </p:cNvPr>
          <p:cNvGrpSpPr/>
          <p:nvPr/>
        </p:nvGrpSpPr>
        <p:grpSpPr>
          <a:xfrm>
            <a:off x="1193444" y="1504864"/>
            <a:ext cx="3133052" cy="3384376"/>
            <a:chOff x="3373305" y="261349"/>
            <a:chExt cx="3133052" cy="3384376"/>
          </a:xfrm>
        </p:grpSpPr>
        <p:grpSp>
          <p:nvGrpSpPr>
            <p:cNvPr id="152" name="Group 151"/>
            <p:cNvGrpSpPr/>
            <p:nvPr/>
          </p:nvGrpSpPr>
          <p:grpSpPr>
            <a:xfrm>
              <a:off x="3373305" y="261349"/>
              <a:ext cx="3133052" cy="3384376"/>
              <a:chOff x="646860" y="1700808"/>
              <a:chExt cx="3133052" cy="3384376"/>
            </a:xfrm>
          </p:grpSpPr>
          <p:sp>
            <p:nvSpPr>
              <p:cNvPr id="153" name="Rectangle 152"/>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TextBox 153"/>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55" name="TextBox 154"/>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7</a:t>
                </a:r>
              </a:p>
            </p:txBody>
          </p:sp>
        </p:grpSp>
        <p:pic>
          <p:nvPicPr>
            <p:cNvPr id="269" name="Picture 268">
              <a:extLst>
                <a:ext uri="{FF2B5EF4-FFF2-40B4-BE49-F238E27FC236}">
                  <a16:creationId xmlns:a16="http://schemas.microsoft.com/office/drawing/2014/main" id="{0696E576-3513-334A-BFBE-C75C7079D3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7381" y="422304"/>
              <a:ext cx="1218894" cy="731336"/>
            </a:xfrm>
            <a:prstGeom prst="rect">
              <a:avLst/>
            </a:prstGeom>
            <a:effectLst>
              <a:outerShdw blurRad="50800" dist="38100" dir="5400000" algn="t" rotWithShape="0">
                <a:prstClr val="black">
                  <a:alpha val="40000"/>
                </a:prstClr>
              </a:outerShdw>
            </a:effectLst>
          </p:spPr>
        </p:pic>
      </p:grpSp>
      <p:grpSp>
        <p:nvGrpSpPr>
          <p:cNvPr id="148" name="Group 147"/>
          <p:cNvGrpSpPr/>
          <p:nvPr/>
        </p:nvGrpSpPr>
        <p:grpSpPr>
          <a:xfrm>
            <a:off x="1178962" y="1535094"/>
            <a:ext cx="3133052" cy="3384376"/>
            <a:chOff x="646860" y="1700808"/>
            <a:chExt cx="3133052" cy="3384376"/>
          </a:xfrm>
        </p:grpSpPr>
        <p:sp>
          <p:nvSpPr>
            <p:cNvPr id="149" name="Rectangle 148"/>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TextBox 149"/>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51" name="TextBox 150"/>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6</a:t>
              </a:r>
            </a:p>
          </p:txBody>
        </p:sp>
      </p:grpSp>
      <p:grpSp>
        <p:nvGrpSpPr>
          <p:cNvPr id="144" name="Group 143"/>
          <p:cNvGrpSpPr/>
          <p:nvPr/>
        </p:nvGrpSpPr>
        <p:grpSpPr>
          <a:xfrm>
            <a:off x="1192759" y="1481931"/>
            <a:ext cx="3133052" cy="3384376"/>
            <a:chOff x="646860" y="1700808"/>
            <a:chExt cx="3133052" cy="3384376"/>
          </a:xfrm>
        </p:grpSpPr>
        <p:sp>
          <p:nvSpPr>
            <p:cNvPr id="145" name="Rectangle 144"/>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TextBox 145"/>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47" name="TextBox 146"/>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5</a:t>
              </a:r>
            </a:p>
          </p:txBody>
        </p:sp>
      </p:grpSp>
      <p:grpSp>
        <p:nvGrpSpPr>
          <p:cNvPr id="140" name="Group 139"/>
          <p:cNvGrpSpPr/>
          <p:nvPr/>
        </p:nvGrpSpPr>
        <p:grpSpPr>
          <a:xfrm>
            <a:off x="1230038" y="1507392"/>
            <a:ext cx="3133052" cy="3384376"/>
            <a:chOff x="646860" y="1700808"/>
            <a:chExt cx="3133052" cy="3384376"/>
          </a:xfrm>
        </p:grpSpPr>
        <p:sp>
          <p:nvSpPr>
            <p:cNvPr id="141" name="Rectangle 140"/>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TextBox 141"/>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43" name="TextBox 142"/>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4</a:t>
              </a:r>
            </a:p>
          </p:txBody>
        </p:sp>
      </p:grpSp>
      <p:grpSp>
        <p:nvGrpSpPr>
          <p:cNvPr id="136" name="Group 135"/>
          <p:cNvGrpSpPr/>
          <p:nvPr/>
        </p:nvGrpSpPr>
        <p:grpSpPr>
          <a:xfrm>
            <a:off x="1214668" y="1484784"/>
            <a:ext cx="3133052" cy="3384376"/>
            <a:chOff x="646860" y="1700808"/>
            <a:chExt cx="3133052" cy="3384376"/>
          </a:xfrm>
        </p:grpSpPr>
        <p:sp>
          <p:nvSpPr>
            <p:cNvPr id="137" name="Rectangle 136"/>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TextBox 137"/>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39" name="TextBox 138"/>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3</a:t>
              </a:r>
            </a:p>
          </p:txBody>
        </p:sp>
      </p:grpSp>
      <p:grpSp>
        <p:nvGrpSpPr>
          <p:cNvPr id="132" name="Group 131"/>
          <p:cNvGrpSpPr/>
          <p:nvPr/>
        </p:nvGrpSpPr>
        <p:grpSpPr>
          <a:xfrm>
            <a:off x="1236573" y="1462224"/>
            <a:ext cx="3133052" cy="3384376"/>
            <a:chOff x="646860" y="1700808"/>
            <a:chExt cx="3133052" cy="3384376"/>
          </a:xfrm>
        </p:grpSpPr>
        <p:sp>
          <p:nvSpPr>
            <p:cNvPr id="133" name="Rectangle 132"/>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TextBox 133"/>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35" name="TextBox 134"/>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2</a:t>
              </a:r>
            </a:p>
          </p:txBody>
        </p:sp>
      </p:grpSp>
      <p:grpSp>
        <p:nvGrpSpPr>
          <p:cNvPr id="128" name="Group 127"/>
          <p:cNvGrpSpPr/>
          <p:nvPr/>
        </p:nvGrpSpPr>
        <p:grpSpPr>
          <a:xfrm>
            <a:off x="1206489" y="1444086"/>
            <a:ext cx="3133052" cy="3384376"/>
            <a:chOff x="646860" y="1700808"/>
            <a:chExt cx="3133052" cy="3384376"/>
          </a:xfrm>
        </p:grpSpPr>
        <p:sp>
          <p:nvSpPr>
            <p:cNvPr id="129" name="Rectangle 128"/>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TextBox 129"/>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31" name="TextBox 130"/>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a:t>
              </a:r>
            </a:p>
          </p:txBody>
        </p:sp>
      </p:grpSp>
      <p:grpSp>
        <p:nvGrpSpPr>
          <p:cNvPr id="2" name="Group 1">
            <a:extLst>
              <a:ext uri="{FF2B5EF4-FFF2-40B4-BE49-F238E27FC236}">
                <a16:creationId xmlns:a16="http://schemas.microsoft.com/office/drawing/2014/main" id="{20C4E913-F033-8C5E-071E-5C87B3450A1E}"/>
              </a:ext>
            </a:extLst>
          </p:cNvPr>
          <p:cNvGrpSpPr/>
          <p:nvPr/>
        </p:nvGrpSpPr>
        <p:grpSpPr>
          <a:xfrm>
            <a:off x="1239881" y="1428590"/>
            <a:ext cx="3133052" cy="3384376"/>
            <a:chOff x="2639325" y="-3313763"/>
            <a:chExt cx="3133052" cy="3384376"/>
          </a:xfrm>
        </p:grpSpPr>
        <p:grpSp>
          <p:nvGrpSpPr>
            <p:cNvPr id="123" name="Group 122">
              <a:extLst>
                <a:ext uri="{FF2B5EF4-FFF2-40B4-BE49-F238E27FC236}">
                  <a16:creationId xmlns:a16="http://schemas.microsoft.com/office/drawing/2014/main" id="{B6484399-EF66-B766-786A-B235D1FE99C2}"/>
                </a:ext>
              </a:extLst>
            </p:cNvPr>
            <p:cNvGrpSpPr/>
            <p:nvPr/>
          </p:nvGrpSpPr>
          <p:grpSpPr>
            <a:xfrm>
              <a:off x="2639325" y="-3313763"/>
              <a:ext cx="3133052" cy="3384376"/>
              <a:chOff x="646860" y="1700808"/>
              <a:chExt cx="3133052" cy="3384376"/>
            </a:xfrm>
          </p:grpSpPr>
          <p:sp>
            <p:nvSpPr>
              <p:cNvPr id="124" name="Rectangle 123">
                <a:extLst>
                  <a:ext uri="{FF2B5EF4-FFF2-40B4-BE49-F238E27FC236}">
                    <a16:creationId xmlns:a16="http://schemas.microsoft.com/office/drawing/2014/main" id="{45F046BD-5497-C2A4-93EF-92B31C1EDBFF}"/>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TextBox 124">
                <a:extLst>
                  <a:ext uri="{FF2B5EF4-FFF2-40B4-BE49-F238E27FC236}">
                    <a16:creationId xmlns:a16="http://schemas.microsoft.com/office/drawing/2014/main" id="{0B575FF3-F111-B586-62B3-BB2451B877B8}"/>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Feb</a:t>
                </a:r>
              </a:p>
            </p:txBody>
          </p:sp>
          <p:sp>
            <p:nvSpPr>
              <p:cNvPr id="126" name="TextBox 125">
                <a:extLst>
                  <a:ext uri="{FF2B5EF4-FFF2-40B4-BE49-F238E27FC236}">
                    <a16:creationId xmlns:a16="http://schemas.microsoft.com/office/drawing/2014/main" id="{C5760D72-9905-1DDC-30A4-254C86944238}"/>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28</a:t>
                </a:r>
              </a:p>
            </p:txBody>
          </p:sp>
        </p:grpSp>
        <p:pic>
          <p:nvPicPr>
            <p:cNvPr id="127" name="Picture 126">
              <a:extLst>
                <a:ext uri="{FF2B5EF4-FFF2-40B4-BE49-F238E27FC236}">
                  <a16:creationId xmlns:a16="http://schemas.microsoft.com/office/drawing/2014/main" id="{6C22F5A0-7FDA-EAD4-FE90-07E66A7A84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54931" y="-3207189"/>
              <a:ext cx="1232431" cy="739459"/>
            </a:xfrm>
            <a:prstGeom prst="rect">
              <a:avLst/>
            </a:prstGeom>
            <a:ln>
              <a:noFill/>
            </a:ln>
            <a:effectLst>
              <a:outerShdw blurRad="50800" dist="38100" dir="8100000" algn="tr" rotWithShape="0">
                <a:prstClr val="black">
                  <a:alpha val="40000"/>
                </a:prstClr>
              </a:outerShdw>
            </a:effectLst>
          </p:spPr>
        </p:pic>
      </p:grpSp>
      <p:grpSp>
        <p:nvGrpSpPr>
          <p:cNvPr id="114" name="Group 113">
            <a:extLst>
              <a:ext uri="{FF2B5EF4-FFF2-40B4-BE49-F238E27FC236}">
                <a16:creationId xmlns:a16="http://schemas.microsoft.com/office/drawing/2014/main" id="{08919828-B565-72A4-E8C6-663C1A9845B6}"/>
              </a:ext>
            </a:extLst>
          </p:cNvPr>
          <p:cNvGrpSpPr/>
          <p:nvPr/>
        </p:nvGrpSpPr>
        <p:grpSpPr>
          <a:xfrm>
            <a:off x="1207660" y="1411894"/>
            <a:ext cx="3133052" cy="3384376"/>
            <a:chOff x="646860" y="1700808"/>
            <a:chExt cx="3133052" cy="3384376"/>
          </a:xfrm>
        </p:grpSpPr>
        <p:sp>
          <p:nvSpPr>
            <p:cNvPr id="116" name="Rectangle 115">
              <a:extLst>
                <a:ext uri="{FF2B5EF4-FFF2-40B4-BE49-F238E27FC236}">
                  <a16:creationId xmlns:a16="http://schemas.microsoft.com/office/drawing/2014/main" id="{42530B5B-5EE4-2854-B5A5-85575B3B0E66}"/>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a:extLst>
                <a:ext uri="{FF2B5EF4-FFF2-40B4-BE49-F238E27FC236}">
                  <a16:creationId xmlns:a16="http://schemas.microsoft.com/office/drawing/2014/main" id="{FFA24828-4495-4E91-26BA-058F807DCEA1}"/>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Feb</a:t>
              </a:r>
            </a:p>
          </p:txBody>
        </p:sp>
        <p:sp>
          <p:nvSpPr>
            <p:cNvPr id="118" name="TextBox 117">
              <a:extLst>
                <a:ext uri="{FF2B5EF4-FFF2-40B4-BE49-F238E27FC236}">
                  <a16:creationId xmlns:a16="http://schemas.microsoft.com/office/drawing/2014/main" id="{3D7637F7-EE5C-8AF9-72A4-2E3104DAB9BB}"/>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27</a:t>
              </a:r>
            </a:p>
          </p:txBody>
        </p:sp>
      </p:grpSp>
      <p:grpSp>
        <p:nvGrpSpPr>
          <p:cNvPr id="107" name="Group 106">
            <a:extLst>
              <a:ext uri="{FF2B5EF4-FFF2-40B4-BE49-F238E27FC236}">
                <a16:creationId xmlns:a16="http://schemas.microsoft.com/office/drawing/2014/main" id="{F452F68F-1234-1F3C-49C6-440DF025D7D5}"/>
              </a:ext>
            </a:extLst>
          </p:cNvPr>
          <p:cNvGrpSpPr/>
          <p:nvPr/>
        </p:nvGrpSpPr>
        <p:grpSpPr>
          <a:xfrm>
            <a:off x="1248996" y="1470668"/>
            <a:ext cx="3133052" cy="3384376"/>
            <a:chOff x="646860" y="1700808"/>
            <a:chExt cx="3133052" cy="3384376"/>
          </a:xfrm>
        </p:grpSpPr>
        <p:sp>
          <p:nvSpPr>
            <p:cNvPr id="108" name="Rectangle 107">
              <a:extLst>
                <a:ext uri="{FF2B5EF4-FFF2-40B4-BE49-F238E27FC236}">
                  <a16:creationId xmlns:a16="http://schemas.microsoft.com/office/drawing/2014/main" id="{CCE7546D-B282-7781-44D9-D6B376967CE7}"/>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TextBox 108">
              <a:extLst>
                <a:ext uri="{FF2B5EF4-FFF2-40B4-BE49-F238E27FC236}">
                  <a16:creationId xmlns:a16="http://schemas.microsoft.com/office/drawing/2014/main" id="{882AE4CA-9974-268B-77BA-02B6B1C4D0E5}"/>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Feb</a:t>
              </a:r>
            </a:p>
          </p:txBody>
        </p:sp>
        <p:sp>
          <p:nvSpPr>
            <p:cNvPr id="112" name="TextBox 111">
              <a:extLst>
                <a:ext uri="{FF2B5EF4-FFF2-40B4-BE49-F238E27FC236}">
                  <a16:creationId xmlns:a16="http://schemas.microsoft.com/office/drawing/2014/main" id="{9D1FE538-7C61-41C3-DF42-7322B8906615}"/>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26</a:t>
              </a:r>
            </a:p>
          </p:txBody>
        </p:sp>
      </p:grpSp>
      <p:grpSp>
        <p:nvGrpSpPr>
          <p:cNvPr id="103" name="Group 102">
            <a:extLst>
              <a:ext uri="{FF2B5EF4-FFF2-40B4-BE49-F238E27FC236}">
                <a16:creationId xmlns:a16="http://schemas.microsoft.com/office/drawing/2014/main" id="{522F0538-1E86-A27D-FDA6-B3351D063243}"/>
              </a:ext>
            </a:extLst>
          </p:cNvPr>
          <p:cNvGrpSpPr/>
          <p:nvPr/>
        </p:nvGrpSpPr>
        <p:grpSpPr>
          <a:xfrm>
            <a:off x="1191559" y="1504777"/>
            <a:ext cx="3133052" cy="3384376"/>
            <a:chOff x="646860" y="1700808"/>
            <a:chExt cx="3133052" cy="3384376"/>
          </a:xfrm>
        </p:grpSpPr>
        <p:sp>
          <p:nvSpPr>
            <p:cNvPr id="104" name="Rectangle 103">
              <a:extLst>
                <a:ext uri="{FF2B5EF4-FFF2-40B4-BE49-F238E27FC236}">
                  <a16:creationId xmlns:a16="http://schemas.microsoft.com/office/drawing/2014/main" id="{853039CF-C7B5-0323-A014-8812D4691ED4}"/>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TextBox 104">
              <a:extLst>
                <a:ext uri="{FF2B5EF4-FFF2-40B4-BE49-F238E27FC236}">
                  <a16:creationId xmlns:a16="http://schemas.microsoft.com/office/drawing/2014/main" id="{00636272-ED61-D5F8-3FA3-B35589991CFE}"/>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Feb</a:t>
              </a:r>
            </a:p>
          </p:txBody>
        </p:sp>
        <p:sp>
          <p:nvSpPr>
            <p:cNvPr id="106" name="TextBox 105">
              <a:extLst>
                <a:ext uri="{FF2B5EF4-FFF2-40B4-BE49-F238E27FC236}">
                  <a16:creationId xmlns:a16="http://schemas.microsoft.com/office/drawing/2014/main" id="{4B25FE45-D701-0980-ED6B-27CC92535037}"/>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25</a:t>
              </a:r>
            </a:p>
          </p:txBody>
        </p:sp>
      </p:grpSp>
      <p:sp>
        <p:nvSpPr>
          <p:cNvPr id="45" name="TextBox 44"/>
          <p:cNvSpPr txBox="1"/>
          <p:nvPr/>
        </p:nvSpPr>
        <p:spPr>
          <a:xfrm>
            <a:off x="823740" y="2337602"/>
            <a:ext cx="3888432" cy="2031325"/>
          </a:xfrm>
          <a:prstGeom prst="rect">
            <a:avLst/>
          </a:prstGeom>
          <a:solidFill>
            <a:schemeClr val="accent6">
              <a:lumMod val="20000"/>
              <a:lumOff val="80000"/>
            </a:schemeClr>
          </a:solidFill>
          <a:ln>
            <a:solidFill>
              <a:schemeClr val="accent4">
                <a:lumMod val="60000"/>
                <a:lumOff val="40000"/>
              </a:schemeClr>
            </a:solidFill>
          </a:ln>
        </p:spPr>
        <p:txBody>
          <a:bodyPr wrap="square" rtlCol="0">
            <a:spAutoFit/>
          </a:bodyPr>
          <a:lstStyle/>
          <a:p>
            <a:r>
              <a:rPr lang="en-GB" dirty="0">
                <a:latin typeface="Book Antiqua" panose="02040602050305030304" pitchFamily="18" charset="0"/>
              </a:rPr>
              <a:t>Plants require water and warm sunlight to grow, so daffodils grew more quickly where they had plenty of both. </a:t>
            </a:r>
          </a:p>
          <a:p>
            <a:r>
              <a:rPr lang="en-GB" dirty="0">
                <a:latin typeface="Book Antiqua" panose="02040602050305030304" pitchFamily="18" charset="0"/>
              </a:rPr>
              <a:t>However they can sometimes have too much water or sun, so this won’t always be true!</a:t>
            </a:r>
          </a:p>
        </p:txBody>
      </p:sp>
      <p:pic>
        <p:nvPicPr>
          <p:cNvPr id="50" name="Picture 4" descr="C:\Users\RoseB\AppData\Local\Microsoft\Windows\Temporary Internet Files\Content.IE5\NP4WQC7W\MC90023218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4875" y="1586993"/>
            <a:ext cx="937788" cy="89101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C:\Users\RoseB\AppData\Local\Microsoft\Windows\Temporary Internet Files\Content.IE5\LPA16MQ2\MC900389350[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8724" y="4173555"/>
            <a:ext cx="880567" cy="94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27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28"/>
                                        </p:tgtEl>
                                      </p:cBhvr>
                                    </p:animEffect>
                                    <p:anim calcmode="lin" valueType="num">
                                      <p:cBhvr>
                                        <p:cTn id="7" dur="1000"/>
                                        <p:tgtEl>
                                          <p:spTgt spid="28"/>
                                        </p:tgtEl>
                                        <p:attrNameLst>
                                          <p:attrName>ppt_x</p:attrName>
                                        </p:attrNameLst>
                                      </p:cBhvr>
                                      <p:tavLst>
                                        <p:tav tm="0">
                                          <p:val>
                                            <p:strVal val="ppt_x"/>
                                          </p:val>
                                        </p:tav>
                                        <p:tav tm="100000">
                                          <p:val>
                                            <p:strVal val="ppt_x"/>
                                          </p:val>
                                        </p:tav>
                                      </p:tavLst>
                                    </p:anim>
                                    <p:anim calcmode="lin" valueType="num">
                                      <p:cBhvr>
                                        <p:cTn id="8" dur="1000"/>
                                        <p:tgtEl>
                                          <p:spTgt spid="28"/>
                                        </p:tgtEl>
                                        <p:attrNameLst>
                                          <p:attrName>ppt_y</p:attrName>
                                        </p:attrNameLst>
                                      </p:cBhvr>
                                      <p:tavLst>
                                        <p:tav tm="0">
                                          <p:val>
                                            <p:strVal val="ppt_y"/>
                                          </p:val>
                                        </p:tav>
                                        <p:tav tm="100000">
                                          <p:val>
                                            <p:strVal val="ppt_y-.1"/>
                                          </p:val>
                                        </p:tav>
                                      </p:tavLst>
                                    </p:anim>
                                    <p:set>
                                      <p:cBhvr>
                                        <p:cTn id="9" dur="1" fill="hold">
                                          <p:stCondLst>
                                            <p:cond delay="999"/>
                                          </p:stCondLst>
                                        </p:cTn>
                                        <p:tgtEl>
                                          <p:spTgt spid="28"/>
                                        </p:tgtEl>
                                        <p:attrNameLst>
                                          <p:attrName>style.visibility</p:attrName>
                                        </p:attrNameLst>
                                      </p:cBhvr>
                                      <p:to>
                                        <p:strVal val="hidden"/>
                                      </p:to>
                                    </p:set>
                                  </p:childTnLst>
                                </p:cTn>
                              </p:par>
                            </p:childTnLst>
                          </p:cTn>
                        </p:par>
                        <p:par>
                          <p:cTn id="10" fill="hold">
                            <p:stCondLst>
                              <p:cond delay="1000"/>
                            </p:stCondLst>
                            <p:childTnLst>
                              <p:par>
                                <p:cTn id="11" presetID="2" presetClass="exit" presetSubtype="4" fill="hold" nodeType="afterEffect">
                                  <p:stCondLst>
                                    <p:cond delay="0"/>
                                  </p:stCondLst>
                                  <p:childTnLst>
                                    <p:anim calcmode="lin" valueType="num">
                                      <p:cBhvr additive="base">
                                        <p:cTn id="12" dur="500"/>
                                        <p:tgtEl>
                                          <p:spTgt spid="103"/>
                                        </p:tgtEl>
                                        <p:attrNameLst>
                                          <p:attrName>ppt_x</p:attrName>
                                        </p:attrNameLst>
                                      </p:cBhvr>
                                      <p:tavLst>
                                        <p:tav tm="0">
                                          <p:val>
                                            <p:strVal val="ppt_x"/>
                                          </p:val>
                                        </p:tav>
                                        <p:tav tm="100000">
                                          <p:val>
                                            <p:strVal val="ppt_x"/>
                                          </p:val>
                                        </p:tav>
                                      </p:tavLst>
                                    </p:anim>
                                    <p:anim calcmode="lin" valueType="num">
                                      <p:cBhvr additive="base">
                                        <p:cTn id="13" dur="500"/>
                                        <p:tgtEl>
                                          <p:spTgt spid="103"/>
                                        </p:tgtEl>
                                        <p:attrNameLst>
                                          <p:attrName>ppt_y</p:attrName>
                                        </p:attrNameLst>
                                      </p:cBhvr>
                                      <p:tavLst>
                                        <p:tav tm="0">
                                          <p:val>
                                            <p:strVal val="ppt_y"/>
                                          </p:val>
                                        </p:tav>
                                        <p:tav tm="100000">
                                          <p:val>
                                            <p:strVal val="1+ppt_h/2"/>
                                          </p:val>
                                        </p:tav>
                                      </p:tavLst>
                                    </p:anim>
                                    <p:set>
                                      <p:cBhvr>
                                        <p:cTn id="14" dur="1" fill="hold">
                                          <p:stCondLst>
                                            <p:cond delay="499"/>
                                          </p:stCondLst>
                                        </p:cTn>
                                        <p:tgtEl>
                                          <p:spTgt spid="103"/>
                                        </p:tgtEl>
                                        <p:attrNameLst>
                                          <p:attrName>style.visibility</p:attrName>
                                        </p:attrNameLst>
                                      </p:cBhvr>
                                      <p:to>
                                        <p:strVal val="hidden"/>
                                      </p:to>
                                    </p:set>
                                  </p:childTnLst>
                                </p:cTn>
                              </p:par>
                            </p:childTnLst>
                          </p:cTn>
                        </p:par>
                        <p:par>
                          <p:cTn id="15" fill="hold">
                            <p:stCondLst>
                              <p:cond delay="1500"/>
                            </p:stCondLst>
                            <p:childTnLst>
                              <p:par>
                                <p:cTn id="16" presetID="2" presetClass="exit" presetSubtype="4" fill="hold" nodeType="afterEffect">
                                  <p:stCondLst>
                                    <p:cond delay="0"/>
                                  </p:stCondLst>
                                  <p:childTnLst>
                                    <p:anim calcmode="lin" valueType="num">
                                      <p:cBhvr additive="base">
                                        <p:cTn id="17" dur="500"/>
                                        <p:tgtEl>
                                          <p:spTgt spid="107"/>
                                        </p:tgtEl>
                                        <p:attrNameLst>
                                          <p:attrName>ppt_x</p:attrName>
                                        </p:attrNameLst>
                                      </p:cBhvr>
                                      <p:tavLst>
                                        <p:tav tm="0">
                                          <p:val>
                                            <p:strVal val="ppt_x"/>
                                          </p:val>
                                        </p:tav>
                                        <p:tav tm="100000">
                                          <p:val>
                                            <p:strVal val="ppt_x"/>
                                          </p:val>
                                        </p:tav>
                                      </p:tavLst>
                                    </p:anim>
                                    <p:anim calcmode="lin" valueType="num">
                                      <p:cBhvr additive="base">
                                        <p:cTn id="18" dur="500"/>
                                        <p:tgtEl>
                                          <p:spTgt spid="107"/>
                                        </p:tgtEl>
                                        <p:attrNameLst>
                                          <p:attrName>ppt_y</p:attrName>
                                        </p:attrNameLst>
                                      </p:cBhvr>
                                      <p:tavLst>
                                        <p:tav tm="0">
                                          <p:val>
                                            <p:strVal val="ppt_y"/>
                                          </p:val>
                                        </p:tav>
                                        <p:tav tm="100000">
                                          <p:val>
                                            <p:strVal val="1+ppt_h/2"/>
                                          </p:val>
                                        </p:tav>
                                      </p:tavLst>
                                    </p:anim>
                                    <p:set>
                                      <p:cBhvr>
                                        <p:cTn id="19" dur="1" fill="hold">
                                          <p:stCondLst>
                                            <p:cond delay="499"/>
                                          </p:stCondLst>
                                        </p:cTn>
                                        <p:tgtEl>
                                          <p:spTgt spid="107"/>
                                        </p:tgtEl>
                                        <p:attrNameLst>
                                          <p:attrName>style.visibility</p:attrName>
                                        </p:attrNameLst>
                                      </p:cBhvr>
                                      <p:to>
                                        <p:strVal val="hidden"/>
                                      </p:to>
                                    </p:set>
                                  </p:childTnLst>
                                </p:cTn>
                              </p:par>
                            </p:childTnLst>
                          </p:cTn>
                        </p:par>
                        <p:par>
                          <p:cTn id="20" fill="hold">
                            <p:stCondLst>
                              <p:cond delay="2000"/>
                            </p:stCondLst>
                            <p:childTnLst>
                              <p:par>
                                <p:cTn id="21" presetID="2" presetClass="exit" presetSubtype="4" fill="hold" nodeType="afterEffect">
                                  <p:stCondLst>
                                    <p:cond delay="0"/>
                                  </p:stCondLst>
                                  <p:childTnLst>
                                    <p:anim calcmode="lin" valueType="num">
                                      <p:cBhvr additive="base">
                                        <p:cTn id="22" dur="500"/>
                                        <p:tgtEl>
                                          <p:spTgt spid="114"/>
                                        </p:tgtEl>
                                        <p:attrNameLst>
                                          <p:attrName>ppt_x</p:attrName>
                                        </p:attrNameLst>
                                      </p:cBhvr>
                                      <p:tavLst>
                                        <p:tav tm="0">
                                          <p:val>
                                            <p:strVal val="ppt_x"/>
                                          </p:val>
                                        </p:tav>
                                        <p:tav tm="100000">
                                          <p:val>
                                            <p:strVal val="ppt_x"/>
                                          </p:val>
                                        </p:tav>
                                      </p:tavLst>
                                    </p:anim>
                                    <p:anim calcmode="lin" valueType="num">
                                      <p:cBhvr additive="base">
                                        <p:cTn id="23" dur="500"/>
                                        <p:tgtEl>
                                          <p:spTgt spid="114"/>
                                        </p:tgtEl>
                                        <p:attrNameLst>
                                          <p:attrName>ppt_y</p:attrName>
                                        </p:attrNameLst>
                                      </p:cBhvr>
                                      <p:tavLst>
                                        <p:tav tm="0">
                                          <p:val>
                                            <p:strVal val="ppt_y"/>
                                          </p:val>
                                        </p:tav>
                                        <p:tav tm="100000">
                                          <p:val>
                                            <p:strVal val="1+ppt_h/2"/>
                                          </p:val>
                                        </p:tav>
                                      </p:tavLst>
                                    </p:anim>
                                    <p:set>
                                      <p:cBhvr>
                                        <p:cTn id="24" dur="1" fill="hold">
                                          <p:stCondLst>
                                            <p:cond delay="499"/>
                                          </p:stCondLst>
                                        </p:cTn>
                                        <p:tgtEl>
                                          <p:spTgt spid="114"/>
                                        </p:tgtEl>
                                        <p:attrNameLst>
                                          <p:attrName>style.visibility</p:attrName>
                                        </p:attrNameLst>
                                      </p:cBhvr>
                                      <p:to>
                                        <p:strVal val="hidden"/>
                                      </p:to>
                                    </p:se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par>
                          <p:cTn id="30" fill="hold">
                            <p:stCondLst>
                              <p:cond delay="2500"/>
                            </p:stCondLst>
                            <p:childTnLst>
                              <p:par>
                                <p:cTn id="31" presetID="26" presetClass="emph" presetSubtype="0" fill="hold" grpId="1" nodeType="afterEffect">
                                  <p:stCondLst>
                                    <p:cond delay="0"/>
                                  </p:stCondLst>
                                  <p:childTnLst>
                                    <p:animEffect transition="out" filter="fade">
                                      <p:cBhvr>
                                        <p:cTn id="32" dur="500" tmFilter="0, 0; .2, .5; .8, .5; 1, 0"/>
                                        <p:tgtEl>
                                          <p:spTgt spid="17"/>
                                        </p:tgtEl>
                                      </p:cBhvr>
                                    </p:animEffect>
                                    <p:animScale>
                                      <p:cBhvr>
                                        <p:cTn id="33" dur="250" autoRev="1" fill="hold"/>
                                        <p:tgtEl>
                                          <p:spTgt spid="17"/>
                                        </p:tgtEl>
                                      </p:cBhvr>
                                      <p:by x="105000" y="105000"/>
                                    </p:animScale>
                                  </p:childTnLst>
                                </p:cTn>
                              </p:par>
                            </p:childTnLst>
                          </p:cTn>
                        </p:par>
                        <p:par>
                          <p:cTn id="34" fill="hold">
                            <p:stCondLst>
                              <p:cond delay="3000"/>
                            </p:stCondLst>
                            <p:childTnLst>
                              <p:par>
                                <p:cTn id="35" presetID="2" presetClass="exit" presetSubtype="4" fill="hold" nodeType="afterEffect">
                                  <p:stCondLst>
                                    <p:cond delay="0"/>
                                  </p:stCondLst>
                                  <p:childTnLst>
                                    <p:anim calcmode="lin" valueType="num">
                                      <p:cBhvr additive="base">
                                        <p:cTn id="36" dur="500"/>
                                        <p:tgtEl>
                                          <p:spTgt spid="2"/>
                                        </p:tgtEl>
                                        <p:attrNameLst>
                                          <p:attrName>ppt_x</p:attrName>
                                        </p:attrNameLst>
                                      </p:cBhvr>
                                      <p:tavLst>
                                        <p:tav tm="0">
                                          <p:val>
                                            <p:strVal val="ppt_x"/>
                                          </p:val>
                                        </p:tav>
                                        <p:tav tm="100000">
                                          <p:val>
                                            <p:strVal val="ppt_x"/>
                                          </p:val>
                                        </p:tav>
                                      </p:tavLst>
                                    </p:anim>
                                    <p:anim calcmode="lin" valueType="num">
                                      <p:cBhvr additive="base">
                                        <p:cTn id="37" dur="500"/>
                                        <p:tgtEl>
                                          <p:spTgt spid="2"/>
                                        </p:tgtEl>
                                        <p:attrNameLst>
                                          <p:attrName>ppt_y</p:attrName>
                                        </p:attrNameLst>
                                      </p:cBhvr>
                                      <p:tavLst>
                                        <p:tav tm="0">
                                          <p:val>
                                            <p:strVal val="ppt_y"/>
                                          </p:val>
                                        </p:tav>
                                        <p:tav tm="100000">
                                          <p:val>
                                            <p:strVal val="1+ppt_h/2"/>
                                          </p:val>
                                        </p:tav>
                                      </p:tavLst>
                                    </p:anim>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3500"/>
                            </p:stCondLst>
                            <p:childTnLst>
                              <p:par>
                                <p:cTn id="40" presetID="2" presetClass="exit" presetSubtype="4" fill="hold" nodeType="afterEffect">
                                  <p:stCondLst>
                                    <p:cond delay="0"/>
                                  </p:stCondLst>
                                  <p:childTnLst>
                                    <p:anim calcmode="lin" valueType="num">
                                      <p:cBhvr additive="base">
                                        <p:cTn id="41" dur="500"/>
                                        <p:tgtEl>
                                          <p:spTgt spid="128"/>
                                        </p:tgtEl>
                                        <p:attrNameLst>
                                          <p:attrName>ppt_x</p:attrName>
                                        </p:attrNameLst>
                                      </p:cBhvr>
                                      <p:tavLst>
                                        <p:tav tm="0">
                                          <p:val>
                                            <p:strVal val="ppt_x"/>
                                          </p:val>
                                        </p:tav>
                                        <p:tav tm="100000">
                                          <p:val>
                                            <p:strVal val="ppt_x"/>
                                          </p:val>
                                        </p:tav>
                                      </p:tavLst>
                                    </p:anim>
                                    <p:anim calcmode="lin" valueType="num">
                                      <p:cBhvr additive="base">
                                        <p:cTn id="42" dur="500"/>
                                        <p:tgtEl>
                                          <p:spTgt spid="128"/>
                                        </p:tgtEl>
                                        <p:attrNameLst>
                                          <p:attrName>ppt_y</p:attrName>
                                        </p:attrNameLst>
                                      </p:cBhvr>
                                      <p:tavLst>
                                        <p:tav tm="0">
                                          <p:val>
                                            <p:strVal val="ppt_y"/>
                                          </p:val>
                                        </p:tav>
                                        <p:tav tm="100000">
                                          <p:val>
                                            <p:strVal val="1+ppt_h/2"/>
                                          </p:val>
                                        </p:tav>
                                      </p:tavLst>
                                    </p:anim>
                                    <p:set>
                                      <p:cBhvr>
                                        <p:cTn id="43" dur="1" fill="hold">
                                          <p:stCondLst>
                                            <p:cond delay="499"/>
                                          </p:stCondLst>
                                        </p:cTn>
                                        <p:tgtEl>
                                          <p:spTgt spid="128"/>
                                        </p:tgtEl>
                                        <p:attrNameLst>
                                          <p:attrName>style.visibility</p:attrName>
                                        </p:attrNameLst>
                                      </p:cBhvr>
                                      <p:to>
                                        <p:strVal val="hidden"/>
                                      </p:to>
                                    </p:set>
                                  </p:childTnLst>
                                </p:cTn>
                              </p:par>
                            </p:childTnLst>
                          </p:cTn>
                        </p:par>
                        <p:par>
                          <p:cTn id="44" fill="hold">
                            <p:stCondLst>
                              <p:cond delay="4000"/>
                            </p:stCondLst>
                            <p:childTnLst>
                              <p:par>
                                <p:cTn id="45" presetID="2" presetClass="exit" presetSubtype="4" fill="hold" nodeType="afterEffect">
                                  <p:stCondLst>
                                    <p:cond delay="0"/>
                                  </p:stCondLst>
                                  <p:childTnLst>
                                    <p:anim calcmode="lin" valueType="num">
                                      <p:cBhvr additive="base">
                                        <p:cTn id="46" dur="500"/>
                                        <p:tgtEl>
                                          <p:spTgt spid="132"/>
                                        </p:tgtEl>
                                        <p:attrNameLst>
                                          <p:attrName>ppt_x</p:attrName>
                                        </p:attrNameLst>
                                      </p:cBhvr>
                                      <p:tavLst>
                                        <p:tav tm="0">
                                          <p:val>
                                            <p:strVal val="ppt_x"/>
                                          </p:val>
                                        </p:tav>
                                        <p:tav tm="100000">
                                          <p:val>
                                            <p:strVal val="ppt_x"/>
                                          </p:val>
                                        </p:tav>
                                      </p:tavLst>
                                    </p:anim>
                                    <p:anim calcmode="lin" valueType="num">
                                      <p:cBhvr additive="base">
                                        <p:cTn id="47" dur="500"/>
                                        <p:tgtEl>
                                          <p:spTgt spid="132"/>
                                        </p:tgtEl>
                                        <p:attrNameLst>
                                          <p:attrName>ppt_y</p:attrName>
                                        </p:attrNameLst>
                                      </p:cBhvr>
                                      <p:tavLst>
                                        <p:tav tm="0">
                                          <p:val>
                                            <p:strVal val="ppt_y"/>
                                          </p:val>
                                        </p:tav>
                                        <p:tav tm="100000">
                                          <p:val>
                                            <p:strVal val="1+ppt_h/2"/>
                                          </p:val>
                                        </p:tav>
                                      </p:tavLst>
                                    </p:anim>
                                    <p:set>
                                      <p:cBhvr>
                                        <p:cTn id="48" dur="1" fill="hold">
                                          <p:stCondLst>
                                            <p:cond delay="499"/>
                                          </p:stCondLst>
                                        </p:cTn>
                                        <p:tgtEl>
                                          <p:spTgt spid="132"/>
                                        </p:tgtEl>
                                        <p:attrNameLst>
                                          <p:attrName>style.visibility</p:attrName>
                                        </p:attrNameLst>
                                      </p:cBhvr>
                                      <p:to>
                                        <p:strVal val="hidden"/>
                                      </p:to>
                                    </p:set>
                                  </p:childTnLst>
                                </p:cTn>
                              </p:par>
                            </p:childTnLst>
                          </p:cTn>
                        </p:par>
                        <p:par>
                          <p:cTn id="49" fill="hold">
                            <p:stCondLst>
                              <p:cond delay="4500"/>
                            </p:stCondLst>
                            <p:childTnLst>
                              <p:par>
                                <p:cTn id="50" presetID="2" presetClass="exit" presetSubtype="4" fill="hold" nodeType="afterEffect">
                                  <p:stCondLst>
                                    <p:cond delay="0"/>
                                  </p:stCondLst>
                                  <p:childTnLst>
                                    <p:anim calcmode="lin" valueType="num">
                                      <p:cBhvr additive="base">
                                        <p:cTn id="51" dur="500"/>
                                        <p:tgtEl>
                                          <p:spTgt spid="136"/>
                                        </p:tgtEl>
                                        <p:attrNameLst>
                                          <p:attrName>ppt_x</p:attrName>
                                        </p:attrNameLst>
                                      </p:cBhvr>
                                      <p:tavLst>
                                        <p:tav tm="0">
                                          <p:val>
                                            <p:strVal val="ppt_x"/>
                                          </p:val>
                                        </p:tav>
                                        <p:tav tm="100000">
                                          <p:val>
                                            <p:strVal val="ppt_x"/>
                                          </p:val>
                                        </p:tav>
                                      </p:tavLst>
                                    </p:anim>
                                    <p:anim calcmode="lin" valueType="num">
                                      <p:cBhvr additive="base">
                                        <p:cTn id="52" dur="500"/>
                                        <p:tgtEl>
                                          <p:spTgt spid="136"/>
                                        </p:tgtEl>
                                        <p:attrNameLst>
                                          <p:attrName>ppt_y</p:attrName>
                                        </p:attrNameLst>
                                      </p:cBhvr>
                                      <p:tavLst>
                                        <p:tav tm="0">
                                          <p:val>
                                            <p:strVal val="ppt_y"/>
                                          </p:val>
                                        </p:tav>
                                        <p:tav tm="100000">
                                          <p:val>
                                            <p:strVal val="1+ppt_h/2"/>
                                          </p:val>
                                        </p:tav>
                                      </p:tavLst>
                                    </p:anim>
                                    <p:set>
                                      <p:cBhvr>
                                        <p:cTn id="53" dur="1" fill="hold">
                                          <p:stCondLst>
                                            <p:cond delay="499"/>
                                          </p:stCondLst>
                                        </p:cTn>
                                        <p:tgtEl>
                                          <p:spTgt spid="136"/>
                                        </p:tgtEl>
                                        <p:attrNameLst>
                                          <p:attrName>style.visibility</p:attrName>
                                        </p:attrNameLst>
                                      </p:cBhvr>
                                      <p:to>
                                        <p:strVal val="hidden"/>
                                      </p:to>
                                    </p:set>
                                  </p:childTnLst>
                                </p:cTn>
                              </p:par>
                            </p:childTnLst>
                          </p:cTn>
                        </p:par>
                        <p:par>
                          <p:cTn id="54" fill="hold">
                            <p:stCondLst>
                              <p:cond delay="5000"/>
                            </p:stCondLst>
                            <p:childTnLst>
                              <p:par>
                                <p:cTn id="55" presetID="2" presetClass="exit" presetSubtype="4" fill="hold" nodeType="afterEffect">
                                  <p:stCondLst>
                                    <p:cond delay="0"/>
                                  </p:stCondLst>
                                  <p:childTnLst>
                                    <p:anim calcmode="lin" valueType="num">
                                      <p:cBhvr additive="base">
                                        <p:cTn id="56" dur="500"/>
                                        <p:tgtEl>
                                          <p:spTgt spid="140"/>
                                        </p:tgtEl>
                                        <p:attrNameLst>
                                          <p:attrName>ppt_x</p:attrName>
                                        </p:attrNameLst>
                                      </p:cBhvr>
                                      <p:tavLst>
                                        <p:tav tm="0">
                                          <p:val>
                                            <p:strVal val="ppt_x"/>
                                          </p:val>
                                        </p:tav>
                                        <p:tav tm="100000">
                                          <p:val>
                                            <p:strVal val="ppt_x"/>
                                          </p:val>
                                        </p:tav>
                                      </p:tavLst>
                                    </p:anim>
                                    <p:anim calcmode="lin" valueType="num">
                                      <p:cBhvr additive="base">
                                        <p:cTn id="57" dur="500"/>
                                        <p:tgtEl>
                                          <p:spTgt spid="140"/>
                                        </p:tgtEl>
                                        <p:attrNameLst>
                                          <p:attrName>ppt_y</p:attrName>
                                        </p:attrNameLst>
                                      </p:cBhvr>
                                      <p:tavLst>
                                        <p:tav tm="0">
                                          <p:val>
                                            <p:strVal val="ppt_y"/>
                                          </p:val>
                                        </p:tav>
                                        <p:tav tm="100000">
                                          <p:val>
                                            <p:strVal val="1+ppt_h/2"/>
                                          </p:val>
                                        </p:tav>
                                      </p:tavLst>
                                    </p:anim>
                                    <p:set>
                                      <p:cBhvr>
                                        <p:cTn id="58" dur="1" fill="hold">
                                          <p:stCondLst>
                                            <p:cond delay="499"/>
                                          </p:stCondLst>
                                        </p:cTn>
                                        <p:tgtEl>
                                          <p:spTgt spid="140"/>
                                        </p:tgtEl>
                                        <p:attrNameLst>
                                          <p:attrName>style.visibility</p:attrName>
                                        </p:attrNameLst>
                                      </p:cBhvr>
                                      <p:to>
                                        <p:strVal val="hidden"/>
                                      </p:to>
                                    </p:set>
                                  </p:childTnLst>
                                </p:cTn>
                              </p:par>
                            </p:childTnLst>
                          </p:cTn>
                        </p:par>
                        <p:par>
                          <p:cTn id="59" fill="hold">
                            <p:stCondLst>
                              <p:cond delay="5500"/>
                            </p:stCondLst>
                            <p:childTnLst>
                              <p:par>
                                <p:cTn id="60" presetID="2" presetClass="exit" presetSubtype="4" fill="hold" nodeType="afterEffect">
                                  <p:stCondLst>
                                    <p:cond delay="0"/>
                                  </p:stCondLst>
                                  <p:childTnLst>
                                    <p:anim calcmode="lin" valueType="num">
                                      <p:cBhvr additive="base">
                                        <p:cTn id="61" dur="500"/>
                                        <p:tgtEl>
                                          <p:spTgt spid="144"/>
                                        </p:tgtEl>
                                        <p:attrNameLst>
                                          <p:attrName>ppt_x</p:attrName>
                                        </p:attrNameLst>
                                      </p:cBhvr>
                                      <p:tavLst>
                                        <p:tav tm="0">
                                          <p:val>
                                            <p:strVal val="ppt_x"/>
                                          </p:val>
                                        </p:tav>
                                        <p:tav tm="100000">
                                          <p:val>
                                            <p:strVal val="ppt_x"/>
                                          </p:val>
                                        </p:tav>
                                      </p:tavLst>
                                    </p:anim>
                                    <p:anim calcmode="lin" valueType="num">
                                      <p:cBhvr additive="base">
                                        <p:cTn id="62" dur="500"/>
                                        <p:tgtEl>
                                          <p:spTgt spid="144"/>
                                        </p:tgtEl>
                                        <p:attrNameLst>
                                          <p:attrName>ppt_y</p:attrName>
                                        </p:attrNameLst>
                                      </p:cBhvr>
                                      <p:tavLst>
                                        <p:tav tm="0">
                                          <p:val>
                                            <p:strVal val="ppt_y"/>
                                          </p:val>
                                        </p:tav>
                                        <p:tav tm="100000">
                                          <p:val>
                                            <p:strVal val="1+ppt_h/2"/>
                                          </p:val>
                                        </p:tav>
                                      </p:tavLst>
                                    </p:anim>
                                    <p:set>
                                      <p:cBhvr>
                                        <p:cTn id="63" dur="1" fill="hold">
                                          <p:stCondLst>
                                            <p:cond delay="499"/>
                                          </p:stCondLst>
                                        </p:cTn>
                                        <p:tgtEl>
                                          <p:spTgt spid="144"/>
                                        </p:tgtEl>
                                        <p:attrNameLst>
                                          <p:attrName>style.visibility</p:attrName>
                                        </p:attrNameLst>
                                      </p:cBhvr>
                                      <p:to>
                                        <p:strVal val="hidden"/>
                                      </p:to>
                                    </p:set>
                                  </p:childTnLst>
                                </p:cTn>
                              </p:par>
                            </p:childTnLst>
                          </p:cTn>
                        </p:par>
                        <p:par>
                          <p:cTn id="64" fill="hold">
                            <p:stCondLst>
                              <p:cond delay="6000"/>
                            </p:stCondLst>
                            <p:childTnLst>
                              <p:par>
                                <p:cTn id="65" presetID="2" presetClass="exit" presetSubtype="4" fill="hold" nodeType="afterEffect">
                                  <p:stCondLst>
                                    <p:cond delay="0"/>
                                  </p:stCondLst>
                                  <p:childTnLst>
                                    <p:anim calcmode="lin" valueType="num">
                                      <p:cBhvr additive="base">
                                        <p:cTn id="66" dur="500"/>
                                        <p:tgtEl>
                                          <p:spTgt spid="148"/>
                                        </p:tgtEl>
                                        <p:attrNameLst>
                                          <p:attrName>ppt_x</p:attrName>
                                        </p:attrNameLst>
                                      </p:cBhvr>
                                      <p:tavLst>
                                        <p:tav tm="0">
                                          <p:val>
                                            <p:strVal val="ppt_x"/>
                                          </p:val>
                                        </p:tav>
                                        <p:tav tm="100000">
                                          <p:val>
                                            <p:strVal val="ppt_x"/>
                                          </p:val>
                                        </p:tav>
                                      </p:tavLst>
                                    </p:anim>
                                    <p:anim calcmode="lin" valueType="num">
                                      <p:cBhvr additive="base">
                                        <p:cTn id="67" dur="500"/>
                                        <p:tgtEl>
                                          <p:spTgt spid="148"/>
                                        </p:tgtEl>
                                        <p:attrNameLst>
                                          <p:attrName>ppt_y</p:attrName>
                                        </p:attrNameLst>
                                      </p:cBhvr>
                                      <p:tavLst>
                                        <p:tav tm="0">
                                          <p:val>
                                            <p:strVal val="ppt_y"/>
                                          </p:val>
                                        </p:tav>
                                        <p:tav tm="100000">
                                          <p:val>
                                            <p:strVal val="1+ppt_h/2"/>
                                          </p:val>
                                        </p:tav>
                                      </p:tavLst>
                                    </p:anim>
                                    <p:set>
                                      <p:cBhvr>
                                        <p:cTn id="68" dur="1" fill="hold">
                                          <p:stCondLst>
                                            <p:cond delay="499"/>
                                          </p:stCondLst>
                                        </p:cTn>
                                        <p:tgtEl>
                                          <p:spTgt spid="148"/>
                                        </p:tgtEl>
                                        <p:attrNameLst>
                                          <p:attrName>style.visibility</p:attrName>
                                        </p:attrNameLst>
                                      </p:cBhvr>
                                      <p:to>
                                        <p:strVal val="hidden"/>
                                      </p:to>
                                    </p:set>
                                  </p:childTnLst>
                                </p:cTn>
                              </p:par>
                              <p:par>
                                <p:cTn id="69" presetID="53" presetClass="entr" presetSubtype="16" fill="hold" grpId="0" nodeType="withEffect">
                                  <p:stCondLst>
                                    <p:cond delay="0"/>
                                  </p:stCondLst>
                                  <p:childTnLst>
                                    <p:set>
                                      <p:cBhvr>
                                        <p:cTn id="70" dur="1" fill="hold">
                                          <p:stCondLst>
                                            <p:cond delay="0"/>
                                          </p:stCondLst>
                                        </p:cTn>
                                        <p:tgtEl>
                                          <p:spTgt spid="208"/>
                                        </p:tgtEl>
                                        <p:attrNameLst>
                                          <p:attrName>style.visibility</p:attrName>
                                        </p:attrNameLst>
                                      </p:cBhvr>
                                      <p:to>
                                        <p:strVal val="visible"/>
                                      </p:to>
                                    </p:set>
                                    <p:anim calcmode="lin" valueType="num">
                                      <p:cBhvr>
                                        <p:cTn id="71" dur="500" fill="hold"/>
                                        <p:tgtEl>
                                          <p:spTgt spid="208"/>
                                        </p:tgtEl>
                                        <p:attrNameLst>
                                          <p:attrName>ppt_w</p:attrName>
                                        </p:attrNameLst>
                                      </p:cBhvr>
                                      <p:tavLst>
                                        <p:tav tm="0">
                                          <p:val>
                                            <p:fltVal val="0"/>
                                          </p:val>
                                        </p:tav>
                                        <p:tav tm="100000">
                                          <p:val>
                                            <p:strVal val="#ppt_w"/>
                                          </p:val>
                                        </p:tav>
                                      </p:tavLst>
                                    </p:anim>
                                    <p:anim calcmode="lin" valueType="num">
                                      <p:cBhvr>
                                        <p:cTn id="72" dur="500" fill="hold"/>
                                        <p:tgtEl>
                                          <p:spTgt spid="208"/>
                                        </p:tgtEl>
                                        <p:attrNameLst>
                                          <p:attrName>ppt_h</p:attrName>
                                        </p:attrNameLst>
                                      </p:cBhvr>
                                      <p:tavLst>
                                        <p:tav tm="0">
                                          <p:val>
                                            <p:fltVal val="0"/>
                                          </p:val>
                                        </p:tav>
                                        <p:tav tm="100000">
                                          <p:val>
                                            <p:strVal val="#ppt_h"/>
                                          </p:val>
                                        </p:tav>
                                      </p:tavLst>
                                    </p:anim>
                                    <p:animEffect transition="in" filter="fade">
                                      <p:cBhvr>
                                        <p:cTn id="73" dur="500"/>
                                        <p:tgtEl>
                                          <p:spTgt spid="208"/>
                                        </p:tgtEl>
                                      </p:cBhvr>
                                    </p:animEffect>
                                  </p:childTnLst>
                                </p:cTn>
                              </p:par>
                            </p:childTnLst>
                          </p:cTn>
                        </p:par>
                        <p:par>
                          <p:cTn id="74" fill="hold">
                            <p:stCondLst>
                              <p:cond delay="6500"/>
                            </p:stCondLst>
                            <p:childTnLst>
                              <p:par>
                                <p:cTn id="75" presetID="26" presetClass="emph" presetSubtype="0" fill="hold" grpId="2" nodeType="afterEffect">
                                  <p:stCondLst>
                                    <p:cond delay="0"/>
                                  </p:stCondLst>
                                  <p:childTnLst>
                                    <p:animEffect transition="out" filter="fade">
                                      <p:cBhvr>
                                        <p:cTn id="76" dur="500" tmFilter="0, 0; .2, .5; .8, .5; 1, 0"/>
                                        <p:tgtEl>
                                          <p:spTgt spid="208"/>
                                        </p:tgtEl>
                                      </p:cBhvr>
                                    </p:animEffect>
                                    <p:animScale>
                                      <p:cBhvr>
                                        <p:cTn id="77" dur="250" autoRev="1" fill="hold"/>
                                        <p:tgtEl>
                                          <p:spTgt spid="208"/>
                                        </p:tgtEl>
                                      </p:cBhvr>
                                      <p:by x="105000" y="105000"/>
                                    </p:animScale>
                                  </p:childTnLst>
                                </p:cTn>
                              </p:par>
                            </p:childTnLst>
                          </p:cTn>
                        </p:par>
                        <p:par>
                          <p:cTn id="78" fill="hold">
                            <p:stCondLst>
                              <p:cond delay="7000"/>
                            </p:stCondLst>
                            <p:childTnLst>
                              <p:par>
                                <p:cTn id="79" presetID="2" presetClass="exit" presetSubtype="4" fill="hold" nodeType="afterEffect">
                                  <p:stCondLst>
                                    <p:cond delay="0"/>
                                  </p:stCondLst>
                                  <p:childTnLst>
                                    <p:anim calcmode="lin" valueType="num">
                                      <p:cBhvr additive="base">
                                        <p:cTn id="80" dur="500"/>
                                        <p:tgtEl>
                                          <p:spTgt spid="8"/>
                                        </p:tgtEl>
                                        <p:attrNameLst>
                                          <p:attrName>ppt_x</p:attrName>
                                        </p:attrNameLst>
                                      </p:cBhvr>
                                      <p:tavLst>
                                        <p:tav tm="0">
                                          <p:val>
                                            <p:strVal val="ppt_x"/>
                                          </p:val>
                                        </p:tav>
                                        <p:tav tm="100000">
                                          <p:val>
                                            <p:strVal val="ppt_x"/>
                                          </p:val>
                                        </p:tav>
                                      </p:tavLst>
                                    </p:anim>
                                    <p:anim calcmode="lin" valueType="num">
                                      <p:cBhvr additive="base">
                                        <p:cTn id="81" dur="500"/>
                                        <p:tgtEl>
                                          <p:spTgt spid="8"/>
                                        </p:tgtEl>
                                        <p:attrNameLst>
                                          <p:attrName>ppt_y</p:attrName>
                                        </p:attrNameLst>
                                      </p:cBhvr>
                                      <p:tavLst>
                                        <p:tav tm="0">
                                          <p:val>
                                            <p:strVal val="ppt_y"/>
                                          </p:val>
                                        </p:tav>
                                        <p:tav tm="100000">
                                          <p:val>
                                            <p:strVal val="1+ppt_h/2"/>
                                          </p:val>
                                        </p:tav>
                                      </p:tavLst>
                                    </p:anim>
                                    <p:set>
                                      <p:cBhvr>
                                        <p:cTn id="82" dur="1" fill="hold">
                                          <p:stCondLst>
                                            <p:cond delay="499"/>
                                          </p:stCondLst>
                                        </p:cTn>
                                        <p:tgtEl>
                                          <p:spTgt spid="8"/>
                                        </p:tgtEl>
                                        <p:attrNameLst>
                                          <p:attrName>style.visibility</p:attrName>
                                        </p:attrNameLst>
                                      </p:cBhvr>
                                      <p:to>
                                        <p:strVal val="hidden"/>
                                      </p:to>
                                    </p:set>
                                  </p:childTnLst>
                                </p:cTn>
                              </p:par>
                            </p:childTnLst>
                          </p:cTn>
                        </p:par>
                        <p:par>
                          <p:cTn id="83" fill="hold">
                            <p:stCondLst>
                              <p:cond delay="7500"/>
                            </p:stCondLst>
                            <p:childTnLst>
                              <p:par>
                                <p:cTn id="84" presetID="2" presetClass="exit" presetSubtype="4" fill="hold" nodeType="afterEffect">
                                  <p:stCondLst>
                                    <p:cond delay="0"/>
                                  </p:stCondLst>
                                  <p:childTnLst>
                                    <p:anim calcmode="lin" valueType="num">
                                      <p:cBhvr additive="base">
                                        <p:cTn id="85" dur="500"/>
                                        <p:tgtEl>
                                          <p:spTgt spid="156"/>
                                        </p:tgtEl>
                                        <p:attrNameLst>
                                          <p:attrName>ppt_x</p:attrName>
                                        </p:attrNameLst>
                                      </p:cBhvr>
                                      <p:tavLst>
                                        <p:tav tm="0">
                                          <p:val>
                                            <p:strVal val="ppt_x"/>
                                          </p:val>
                                        </p:tav>
                                        <p:tav tm="100000">
                                          <p:val>
                                            <p:strVal val="ppt_x"/>
                                          </p:val>
                                        </p:tav>
                                      </p:tavLst>
                                    </p:anim>
                                    <p:anim calcmode="lin" valueType="num">
                                      <p:cBhvr additive="base">
                                        <p:cTn id="86" dur="500"/>
                                        <p:tgtEl>
                                          <p:spTgt spid="156"/>
                                        </p:tgtEl>
                                        <p:attrNameLst>
                                          <p:attrName>ppt_y</p:attrName>
                                        </p:attrNameLst>
                                      </p:cBhvr>
                                      <p:tavLst>
                                        <p:tav tm="0">
                                          <p:val>
                                            <p:strVal val="ppt_y"/>
                                          </p:val>
                                        </p:tav>
                                        <p:tav tm="100000">
                                          <p:val>
                                            <p:strVal val="1+ppt_h/2"/>
                                          </p:val>
                                        </p:tav>
                                      </p:tavLst>
                                    </p:anim>
                                    <p:set>
                                      <p:cBhvr>
                                        <p:cTn id="87" dur="1" fill="hold">
                                          <p:stCondLst>
                                            <p:cond delay="499"/>
                                          </p:stCondLst>
                                        </p:cTn>
                                        <p:tgtEl>
                                          <p:spTgt spid="156"/>
                                        </p:tgtEl>
                                        <p:attrNameLst>
                                          <p:attrName>style.visibility</p:attrName>
                                        </p:attrNameLst>
                                      </p:cBhvr>
                                      <p:to>
                                        <p:strVal val="hidden"/>
                                      </p:to>
                                    </p:set>
                                  </p:childTnLst>
                                </p:cTn>
                              </p:par>
                              <p:par>
                                <p:cTn id="88" presetID="53" presetClass="entr" presetSubtype="16" fill="hold" grpId="0" nodeType="withEffect">
                                  <p:stCondLst>
                                    <p:cond delay="0"/>
                                  </p:stCondLst>
                                  <p:childTnLst>
                                    <p:set>
                                      <p:cBhvr>
                                        <p:cTn id="89" dur="1" fill="hold">
                                          <p:stCondLst>
                                            <p:cond delay="0"/>
                                          </p:stCondLst>
                                        </p:cTn>
                                        <p:tgtEl>
                                          <p:spTgt spid="209"/>
                                        </p:tgtEl>
                                        <p:attrNameLst>
                                          <p:attrName>style.visibility</p:attrName>
                                        </p:attrNameLst>
                                      </p:cBhvr>
                                      <p:to>
                                        <p:strVal val="visible"/>
                                      </p:to>
                                    </p:set>
                                    <p:anim calcmode="lin" valueType="num">
                                      <p:cBhvr>
                                        <p:cTn id="90" dur="500" fill="hold"/>
                                        <p:tgtEl>
                                          <p:spTgt spid="209"/>
                                        </p:tgtEl>
                                        <p:attrNameLst>
                                          <p:attrName>ppt_w</p:attrName>
                                        </p:attrNameLst>
                                      </p:cBhvr>
                                      <p:tavLst>
                                        <p:tav tm="0">
                                          <p:val>
                                            <p:fltVal val="0"/>
                                          </p:val>
                                        </p:tav>
                                        <p:tav tm="100000">
                                          <p:val>
                                            <p:strVal val="#ppt_w"/>
                                          </p:val>
                                        </p:tav>
                                      </p:tavLst>
                                    </p:anim>
                                    <p:anim calcmode="lin" valueType="num">
                                      <p:cBhvr>
                                        <p:cTn id="91" dur="500" fill="hold"/>
                                        <p:tgtEl>
                                          <p:spTgt spid="209"/>
                                        </p:tgtEl>
                                        <p:attrNameLst>
                                          <p:attrName>ppt_h</p:attrName>
                                        </p:attrNameLst>
                                      </p:cBhvr>
                                      <p:tavLst>
                                        <p:tav tm="0">
                                          <p:val>
                                            <p:fltVal val="0"/>
                                          </p:val>
                                        </p:tav>
                                        <p:tav tm="100000">
                                          <p:val>
                                            <p:strVal val="#ppt_h"/>
                                          </p:val>
                                        </p:tav>
                                      </p:tavLst>
                                    </p:anim>
                                    <p:animEffect transition="in" filter="fade">
                                      <p:cBhvr>
                                        <p:cTn id="92" dur="500"/>
                                        <p:tgtEl>
                                          <p:spTgt spid="209"/>
                                        </p:tgtEl>
                                      </p:cBhvr>
                                    </p:animEffect>
                                  </p:childTnLst>
                                </p:cTn>
                              </p:par>
                            </p:childTnLst>
                          </p:cTn>
                        </p:par>
                        <p:par>
                          <p:cTn id="93" fill="hold">
                            <p:stCondLst>
                              <p:cond delay="8000"/>
                            </p:stCondLst>
                            <p:childTnLst>
                              <p:par>
                                <p:cTn id="94" presetID="26" presetClass="emph" presetSubtype="0" fill="hold" grpId="1" nodeType="afterEffect">
                                  <p:stCondLst>
                                    <p:cond delay="0"/>
                                  </p:stCondLst>
                                  <p:childTnLst>
                                    <p:animEffect transition="out" filter="fade">
                                      <p:cBhvr>
                                        <p:cTn id="95" dur="500" tmFilter="0, 0; .2, .5; .8, .5; 1, 0"/>
                                        <p:tgtEl>
                                          <p:spTgt spid="209"/>
                                        </p:tgtEl>
                                      </p:cBhvr>
                                    </p:animEffect>
                                    <p:animScale>
                                      <p:cBhvr>
                                        <p:cTn id="96" dur="250" autoRev="1" fill="hold"/>
                                        <p:tgtEl>
                                          <p:spTgt spid="209"/>
                                        </p:tgtEl>
                                      </p:cBhvr>
                                      <p:by x="105000" y="105000"/>
                                    </p:animScale>
                                  </p:childTnLst>
                                </p:cTn>
                              </p:par>
                            </p:childTnLst>
                          </p:cTn>
                        </p:par>
                        <p:par>
                          <p:cTn id="97" fill="hold">
                            <p:stCondLst>
                              <p:cond delay="8500"/>
                            </p:stCondLst>
                            <p:childTnLst>
                              <p:par>
                                <p:cTn id="98" presetID="2" presetClass="exit" presetSubtype="4" fill="hold" nodeType="afterEffect">
                                  <p:stCondLst>
                                    <p:cond delay="0"/>
                                  </p:stCondLst>
                                  <p:childTnLst>
                                    <p:anim calcmode="lin" valueType="num">
                                      <p:cBhvr additive="base">
                                        <p:cTn id="99" dur="500"/>
                                        <p:tgtEl>
                                          <p:spTgt spid="5"/>
                                        </p:tgtEl>
                                        <p:attrNameLst>
                                          <p:attrName>ppt_x</p:attrName>
                                        </p:attrNameLst>
                                      </p:cBhvr>
                                      <p:tavLst>
                                        <p:tav tm="0">
                                          <p:val>
                                            <p:strVal val="ppt_x"/>
                                          </p:val>
                                        </p:tav>
                                        <p:tav tm="100000">
                                          <p:val>
                                            <p:strVal val="ppt_x"/>
                                          </p:val>
                                        </p:tav>
                                      </p:tavLst>
                                    </p:anim>
                                    <p:anim calcmode="lin" valueType="num">
                                      <p:cBhvr additive="base">
                                        <p:cTn id="100" dur="500"/>
                                        <p:tgtEl>
                                          <p:spTgt spid="5"/>
                                        </p:tgtEl>
                                        <p:attrNameLst>
                                          <p:attrName>ppt_y</p:attrName>
                                        </p:attrNameLst>
                                      </p:cBhvr>
                                      <p:tavLst>
                                        <p:tav tm="0">
                                          <p:val>
                                            <p:strVal val="ppt_y"/>
                                          </p:val>
                                        </p:tav>
                                        <p:tav tm="100000">
                                          <p:val>
                                            <p:strVal val="1+ppt_h/2"/>
                                          </p:val>
                                        </p:tav>
                                      </p:tavLst>
                                    </p:anim>
                                    <p:set>
                                      <p:cBhvr>
                                        <p:cTn id="101" dur="1" fill="hold">
                                          <p:stCondLst>
                                            <p:cond delay="499"/>
                                          </p:stCondLst>
                                        </p:cTn>
                                        <p:tgtEl>
                                          <p:spTgt spid="5"/>
                                        </p:tgtEl>
                                        <p:attrNameLst>
                                          <p:attrName>style.visibility</p:attrName>
                                        </p:attrNameLst>
                                      </p:cBhvr>
                                      <p:to>
                                        <p:strVal val="hidden"/>
                                      </p:to>
                                    </p:set>
                                  </p:childTnLst>
                                </p:cTn>
                              </p:par>
                            </p:childTnLst>
                          </p:cTn>
                        </p:par>
                        <p:par>
                          <p:cTn id="102" fill="hold">
                            <p:stCondLst>
                              <p:cond delay="9000"/>
                            </p:stCondLst>
                            <p:childTnLst>
                              <p:par>
                                <p:cTn id="103" presetID="2" presetClass="exit" presetSubtype="4" fill="hold" nodeType="afterEffect">
                                  <p:stCondLst>
                                    <p:cond delay="0"/>
                                  </p:stCondLst>
                                  <p:childTnLst>
                                    <p:anim calcmode="lin" valueType="num">
                                      <p:cBhvr additive="base">
                                        <p:cTn id="104" dur="500"/>
                                        <p:tgtEl>
                                          <p:spTgt spid="216"/>
                                        </p:tgtEl>
                                        <p:attrNameLst>
                                          <p:attrName>ppt_x</p:attrName>
                                        </p:attrNameLst>
                                      </p:cBhvr>
                                      <p:tavLst>
                                        <p:tav tm="0">
                                          <p:val>
                                            <p:strVal val="ppt_x"/>
                                          </p:val>
                                        </p:tav>
                                        <p:tav tm="100000">
                                          <p:val>
                                            <p:strVal val="ppt_x"/>
                                          </p:val>
                                        </p:tav>
                                      </p:tavLst>
                                    </p:anim>
                                    <p:anim calcmode="lin" valueType="num">
                                      <p:cBhvr additive="base">
                                        <p:cTn id="105" dur="500"/>
                                        <p:tgtEl>
                                          <p:spTgt spid="216"/>
                                        </p:tgtEl>
                                        <p:attrNameLst>
                                          <p:attrName>ppt_y</p:attrName>
                                        </p:attrNameLst>
                                      </p:cBhvr>
                                      <p:tavLst>
                                        <p:tav tm="0">
                                          <p:val>
                                            <p:strVal val="ppt_y"/>
                                          </p:val>
                                        </p:tav>
                                        <p:tav tm="100000">
                                          <p:val>
                                            <p:strVal val="1+ppt_h/2"/>
                                          </p:val>
                                        </p:tav>
                                      </p:tavLst>
                                    </p:anim>
                                    <p:set>
                                      <p:cBhvr>
                                        <p:cTn id="106" dur="1" fill="hold">
                                          <p:stCondLst>
                                            <p:cond delay="499"/>
                                          </p:stCondLst>
                                        </p:cTn>
                                        <p:tgtEl>
                                          <p:spTgt spid="216"/>
                                        </p:tgtEl>
                                        <p:attrNameLst>
                                          <p:attrName>style.visibility</p:attrName>
                                        </p:attrNameLst>
                                      </p:cBhvr>
                                      <p:to>
                                        <p:strVal val="hidden"/>
                                      </p:to>
                                    </p:set>
                                  </p:childTnLst>
                                </p:cTn>
                              </p:par>
                            </p:childTnLst>
                          </p:cTn>
                        </p:par>
                        <p:par>
                          <p:cTn id="107" fill="hold">
                            <p:stCondLst>
                              <p:cond delay="9500"/>
                            </p:stCondLst>
                            <p:childTnLst>
                              <p:par>
                                <p:cTn id="108" presetID="2" presetClass="exit" presetSubtype="4" fill="hold" nodeType="afterEffect">
                                  <p:stCondLst>
                                    <p:cond delay="0"/>
                                  </p:stCondLst>
                                  <p:childTnLst>
                                    <p:anim calcmode="lin" valueType="num">
                                      <p:cBhvr additive="base">
                                        <p:cTn id="109" dur="500"/>
                                        <p:tgtEl>
                                          <p:spTgt spid="164"/>
                                        </p:tgtEl>
                                        <p:attrNameLst>
                                          <p:attrName>ppt_x</p:attrName>
                                        </p:attrNameLst>
                                      </p:cBhvr>
                                      <p:tavLst>
                                        <p:tav tm="0">
                                          <p:val>
                                            <p:strVal val="ppt_x"/>
                                          </p:val>
                                        </p:tav>
                                        <p:tav tm="100000">
                                          <p:val>
                                            <p:strVal val="ppt_x"/>
                                          </p:val>
                                        </p:tav>
                                      </p:tavLst>
                                    </p:anim>
                                    <p:anim calcmode="lin" valueType="num">
                                      <p:cBhvr additive="base">
                                        <p:cTn id="110" dur="500"/>
                                        <p:tgtEl>
                                          <p:spTgt spid="164"/>
                                        </p:tgtEl>
                                        <p:attrNameLst>
                                          <p:attrName>ppt_y</p:attrName>
                                        </p:attrNameLst>
                                      </p:cBhvr>
                                      <p:tavLst>
                                        <p:tav tm="0">
                                          <p:val>
                                            <p:strVal val="ppt_y"/>
                                          </p:val>
                                        </p:tav>
                                        <p:tav tm="100000">
                                          <p:val>
                                            <p:strVal val="1+ppt_h/2"/>
                                          </p:val>
                                        </p:tav>
                                      </p:tavLst>
                                    </p:anim>
                                    <p:set>
                                      <p:cBhvr>
                                        <p:cTn id="111" dur="1" fill="hold">
                                          <p:stCondLst>
                                            <p:cond delay="499"/>
                                          </p:stCondLst>
                                        </p:cTn>
                                        <p:tgtEl>
                                          <p:spTgt spid="164"/>
                                        </p:tgtEl>
                                        <p:attrNameLst>
                                          <p:attrName>style.visibility</p:attrName>
                                        </p:attrNameLst>
                                      </p:cBhvr>
                                      <p:to>
                                        <p:strVal val="hidden"/>
                                      </p:to>
                                    </p:set>
                                  </p:childTnLst>
                                </p:cTn>
                              </p:par>
                            </p:childTnLst>
                          </p:cTn>
                        </p:par>
                        <p:par>
                          <p:cTn id="112" fill="hold">
                            <p:stCondLst>
                              <p:cond delay="10000"/>
                            </p:stCondLst>
                            <p:childTnLst>
                              <p:par>
                                <p:cTn id="113" presetID="2" presetClass="exit" presetSubtype="4" fill="hold" nodeType="afterEffect">
                                  <p:stCondLst>
                                    <p:cond delay="0"/>
                                  </p:stCondLst>
                                  <p:childTnLst>
                                    <p:anim calcmode="lin" valueType="num">
                                      <p:cBhvr additive="base">
                                        <p:cTn id="114" dur="500"/>
                                        <p:tgtEl>
                                          <p:spTgt spid="168"/>
                                        </p:tgtEl>
                                        <p:attrNameLst>
                                          <p:attrName>ppt_x</p:attrName>
                                        </p:attrNameLst>
                                      </p:cBhvr>
                                      <p:tavLst>
                                        <p:tav tm="0">
                                          <p:val>
                                            <p:strVal val="ppt_x"/>
                                          </p:val>
                                        </p:tav>
                                        <p:tav tm="100000">
                                          <p:val>
                                            <p:strVal val="ppt_x"/>
                                          </p:val>
                                        </p:tav>
                                      </p:tavLst>
                                    </p:anim>
                                    <p:anim calcmode="lin" valueType="num">
                                      <p:cBhvr additive="base">
                                        <p:cTn id="115" dur="500"/>
                                        <p:tgtEl>
                                          <p:spTgt spid="168"/>
                                        </p:tgtEl>
                                        <p:attrNameLst>
                                          <p:attrName>ppt_y</p:attrName>
                                        </p:attrNameLst>
                                      </p:cBhvr>
                                      <p:tavLst>
                                        <p:tav tm="0">
                                          <p:val>
                                            <p:strVal val="ppt_y"/>
                                          </p:val>
                                        </p:tav>
                                        <p:tav tm="100000">
                                          <p:val>
                                            <p:strVal val="1+ppt_h/2"/>
                                          </p:val>
                                        </p:tav>
                                      </p:tavLst>
                                    </p:anim>
                                    <p:set>
                                      <p:cBhvr>
                                        <p:cTn id="116" dur="1" fill="hold">
                                          <p:stCondLst>
                                            <p:cond delay="499"/>
                                          </p:stCondLst>
                                        </p:cTn>
                                        <p:tgtEl>
                                          <p:spTgt spid="168"/>
                                        </p:tgtEl>
                                        <p:attrNameLst>
                                          <p:attrName>style.visibility</p:attrName>
                                        </p:attrNameLst>
                                      </p:cBhvr>
                                      <p:to>
                                        <p:strVal val="hidden"/>
                                      </p:to>
                                    </p:set>
                                  </p:childTnLst>
                                </p:cTn>
                              </p:par>
                            </p:childTnLst>
                          </p:cTn>
                        </p:par>
                        <p:par>
                          <p:cTn id="117" fill="hold">
                            <p:stCondLst>
                              <p:cond delay="10500"/>
                            </p:stCondLst>
                            <p:childTnLst>
                              <p:par>
                                <p:cTn id="118" presetID="2" presetClass="exit" presetSubtype="4" fill="hold" nodeType="afterEffect">
                                  <p:stCondLst>
                                    <p:cond delay="0"/>
                                  </p:stCondLst>
                                  <p:childTnLst>
                                    <p:anim calcmode="lin" valueType="num">
                                      <p:cBhvr additive="base">
                                        <p:cTn id="119" dur="500"/>
                                        <p:tgtEl>
                                          <p:spTgt spid="172"/>
                                        </p:tgtEl>
                                        <p:attrNameLst>
                                          <p:attrName>ppt_x</p:attrName>
                                        </p:attrNameLst>
                                      </p:cBhvr>
                                      <p:tavLst>
                                        <p:tav tm="0">
                                          <p:val>
                                            <p:strVal val="ppt_x"/>
                                          </p:val>
                                        </p:tav>
                                        <p:tav tm="100000">
                                          <p:val>
                                            <p:strVal val="ppt_x"/>
                                          </p:val>
                                        </p:tav>
                                      </p:tavLst>
                                    </p:anim>
                                    <p:anim calcmode="lin" valueType="num">
                                      <p:cBhvr additive="base">
                                        <p:cTn id="120" dur="500"/>
                                        <p:tgtEl>
                                          <p:spTgt spid="172"/>
                                        </p:tgtEl>
                                        <p:attrNameLst>
                                          <p:attrName>ppt_y</p:attrName>
                                        </p:attrNameLst>
                                      </p:cBhvr>
                                      <p:tavLst>
                                        <p:tav tm="0">
                                          <p:val>
                                            <p:strVal val="ppt_y"/>
                                          </p:val>
                                        </p:tav>
                                        <p:tav tm="100000">
                                          <p:val>
                                            <p:strVal val="1+ppt_h/2"/>
                                          </p:val>
                                        </p:tav>
                                      </p:tavLst>
                                    </p:anim>
                                    <p:set>
                                      <p:cBhvr>
                                        <p:cTn id="121" dur="1" fill="hold">
                                          <p:stCondLst>
                                            <p:cond delay="499"/>
                                          </p:stCondLst>
                                        </p:cTn>
                                        <p:tgtEl>
                                          <p:spTgt spid="172"/>
                                        </p:tgtEl>
                                        <p:attrNameLst>
                                          <p:attrName>style.visibility</p:attrName>
                                        </p:attrNameLst>
                                      </p:cBhvr>
                                      <p:to>
                                        <p:strVal val="hidden"/>
                                      </p:to>
                                    </p:set>
                                  </p:childTnLst>
                                </p:cTn>
                              </p:par>
                            </p:childTnLst>
                          </p:cTn>
                        </p:par>
                        <p:par>
                          <p:cTn id="122" fill="hold">
                            <p:stCondLst>
                              <p:cond delay="11000"/>
                            </p:stCondLst>
                            <p:childTnLst>
                              <p:par>
                                <p:cTn id="123" presetID="2" presetClass="exit" presetSubtype="4" fill="hold" nodeType="afterEffect">
                                  <p:stCondLst>
                                    <p:cond delay="0"/>
                                  </p:stCondLst>
                                  <p:childTnLst>
                                    <p:anim calcmode="lin" valueType="num">
                                      <p:cBhvr additive="base">
                                        <p:cTn id="124" dur="500"/>
                                        <p:tgtEl>
                                          <p:spTgt spid="176"/>
                                        </p:tgtEl>
                                        <p:attrNameLst>
                                          <p:attrName>ppt_x</p:attrName>
                                        </p:attrNameLst>
                                      </p:cBhvr>
                                      <p:tavLst>
                                        <p:tav tm="0">
                                          <p:val>
                                            <p:strVal val="ppt_x"/>
                                          </p:val>
                                        </p:tav>
                                        <p:tav tm="100000">
                                          <p:val>
                                            <p:strVal val="ppt_x"/>
                                          </p:val>
                                        </p:tav>
                                      </p:tavLst>
                                    </p:anim>
                                    <p:anim calcmode="lin" valueType="num">
                                      <p:cBhvr additive="base">
                                        <p:cTn id="125" dur="500"/>
                                        <p:tgtEl>
                                          <p:spTgt spid="176"/>
                                        </p:tgtEl>
                                        <p:attrNameLst>
                                          <p:attrName>ppt_y</p:attrName>
                                        </p:attrNameLst>
                                      </p:cBhvr>
                                      <p:tavLst>
                                        <p:tav tm="0">
                                          <p:val>
                                            <p:strVal val="ppt_y"/>
                                          </p:val>
                                        </p:tav>
                                        <p:tav tm="100000">
                                          <p:val>
                                            <p:strVal val="1+ppt_h/2"/>
                                          </p:val>
                                        </p:tav>
                                      </p:tavLst>
                                    </p:anim>
                                    <p:set>
                                      <p:cBhvr>
                                        <p:cTn id="126" dur="1" fill="hold">
                                          <p:stCondLst>
                                            <p:cond delay="499"/>
                                          </p:stCondLst>
                                        </p:cTn>
                                        <p:tgtEl>
                                          <p:spTgt spid="176"/>
                                        </p:tgtEl>
                                        <p:attrNameLst>
                                          <p:attrName>style.visibility</p:attrName>
                                        </p:attrNameLst>
                                      </p:cBhvr>
                                      <p:to>
                                        <p:strVal val="hidden"/>
                                      </p:to>
                                    </p:set>
                                  </p:childTnLst>
                                </p:cTn>
                              </p:par>
                            </p:childTnLst>
                          </p:cTn>
                        </p:par>
                        <p:par>
                          <p:cTn id="127" fill="hold">
                            <p:stCondLst>
                              <p:cond delay="11500"/>
                            </p:stCondLst>
                            <p:childTnLst>
                              <p:par>
                                <p:cTn id="128" presetID="2" presetClass="exit" presetSubtype="4" fill="hold" nodeType="afterEffect">
                                  <p:stCondLst>
                                    <p:cond delay="0"/>
                                  </p:stCondLst>
                                  <p:childTnLst>
                                    <p:anim calcmode="lin" valueType="num">
                                      <p:cBhvr additive="base">
                                        <p:cTn id="129" dur="500"/>
                                        <p:tgtEl>
                                          <p:spTgt spid="180"/>
                                        </p:tgtEl>
                                        <p:attrNameLst>
                                          <p:attrName>ppt_x</p:attrName>
                                        </p:attrNameLst>
                                      </p:cBhvr>
                                      <p:tavLst>
                                        <p:tav tm="0">
                                          <p:val>
                                            <p:strVal val="ppt_x"/>
                                          </p:val>
                                        </p:tav>
                                        <p:tav tm="100000">
                                          <p:val>
                                            <p:strVal val="ppt_x"/>
                                          </p:val>
                                        </p:tav>
                                      </p:tavLst>
                                    </p:anim>
                                    <p:anim calcmode="lin" valueType="num">
                                      <p:cBhvr additive="base">
                                        <p:cTn id="130" dur="500"/>
                                        <p:tgtEl>
                                          <p:spTgt spid="180"/>
                                        </p:tgtEl>
                                        <p:attrNameLst>
                                          <p:attrName>ppt_y</p:attrName>
                                        </p:attrNameLst>
                                      </p:cBhvr>
                                      <p:tavLst>
                                        <p:tav tm="0">
                                          <p:val>
                                            <p:strVal val="ppt_y"/>
                                          </p:val>
                                        </p:tav>
                                        <p:tav tm="100000">
                                          <p:val>
                                            <p:strVal val="1+ppt_h/2"/>
                                          </p:val>
                                        </p:tav>
                                      </p:tavLst>
                                    </p:anim>
                                    <p:set>
                                      <p:cBhvr>
                                        <p:cTn id="131" dur="1" fill="hold">
                                          <p:stCondLst>
                                            <p:cond delay="499"/>
                                          </p:stCondLst>
                                        </p:cTn>
                                        <p:tgtEl>
                                          <p:spTgt spid="180"/>
                                        </p:tgtEl>
                                        <p:attrNameLst>
                                          <p:attrName>style.visibility</p:attrName>
                                        </p:attrNameLst>
                                      </p:cBhvr>
                                      <p:to>
                                        <p:strVal val="hidden"/>
                                      </p:to>
                                    </p:set>
                                  </p:childTnLst>
                                </p:cTn>
                              </p:par>
                            </p:childTnLst>
                          </p:cTn>
                        </p:par>
                        <p:par>
                          <p:cTn id="132" fill="hold">
                            <p:stCondLst>
                              <p:cond delay="12000"/>
                            </p:stCondLst>
                            <p:childTnLst>
                              <p:par>
                                <p:cTn id="133" presetID="2" presetClass="exit" presetSubtype="4" fill="hold" nodeType="afterEffect">
                                  <p:stCondLst>
                                    <p:cond delay="0"/>
                                  </p:stCondLst>
                                  <p:childTnLst>
                                    <p:anim calcmode="lin" valueType="num">
                                      <p:cBhvr additive="base">
                                        <p:cTn id="134" dur="500"/>
                                        <p:tgtEl>
                                          <p:spTgt spid="184"/>
                                        </p:tgtEl>
                                        <p:attrNameLst>
                                          <p:attrName>ppt_x</p:attrName>
                                        </p:attrNameLst>
                                      </p:cBhvr>
                                      <p:tavLst>
                                        <p:tav tm="0">
                                          <p:val>
                                            <p:strVal val="ppt_x"/>
                                          </p:val>
                                        </p:tav>
                                        <p:tav tm="100000">
                                          <p:val>
                                            <p:strVal val="ppt_x"/>
                                          </p:val>
                                        </p:tav>
                                      </p:tavLst>
                                    </p:anim>
                                    <p:anim calcmode="lin" valueType="num">
                                      <p:cBhvr additive="base">
                                        <p:cTn id="135" dur="500"/>
                                        <p:tgtEl>
                                          <p:spTgt spid="184"/>
                                        </p:tgtEl>
                                        <p:attrNameLst>
                                          <p:attrName>ppt_y</p:attrName>
                                        </p:attrNameLst>
                                      </p:cBhvr>
                                      <p:tavLst>
                                        <p:tav tm="0">
                                          <p:val>
                                            <p:strVal val="ppt_y"/>
                                          </p:val>
                                        </p:tav>
                                        <p:tav tm="100000">
                                          <p:val>
                                            <p:strVal val="1+ppt_h/2"/>
                                          </p:val>
                                        </p:tav>
                                      </p:tavLst>
                                    </p:anim>
                                    <p:set>
                                      <p:cBhvr>
                                        <p:cTn id="136" dur="1" fill="hold">
                                          <p:stCondLst>
                                            <p:cond delay="499"/>
                                          </p:stCondLst>
                                        </p:cTn>
                                        <p:tgtEl>
                                          <p:spTgt spid="184"/>
                                        </p:tgtEl>
                                        <p:attrNameLst>
                                          <p:attrName>style.visibility</p:attrName>
                                        </p:attrNameLst>
                                      </p:cBhvr>
                                      <p:to>
                                        <p:strVal val="hidden"/>
                                      </p:to>
                                    </p:set>
                                  </p:childTnLst>
                                </p:cTn>
                              </p:par>
                            </p:childTnLst>
                          </p:cTn>
                        </p:par>
                        <p:par>
                          <p:cTn id="137" fill="hold">
                            <p:stCondLst>
                              <p:cond delay="12500"/>
                            </p:stCondLst>
                            <p:childTnLst>
                              <p:par>
                                <p:cTn id="138" presetID="2" presetClass="exit" presetSubtype="4" fill="hold" nodeType="afterEffect">
                                  <p:stCondLst>
                                    <p:cond delay="0"/>
                                  </p:stCondLst>
                                  <p:childTnLst>
                                    <p:anim calcmode="lin" valueType="num">
                                      <p:cBhvr additive="base">
                                        <p:cTn id="139" dur="500"/>
                                        <p:tgtEl>
                                          <p:spTgt spid="188"/>
                                        </p:tgtEl>
                                        <p:attrNameLst>
                                          <p:attrName>ppt_x</p:attrName>
                                        </p:attrNameLst>
                                      </p:cBhvr>
                                      <p:tavLst>
                                        <p:tav tm="0">
                                          <p:val>
                                            <p:strVal val="ppt_x"/>
                                          </p:val>
                                        </p:tav>
                                        <p:tav tm="100000">
                                          <p:val>
                                            <p:strVal val="ppt_x"/>
                                          </p:val>
                                        </p:tav>
                                      </p:tavLst>
                                    </p:anim>
                                    <p:anim calcmode="lin" valueType="num">
                                      <p:cBhvr additive="base">
                                        <p:cTn id="140" dur="500"/>
                                        <p:tgtEl>
                                          <p:spTgt spid="188"/>
                                        </p:tgtEl>
                                        <p:attrNameLst>
                                          <p:attrName>ppt_y</p:attrName>
                                        </p:attrNameLst>
                                      </p:cBhvr>
                                      <p:tavLst>
                                        <p:tav tm="0">
                                          <p:val>
                                            <p:strVal val="ppt_y"/>
                                          </p:val>
                                        </p:tav>
                                        <p:tav tm="100000">
                                          <p:val>
                                            <p:strVal val="1+ppt_h/2"/>
                                          </p:val>
                                        </p:tav>
                                      </p:tavLst>
                                    </p:anim>
                                    <p:set>
                                      <p:cBhvr>
                                        <p:cTn id="141" dur="1" fill="hold">
                                          <p:stCondLst>
                                            <p:cond delay="499"/>
                                          </p:stCondLst>
                                        </p:cTn>
                                        <p:tgtEl>
                                          <p:spTgt spid="188"/>
                                        </p:tgtEl>
                                        <p:attrNameLst>
                                          <p:attrName>style.visibility</p:attrName>
                                        </p:attrNameLst>
                                      </p:cBhvr>
                                      <p:to>
                                        <p:strVal val="hidden"/>
                                      </p:to>
                                    </p:set>
                                  </p:childTnLst>
                                </p:cTn>
                              </p:par>
                              <p:par>
                                <p:cTn id="142" presetID="53" presetClass="entr" presetSubtype="16" fill="hold" grpId="0" nodeType="withEffect">
                                  <p:stCondLst>
                                    <p:cond delay="0"/>
                                  </p:stCondLst>
                                  <p:childTnLst>
                                    <p:set>
                                      <p:cBhvr>
                                        <p:cTn id="143" dur="1" fill="hold">
                                          <p:stCondLst>
                                            <p:cond delay="0"/>
                                          </p:stCondLst>
                                        </p:cTn>
                                        <p:tgtEl>
                                          <p:spTgt spid="110"/>
                                        </p:tgtEl>
                                        <p:attrNameLst>
                                          <p:attrName>style.visibility</p:attrName>
                                        </p:attrNameLst>
                                      </p:cBhvr>
                                      <p:to>
                                        <p:strVal val="visible"/>
                                      </p:to>
                                    </p:set>
                                    <p:anim calcmode="lin" valueType="num">
                                      <p:cBhvr>
                                        <p:cTn id="144" dur="500" fill="hold"/>
                                        <p:tgtEl>
                                          <p:spTgt spid="110"/>
                                        </p:tgtEl>
                                        <p:attrNameLst>
                                          <p:attrName>ppt_w</p:attrName>
                                        </p:attrNameLst>
                                      </p:cBhvr>
                                      <p:tavLst>
                                        <p:tav tm="0">
                                          <p:val>
                                            <p:fltVal val="0"/>
                                          </p:val>
                                        </p:tav>
                                        <p:tav tm="100000">
                                          <p:val>
                                            <p:strVal val="#ppt_w"/>
                                          </p:val>
                                        </p:tav>
                                      </p:tavLst>
                                    </p:anim>
                                    <p:anim calcmode="lin" valueType="num">
                                      <p:cBhvr>
                                        <p:cTn id="145" dur="500" fill="hold"/>
                                        <p:tgtEl>
                                          <p:spTgt spid="110"/>
                                        </p:tgtEl>
                                        <p:attrNameLst>
                                          <p:attrName>ppt_h</p:attrName>
                                        </p:attrNameLst>
                                      </p:cBhvr>
                                      <p:tavLst>
                                        <p:tav tm="0">
                                          <p:val>
                                            <p:fltVal val="0"/>
                                          </p:val>
                                        </p:tav>
                                        <p:tav tm="100000">
                                          <p:val>
                                            <p:strVal val="#ppt_h"/>
                                          </p:val>
                                        </p:tav>
                                      </p:tavLst>
                                    </p:anim>
                                    <p:animEffect transition="in" filter="fade">
                                      <p:cBhvr>
                                        <p:cTn id="146" dur="500"/>
                                        <p:tgtEl>
                                          <p:spTgt spid="110"/>
                                        </p:tgtEl>
                                      </p:cBhvr>
                                    </p:animEffect>
                                  </p:childTnLst>
                                </p:cTn>
                              </p:par>
                            </p:childTnLst>
                          </p:cTn>
                        </p:par>
                        <p:par>
                          <p:cTn id="147" fill="hold">
                            <p:stCondLst>
                              <p:cond delay="13000"/>
                            </p:stCondLst>
                            <p:childTnLst>
                              <p:par>
                                <p:cTn id="148" presetID="26" presetClass="emph" presetSubtype="0" fill="hold" grpId="1" nodeType="afterEffect">
                                  <p:stCondLst>
                                    <p:cond delay="0"/>
                                  </p:stCondLst>
                                  <p:childTnLst>
                                    <p:animEffect transition="out" filter="fade">
                                      <p:cBhvr>
                                        <p:cTn id="149" dur="500" tmFilter="0, 0; .2, .5; .8, .5; 1, 0"/>
                                        <p:tgtEl>
                                          <p:spTgt spid="110"/>
                                        </p:tgtEl>
                                      </p:cBhvr>
                                    </p:animEffect>
                                    <p:animScale>
                                      <p:cBhvr>
                                        <p:cTn id="150" dur="250" autoRev="1" fill="hold"/>
                                        <p:tgtEl>
                                          <p:spTgt spid="110"/>
                                        </p:tgtEl>
                                      </p:cBhvr>
                                      <p:by x="105000" y="105000"/>
                                    </p:animScale>
                                  </p:childTnLst>
                                </p:cTn>
                              </p:par>
                            </p:childTnLst>
                          </p:cTn>
                        </p:par>
                        <p:par>
                          <p:cTn id="151" fill="hold">
                            <p:stCondLst>
                              <p:cond delay="13500"/>
                            </p:stCondLst>
                            <p:childTnLst>
                              <p:par>
                                <p:cTn id="152" presetID="10" presetClass="entr" presetSubtype="0" fill="hold" nodeType="afterEffect">
                                  <p:stCondLst>
                                    <p:cond delay="0"/>
                                  </p:stCondLst>
                                  <p:childTnLst>
                                    <p:set>
                                      <p:cBhvr>
                                        <p:cTn id="153" dur="1" fill="hold">
                                          <p:stCondLst>
                                            <p:cond delay="0"/>
                                          </p:stCondLst>
                                        </p:cTn>
                                        <p:tgtEl>
                                          <p:spTgt spid="32"/>
                                        </p:tgtEl>
                                        <p:attrNameLst>
                                          <p:attrName>style.visibility</p:attrName>
                                        </p:attrNameLst>
                                      </p:cBhvr>
                                      <p:to>
                                        <p:strVal val="visible"/>
                                      </p:to>
                                    </p:set>
                                    <p:animEffect transition="in" filter="fade">
                                      <p:cBhvr>
                                        <p:cTn id="154" dur="500"/>
                                        <p:tgtEl>
                                          <p:spTgt spid="32"/>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43"/>
                                        </p:tgtEl>
                                        <p:attrNameLst>
                                          <p:attrName>style.visibility</p:attrName>
                                        </p:attrNameLst>
                                      </p:cBhvr>
                                      <p:to>
                                        <p:strVal val="visible"/>
                                      </p:to>
                                    </p:set>
                                    <p:animEffect transition="in" filter="fade">
                                      <p:cBhvr>
                                        <p:cTn id="159" dur="500"/>
                                        <p:tgtEl>
                                          <p:spTgt spid="43"/>
                                        </p:tgtEl>
                                      </p:cBhvr>
                                    </p:animEffect>
                                  </p:childTnLst>
                                </p:cTn>
                              </p:par>
                              <p:par>
                                <p:cTn id="160" presetID="1" presetClass="entr" presetSubtype="0" fill="hold" nodeType="withEffect">
                                  <p:stCondLst>
                                    <p:cond delay="0"/>
                                  </p:stCondLst>
                                  <p:childTnLst>
                                    <p:set>
                                      <p:cBhvr>
                                        <p:cTn id="161" dur="1" fill="hold">
                                          <p:stCondLst>
                                            <p:cond delay="0"/>
                                          </p:stCondLst>
                                        </p:cTn>
                                        <p:tgtEl>
                                          <p:spTgt spid="47"/>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45"/>
                                        </p:tgtEl>
                                        <p:attrNameLst>
                                          <p:attrName>style.visibility</p:attrName>
                                        </p:attrNameLst>
                                      </p:cBhvr>
                                      <p:to>
                                        <p:strVal val="visible"/>
                                      </p:to>
                                    </p:set>
                                    <p:animEffect transition="in" filter="fade">
                                      <p:cBhvr>
                                        <p:cTn id="166" dur="500"/>
                                        <p:tgtEl>
                                          <p:spTgt spid="45"/>
                                        </p:tgtEl>
                                      </p:cBhvr>
                                    </p:animEffect>
                                  </p:childTnLst>
                                </p:cTn>
                              </p:par>
                              <p:par>
                                <p:cTn id="167" presetID="10" presetClass="entr" presetSubtype="0" fill="hold" nodeType="withEffect">
                                  <p:stCondLst>
                                    <p:cond delay="0"/>
                                  </p:stCondLst>
                                  <p:childTnLst>
                                    <p:set>
                                      <p:cBhvr>
                                        <p:cTn id="168" dur="1" fill="hold">
                                          <p:stCondLst>
                                            <p:cond delay="0"/>
                                          </p:stCondLst>
                                        </p:cTn>
                                        <p:tgtEl>
                                          <p:spTgt spid="46"/>
                                        </p:tgtEl>
                                        <p:attrNameLst>
                                          <p:attrName>style.visibility</p:attrName>
                                        </p:attrNameLst>
                                      </p:cBhvr>
                                      <p:to>
                                        <p:strVal val="visible"/>
                                      </p:to>
                                    </p:set>
                                    <p:animEffect transition="in" filter="fade">
                                      <p:cBhvr>
                                        <p:cTn id="169" dur="500"/>
                                        <p:tgtEl>
                                          <p:spTgt spid="46"/>
                                        </p:tgtEl>
                                      </p:cBhvr>
                                    </p:animEffect>
                                  </p:childTnLst>
                                </p:cTn>
                              </p:par>
                              <p:par>
                                <p:cTn id="170" presetID="10" presetClass="entr" presetSubtype="0" fill="hold"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fade">
                                      <p:cBhvr>
                                        <p:cTn id="17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7" grpId="0"/>
      <p:bldP spid="17" grpId="1"/>
      <p:bldP spid="208" grpId="0"/>
      <p:bldP spid="208" grpId="2"/>
      <p:bldP spid="209" grpId="0"/>
      <p:bldP spid="209" grpId="1"/>
      <p:bldP spid="28" grpId="0" animBg="1"/>
      <p:bldP spid="110" grpId="0"/>
      <p:bldP spid="110" grpId="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8520" y="-27384"/>
            <a:ext cx="9793088" cy="5472608"/>
          </a:xfrm>
          <a:prstGeom prst="rect">
            <a:avLst/>
          </a:prstGeom>
          <a:gradFill flip="none" rotWithShape="1">
            <a:gsLst>
              <a:gs pos="0">
                <a:srgbClr val="7AC9FA"/>
              </a:gs>
              <a:gs pos="32000">
                <a:schemeClr val="bg1"/>
              </a:gs>
              <a:gs pos="81000">
                <a:schemeClr val="bg1"/>
              </a:gs>
              <a:gs pos="100000">
                <a:srgbClr val="FF999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98742" y="197514"/>
            <a:ext cx="6132548" cy="3970318"/>
          </a:xfrm>
          <a:prstGeom prst="rect">
            <a:avLst/>
          </a:prstGeom>
          <a:noFill/>
        </p:spPr>
        <p:txBody>
          <a:bodyPr wrap="square" rtlCol="0">
            <a:spAutoFit/>
          </a:bodyPr>
          <a:lstStyle/>
          <a:p>
            <a:r>
              <a:rPr lang="en-GB" sz="2800" dirty="0">
                <a:latin typeface="Book Antiqua" pitchFamily="18" charset="0"/>
              </a:rPr>
              <a:t>Our hypothesis for the Bulb Project is that </a:t>
            </a:r>
            <a:r>
              <a:rPr lang="en-GB" sz="2800" b="1" dirty="0">
                <a:latin typeface="Book Antiqua" pitchFamily="18" charset="0"/>
              </a:rPr>
              <a:t>daffodils in pots will flower before those in the ground. </a:t>
            </a:r>
          </a:p>
          <a:p>
            <a:endParaRPr lang="en-GB" sz="2800" dirty="0">
              <a:latin typeface="Book Antiqua" pitchFamily="18" charset="0"/>
            </a:endParaRPr>
          </a:p>
          <a:p>
            <a:r>
              <a:rPr lang="en-GB" sz="2800" dirty="0">
                <a:latin typeface="Book Antiqua" pitchFamily="18" charset="0"/>
              </a:rPr>
              <a:t>We think this is because bulbs in the ground are more insulated, so they do not “feel” the changes in temperature as much.</a:t>
            </a:r>
          </a:p>
          <a:p>
            <a:endParaRPr lang="en-GB" sz="2800" dirty="0">
              <a:latin typeface="Book Antiqua" pitchFamily="18" charset="0"/>
            </a:endParaRPr>
          </a:p>
        </p:txBody>
      </p:sp>
      <p:sp>
        <p:nvSpPr>
          <p:cNvPr id="3" name="Rectangle 2"/>
          <p:cNvSpPr/>
          <p:nvPr/>
        </p:nvSpPr>
        <p:spPr>
          <a:xfrm>
            <a:off x="-175164" y="5013176"/>
            <a:ext cx="10219772" cy="1944216"/>
          </a:xfrm>
          <a:prstGeom prst="rect">
            <a:avLst/>
          </a:prstGeom>
          <a:blipFill>
            <a:blip r:embed="rId3"/>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1907704" y="6009608"/>
            <a:ext cx="713867" cy="653852"/>
            <a:chOff x="1907704" y="6009608"/>
            <a:chExt cx="713867" cy="653852"/>
          </a:xfrm>
        </p:grpSpPr>
        <p:sp>
          <p:nvSpPr>
            <p:cNvPr id="5" name="Oval 4"/>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6009608"/>
              <a:ext cx="713867" cy="653852"/>
            </a:xfrm>
            <a:prstGeom prst="rect">
              <a:avLst/>
            </a:prstGeom>
          </p:spPr>
        </p:pic>
      </p:grpSp>
      <p:sp>
        <p:nvSpPr>
          <p:cNvPr id="6" name="Trapezoid 5"/>
          <p:cNvSpPr/>
          <p:nvPr/>
        </p:nvSpPr>
        <p:spPr>
          <a:xfrm rot="10800000">
            <a:off x="6266973" y="3143958"/>
            <a:ext cx="2232248" cy="1872208"/>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rapezoid 8"/>
          <p:cNvSpPr/>
          <p:nvPr/>
        </p:nvSpPr>
        <p:spPr>
          <a:xfrm rot="10800000">
            <a:off x="6365715" y="3215966"/>
            <a:ext cx="2016225" cy="1758052"/>
          </a:xfrm>
          <a:prstGeom prst="trapezoid">
            <a:avLst/>
          </a:prstGeom>
          <a:blipFill>
            <a:blip r:embed="rId3"/>
            <a:tile tx="0" ty="0" sx="100000" sy="100000" flip="none" algn="tl"/>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p:cNvSpPr/>
          <p:nvPr/>
        </p:nvSpPr>
        <p:spPr>
          <a:xfrm>
            <a:off x="7092280" y="3915804"/>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6893" y="3830638"/>
            <a:ext cx="713867" cy="653852"/>
          </a:xfrm>
          <a:prstGeom prst="rect">
            <a:avLst/>
          </a:prstGeom>
        </p:spPr>
      </p:pic>
      <p:grpSp>
        <p:nvGrpSpPr>
          <p:cNvPr id="14" name="Group 13"/>
          <p:cNvGrpSpPr/>
          <p:nvPr/>
        </p:nvGrpSpPr>
        <p:grpSpPr>
          <a:xfrm>
            <a:off x="3419872" y="6029151"/>
            <a:ext cx="713867" cy="653852"/>
            <a:chOff x="1907704" y="6009608"/>
            <a:chExt cx="713867" cy="653852"/>
          </a:xfrm>
        </p:grpSpPr>
        <p:sp>
          <p:nvSpPr>
            <p:cNvPr id="15" name="Oval 14"/>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6009608"/>
              <a:ext cx="713867" cy="653852"/>
            </a:xfrm>
            <a:prstGeom prst="rect">
              <a:avLst/>
            </a:prstGeom>
          </p:spPr>
        </p:pic>
      </p:grpSp>
      <p:grpSp>
        <p:nvGrpSpPr>
          <p:cNvPr id="17" name="Group 16"/>
          <p:cNvGrpSpPr/>
          <p:nvPr/>
        </p:nvGrpSpPr>
        <p:grpSpPr>
          <a:xfrm>
            <a:off x="323528" y="6015459"/>
            <a:ext cx="713867" cy="653852"/>
            <a:chOff x="1907704" y="6009608"/>
            <a:chExt cx="713867" cy="653852"/>
          </a:xfrm>
        </p:grpSpPr>
        <p:sp>
          <p:nvSpPr>
            <p:cNvPr id="18" name="Oval 17"/>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6009608"/>
              <a:ext cx="713867" cy="653852"/>
            </a:xfrm>
            <a:prstGeom prst="rect">
              <a:avLst/>
            </a:prstGeom>
          </p:spPr>
        </p:pic>
      </p:grpSp>
      <p:grpSp>
        <p:nvGrpSpPr>
          <p:cNvPr id="20" name="Group 19"/>
          <p:cNvGrpSpPr/>
          <p:nvPr/>
        </p:nvGrpSpPr>
        <p:grpSpPr>
          <a:xfrm>
            <a:off x="5220072" y="6015459"/>
            <a:ext cx="713867" cy="653852"/>
            <a:chOff x="1907704" y="6009608"/>
            <a:chExt cx="713867" cy="653852"/>
          </a:xfrm>
        </p:grpSpPr>
        <p:sp>
          <p:nvSpPr>
            <p:cNvPr id="21" name="Oval 20"/>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6009608"/>
              <a:ext cx="713867" cy="653852"/>
            </a:xfrm>
            <a:prstGeom prst="rect">
              <a:avLst/>
            </a:prstGeom>
          </p:spPr>
        </p:pic>
      </p:grpSp>
      <p:sp>
        <p:nvSpPr>
          <p:cNvPr id="7" name="Speech Bubble: Oval 6">
            <a:extLst>
              <a:ext uri="{FF2B5EF4-FFF2-40B4-BE49-F238E27FC236}">
                <a16:creationId xmlns:a16="http://schemas.microsoft.com/office/drawing/2014/main" id="{314FB56E-2EB6-AC54-8B71-BA8101AFB90A}"/>
              </a:ext>
            </a:extLst>
          </p:cNvPr>
          <p:cNvSpPr/>
          <p:nvPr/>
        </p:nvSpPr>
        <p:spPr>
          <a:xfrm>
            <a:off x="6437464" y="920860"/>
            <a:ext cx="2880320" cy="1944216"/>
          </a:xfrm>
          <a:prstGeom prst="wedgeEllipseCallout">
            <a:avLst>
              <a:gd name="adj1" fmla="val -17134"/>
              <a:gd name="adj2" fmla="val 7711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2800" dirty="0"/>
              <a:t>The weather is freezing today!</a:t>
            </a:r>
          </a:p>
        </p:txBody>
      </p:sp>
      <p:sp>
        <p:nvSpPr>
          <p:cNvPr id="24" name="Speech Bubble: Oval 23">
            <a:extLst>
              <a:ext uri="{FF2B5EF4-FFF2-40B4-BE49-F238E27FC236}">
                <a16:creationId xmlns:a16="http://schemas.microsoft.com/office/drawing/2014/main" id="{E69A5C38-67BE-8D8B-012B-83FF8C4A5379}"/>
              </a:ext>
            </a:extLst>
          </p:cNvPr>
          <p:cNvSpPr/>
          <p:nvPr/>
        </p:nvSpPr>
        <p:spPr>
          <a:xfrm>
            <a:off x="6732240" y="4569656"/>
            <a:ext cx="2880320" cy="1944216"/>
          </a:xfrm>
          <a:prstGeom prst="wedgeEllipseCallout">
            <a:avLst>
              <a:gd name="adj1" fmla="val -69223"/>
              <a:gd name="adj2" fmla="val 3236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t>We’re plenty warm down here!</a:t>
            </a:r>
          </a:p>
        </p:txBody>
      </p:sp>
      <p:sp>
        <p:nvSpPr>
          <p:cNvPr id="25" name="TextBox 24">
            <a:extLst>
              <a:ext uri="{FF2B5EF4-FFF2-40B4-BE49-F238E27FC236}">
                <a16:creationId xmlns:a16="http://schemas.microsoft.com/office/drawing/2014/main" id="{C447E70F-3E52-0FA9-1A3D-8BA9CB611681}"/>
              </a:ext>
            </a:extLst>
          </p:cNvPr>
          <p:cNvSpPr txBox="1"/>
          <p:nvPr/>
        </p:nvSpPr>
        <p:spPr>
          <a:xfrm>
            <a:off x="1331640" y="2632039"/>
            <a:ext cx="6912768" cy="95410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GB" sz="2800" dirty="0"/>
              <a:t>Let’s find out what happened, using the data sent by our Super Scientists… (You!)</a:t>
            </a:r>
          </a:p>
        </p:txBody>
      </p:sp>
    </p:spTree>
    <p:extLst>
      <p:ext uri="{BB962C8B-B14F-4D97-AF65-F5344CB8AC3E}">
        <p14:creationId xmlns:p14="http://schemas.microsoft.com/office/powerpoint/2010/main" val="57188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Content Placeholder 43">
            <a:extLst>
              <a:ext uri="{FF2B5EF4-FFF2-40B4-BE49-F238E27FC236}">
                <a16:creationId xmlns:a16="http://schemas.microsoft.com/office/drawing/2014/main" id="{391E9ABD-BDA4-0479-0E06-6CE82B36AD0C}"/>
              </a:ext>
            </a:extLst>
          </p:cNvPr>
          <p:cNvGraphicFramePr>
            <a:graphicFrameLocks/>
          </p:cNvGraphicFramePr>
          <p:nvPr>
            <p:extLst>
              <p:ext uri="{D42A27DB-BD31-4B8C-83A1-F6EECF244321}">
                <p14:modId xmlns:p14="http://schemas.microsoft.com/office/powerpoint/2010/main" val="175262354"/>
              </p:ext>
            </p:extLst>
          </p:nvPr>
        </p:nvGraphicFramePr>
        <p:xfrm>
          <a:off x="4703420" y="3085183"/>
          <a:ext cx="2777684" cy="27426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2400" dirty="0"/>
                        <a:t>March</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2000" b="1" dirty="0"/>
                        <a:t>M</a:t>
                      </a:r>
                    </a:p>
                  </a:txBody>
                  <a:tcPr marL="69593" marR="69593" marT="34796" marB="34796"/>
                </a:tc>
                <a:tc>
                  <a:txBody>
                    <a:bodyPr/>
                    <a:lstStyle/>
                    <a:p>
                      <a:pPr algn="ctr"/>
                      <a:r>
                        <a:rPr lang="en-US" sz="2000" b="1" dirty="0"/>
                        <a:t>T</a:t>
                      </a:r>
                    </a:p>
                  </a:txBody>
                  <a:tcPr marL="69593" marR="69593" marT="34796" marB="34796"/>
                </a:tc>
                <a:tc>
                  <a:txBody>
                    <a:bodyPr/>
                    <a:lstStyle/>
                    <a:p>
                      <a:pPr algn="ctr"/>
                      <a:r>
                        <a:rPr lang="en-US" sz="2000" b="1" dirty="0"/>
                        <a:t>W</a:t>
                      </a:r>
                    </a:p>
                  </a:txBody>
                  <a:tcPr marL="69593" marR="69593" marT="34796" marB="34796"/>
                </a:tc>
                <a:tc>
                  <a:txBody>
                    <a:bodyPr/>
                    <a:lstStyle/>
                    <a:p>
                      <a:pPr algn="ctr"/>
                      <a:r>
                        <a:rPr lang="en-US" sz="2000" b="1" dirty="0"/>
                        <a:t>T</a:t>
                      </a:r>
                    </a:p>
                  </a:txBody>
                  <a:tcPr marL="69593" marR="69593" marT="34796" marB="34796"/>
                </a:tc>
                <a:tc>
                  <a:txBody>
                    <a:bodyPr/>
                    <a:lstStyle/>
                    <a:p>
                      <a:pPr algn="ctr"/>
                      <a:r>
                        <a:rPr lang="en-US" sz="2000" b="1" dirty="0"/>
                        <a:t>F</a:t>
                      </a:r>
                    </a:p>
                  </a:txBody>
                  <a:tcPr marL="69593" marR="69593" marT="34796" marB="34796"/>
                </a:tc>
                <a:tc>
                  <a:txBody>
                    <a:bodyPr/>
                    <a:lstStyle/>
                    <a:p>
                      <a:pPr algn="ctr"/>
                      <a:r>
                        <a:rPr lang="en-US" sz="2000" b="1" dirty="0"/>
                        <a:t>S</a:t>
                      </a:r>
                    </a:p>
                  </a:txBody>
                  <a:tcPr marL="69593" marR="69593" marT="34796" marB="34796"/>
                </a:tc>
                <a:tc>
                  <a:txBody>
                    <a:bodyPr/>
                    <a:lstStyle/>
                    <a:p>
                      <a:pPr algn="ctr"/>
                      <a:r>
                        <a:rPr lang="en-US" sz="2000" b="1" dirty="0"/>
                        <a:t>S</a:t>
                      </a:r>
                    </a:p>
                  </a:txBody>
                  <a:tcPr marL="69593" marR="69593" marT="34796" marB="34796"/>
                </a:tc>
                <a:extLst>
                  <a:ext uri="{0D108BD9-81ED-4DB2-BD59-A6C34878D82A}">
                    <a16:rowId xmlns:a16="http://schemas.microsoft.com/office/drawing/2014/main" val="10001"/>
                  </a:ext>
                </a:extLst>
              </a:tr>
              <a:tr h="119129">
                <a:tc>
                  <a:txBody>
                    <a:bodyPr/>
                    <a:lstStyle/>
                    <a:p>
                      <a:pPr algn="ctr"/>
                      <a:endParaRPr lang="en-US" sz="2000" dirty="0"/>
                    </a:p>
                  </a:txBody>
                  <a:tcPr marL="69593" marR="69593" marT="34796" marB="34796"/>
                </a:tc>
                <a:tc>
                  <a:txBody>
                    <a:bodyPr/>
                    <a:lstStyle/>
                    <a:p>
                      <a:pPr algn="ctr"/>
                      <a:r>
                        <a:rPr lang="en-US" sz="2000" dirty="0"/>
                        <a:t>1</a:t>
                      </a:r>
                    </a:p>
                  </a:txBody>
                  <a:tcPr marL="69593" marR="69593" marT="34796" marB="34796"/>
                </a:tc>
                <a:tc>
                  <a:txBody>
                    <a:bodyPr/>
                    <a:lstStyle/>
                    <a:p>
                      <a:pPr algn="ctr"/>
                      <a:r>
                        <a:rPr lang="en-US" sz="2000" dirty="0"/>
                        <a:t>2</a:t>
                      </a:r>
                    </a:p>
                  </a:txBody>
                  <a:tcPr marL="69593" marR="69593" marT="34796" marB="34796"/>
                </a:tc>
                <a:tc>
                  <a:txBody>
                    <a:bodyPr/>
                    <a:lstStyle/>
                    <a:p>
                      <a:pPr algn="ctr"/>
                      <a:r>
                        <a:rPr lang="en-US" sz="2000" dirty="0"/>
                        <a:t>3</a:t>
                      </a:r>
                    </a:p>
                  </a:txBody>
                  <a:tcPr marL="69593" marR="69593" marT="34796" marB="34796"/>
                </a:tc>
                <a:tc>
                  <a:txBody>
                    <a:bodyPr/>
                    <a:lstStyle/>
                    <a:p>
                      <a:pPr algn="ctr"/>
                      <a:r>
                        <a:rPr lang="en-US" sz="2000" dirty="0"/>
                        <a:t>4</a:t>
                      </a:r>
                    </a:p>
                  </a:txBody>
                  <a:tcPr marL="69593" marR="69593" marT="34796" marB="34796"/>
                </a:tc>
                <a:tc>
                  <a:txBody>
                    <a:bodyPr/>
                    <a:lstStyle/>
                    <a:p>
                      <a:pPr algn="ctr"/>
                      <a:r>
                        <a:rPr lang="en-US" sz="2000" dirty="0"/>
                        <a:t>5</a:t>
                      </a:r>
                    </a:p>
                  </a:txBody>
                  <a:tcPr marL="69593" marR="69593" marT="34796" marB="34796"/>
                </a:tc>
                <a:tc>
                  <a:txBody>
                    <a:bodyPr/>
                    <a:lstStyle/>
                    <a:p>
                      <a:pPr algn="ctr"/>
                      <a:r>
                        <a:rPr lang="en-US" sz="2000" dirty="0"/>
                        <a:t>6</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2000" dirty="0"/>
                        <a:t>7</a:t>
                      </a:r>
                    </a:p>
                  </a:txBody>
                  <a:tcPr marL="69593" marR="69593" marT="34796" marB="34796"/>
                </a:tc>
                <a:tc>
                  <a:txBody>
                    <a:bodyPr/>
                    <a:lstStyle/>
                    <a:p>
                      <a:pPr algn="ctr"/>
                      <a:r>
                        <a:rPr lang="en-US" sz="2000" dirty="0"/>
                        <a:t>8</a:t>
                      </a:r>
                    </a:p>
                  </a:txBody>
                  <a:tcPr marL="69593" marR="69593" marT="34796" marB="34796"/>
                </a:tc>
                <a:tc>
                  <a:txBody>
                    <a:bodyPr/>
                    <a:lstStyle/>
                    <a:p>
                      <a:pPr algn="ctr"/>
                      <a:r>
                        <a:rPr lang="en-US" sz="2000" dirty="0"/>
                        <a:t>9</a:t>
                      </a:r>
                    </a:p>
                  </a:txBody>
                  <a:tcPr marL="69593" marR="69593" marT="34796" marB="34796"/>
                </a:tc>
                <a:tc>
                  <a:txBody>
                    <a:bodyPr/>
                    <a:lstStyle/>
                    <a:p>
                      <a:pPr algn="ctr"/>
                      <a:r>
                        <a:rPr lang="en-US" sz="2000" dirty="0"/>
                        <a:t>10</a:t>
                      </a:r>
                    </a:p>
                  </a:txBody>
                  <a:tcPr marL="69593" marR="69593" marT="34796" marB="34796"/>
                </a:tc>
                <a:tc>
                  <a:txBody>
                    <a:bodyPr/>
                    <a:lstStyle/>
                    <a:p>
                      <a:pPr algn="ctr"/>
                      <a:r>
                        <a:rPr lang="en-US" sz="2000" dirty="0"/>
                        <a:t>11</a:t>
                      </a:r>
                    </a:p>
                  </a:txBody>
                  <a:tcPr marL="69593" marR="69593" marT="34796" marB="34796"/>
                </a:tc>
                <a:tc>
                  <a:txBody>
                    <a:bodyPr/>
                    <a:lstStyle/>
                    <a:p>
                      <a:pPr algn="ctr"/>
                      <a:r>
                        <a:rPr lang="en-US" sz="2000" dirty="0"/>
                        <a:t>12</a:t>
                      </a:r>
                    </a:p>
                  </a:txBody>
                  <a:tcPr marL="69593" marR="69593" marT="34796" marB="34796"/>
                </a:tc>
                <a:tc>
                  <a:txBody>
                    <a:bodyPr/>
                    <a:lstStyle/>
                    <a:p>
                      <a:pPr algn="ctr"/>
                      <a:r>
                        <a:rPr lang="en-US" sz="2000" dirty="0"/>
                        <a:t>13</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2000" dirty="0"/>
                        <a:t>14</a:t>
                      </a:r>
                    </a:p>
                  </a:txBody>
                  <a:tcPr marL="69593" marR="69593" marT="34796" marB="34796"/>
                </a:tc>
                <a:tc>
                  <a:txBody>
                    <a:bodyPr/>
                    <a:lstStyle/>
                    <a:p>
                      <a:pPr algn="ctr"/>
                      <a:r>
                        <a:rPr lang="en-US" sz="2000" dirty="0"/>
                        <a:t>15</a:t>
                      </a:r>
                    </a:p>
                  </a:txBody>
                  <a:tcPr marL="69593" marR="69593" marT="34796" marB="34796"/>
                </a:tc>
                <a:tc>
                  <a:txBody>
                    <a:bodyPr/>
                    <a:lstStyle/>
                    <a:p>
                      <a:pPr algn="ctr"/>
                      <a:r>
                        <a:rPr lang="en-US" sz="2000" dirty="0"/>
                        <a:t>16</a:t>
                      </a:r>
                    </a:p>
                  </a:txBody>
                  <a:tcPr marL="69593" marR="69593" marT="34796" marB="34796"/>
                </a:tc>
                <a:tc>
                  <a:txBody>
                    <a:bodyPr/>
                    <a:lstStyle/>
                    <a:p>
                      <a:pPr algn="ctr"/>
                      <a:r>
                        <a:rPr lang="en-US" sz="2000" dirty="0"/>
                        <a:t>17</a:t>
                      </a:r>
                    </a:p>
                  </a:txBody>
                  <a:tcPr marL="69593" marR="69593" marT="34796" marB="34796"/>
                </a:tc>
                <a:tc>
                  <a:txBody>
                    <a:bodyPr/>
                    <a:lstStyle/>
                    <a:p>
                      <a:pPr algn="ctr"/>
                      <a:r>
                        <a:rPr lang="en-US" sz="2000" dirty="0"/>
                        <a:t>18</a:t>
                      </a:r>
                    </a:p>
                  </a:txBody>
                  <a:tcPr marL="69593" marR="69593" marT="34796" marB="34796"/>
                </a:tc>
                <a:tc>
                  <a:txBody>
                    <a:bodyPr/>
                    <a:lstStyle/>
                    <a:p>
                      <a:pPr algn="ctr"/>
                      <a:r>
                        <a:rPr lang="en-US" sz="2000" dirty="0"/>
                        <a:t>19</a:t>
                      </a:r>
                    </a:p>
                  </a:txBody>
                  <a:tcPr marL="69593" marR="69593" marT="34796" marB="34796"/>
                </a:tc>
                <a:tc>
                  <a:txBody>
                    <a:bodyPr/>
                    <a:lstStyle/>
                    <a:p>
                      <a:pPr algn="ctr"/>
                      <a:r>
                        <a:rPr lang="en-US" sz="2000" dirty="0"/>
                        <a:t>20</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2000" dirty="0"/>
                        <a:t>21</a:t>
                      </a:r>
                    </a:p>
                  </a:txBody>
                  <a:tcPr marL="69593" marR="69593" marT="34796" marB="34796"/>
                </a:tc>
                <a:tc>
                  <a:txBody>
                    <a:bodyPr/>
                    <a:lstStyle/>
                    <a:p>
                      <a:pPr algn="ctr"/>
                      <a:r>
                        <a:rPr lang="en-US" sz="2000" dirty="0"/>
                        <a:t>22</a:t>
                      </a:r>
                    </a:p>
                  </a:txBody>
                  <a:tcPr marL="69593" marR="69593" marT="34796" marB="34796"/>
                </a:tc>
                <a:tc>
                  <a:txBody>
                    <a:bodyPr/>
                    <a:lstStyle/>
                    <a:p>
                      <a:pPr algn="ctr"/>
                      <a:r>
                        <a:rPr lang="en-US" sz="2000" dirty="0"/>
                        <a:t>23</a:t>
                      </a:r>
                    </a:p>
                  </a:txBody>
                  <a:tcPr marL="69593" marR="69593" marT="34796" marB="34796"/>
                </a:tc>
                <a:tc>
                  <a:txBody>
                    <a:bodyPr/>
                    <a:lstStyle/>
                    <a:p>
                      <a:pPr algn="ctr"/>
                      <a:r>
                        <a:rPr lang="en-US" sz="2000" dirty="0"/>
                        <a:t>24</a:t>
                      </a:r>
                    </a:p>
                  </a:txBody>
                  <a:tcPr marL="69593" marR="69593" marT="34796" marB="34796"/>
                </a:tc>
                <a:tc>
                  <a:txBody>
                    <a:bodyPr/>
                    <a:lstStyle/>
                    <a:p>
                      <a:pPr algn="ctr"/>
                      <a:r>
                        <a:rPr lang="en-US" sz="2000" dirty="0"/>
                        <a:t>25</a:t>
                      </a:r>
                    </a:p>
                  </a:txBody>
                  <a:tcPr marL="69593" marR="69593" marT="34796" marB="34796"/>
                </a:tc>
                <a:tc>
                  <a:txBody>
                    <a:bodyPr/>
                    <a:lstStyle/>
                    <a:p>
                      <a:pPr algn="ctr"/>
                      <a:r>
                        <a:rPr lang="en-US" sz="2000" dirty="0"/>
                        <a:t>26</a:t>
                      </a:r>
                    </a:p>
                  </a:txBody>
                  <a:tcPr marL="69593" marR="69593" marT="34796" marB="34796"/>
                </a:tc>
                <a:tc>
                  <a:txBody>
                    <a:bodyPr/>
                    <a:lstStyle/>
                    <a:p>
                      <a:pPr algn="ctr"/>
                      <a:r>
                        <a:rPr lang="en-US" sz="2000" dirty="0"/>
                        <a:t>27</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2000" dirty="0"/>
                        <a:t>28</a:t>
                      </a:r>
                    </a:p>
                  </a:txBody>
                  <a:tcPr marL="69593" marR="69593" marT="34796" marB="34796"/>
                </a:tc>
                <a:tc>
                  <a:txBody>
                    <a:bodyPr/>
                    <a:lstStyle/>
                    <a:p>
                      <a:pPr algn="ctr"/>
                      <a:r>
                        <a:rPr lang="en-US" sz="2000" dirty="0"/>
                        <a:t>29</a:t>
                      </a:r>
                    </a:p>
                  </a:txBody>
                  <a:tcPr marL="69593" marR="69593" marT="34796" marB="34796"/>
                </a:tc>
                <a:tc>
                  <a:txBody>
                    <a:bodyPr/>
                    <a:lstStyle/>
                    <a:p>
                      <a:pPr algn="ctr"/>
                      <a:r>
                        <a:rPr lang="en-US" sz="2000" dirty="0"/>
                        <a:t>30</a:t>
                      </a:r>
                    </a:p>
                  </a:txBody>
                  <a:tcPr marL="69593" marR="69593" marT="34796" marB="3479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31</a:t>
                      </a:r>
                    </a:p>
                  </a:txBody>
                  <a:tcPr marL="69593" marR="69593" marT="34796" marB="34796"/>
                </a:tc>
                <a:tc>
                  <a:txBody>
                    <a:bodyPr/>
                    <a:lstStyle/>
                    <a:p>
                      <a:endParaRPr lang="en-US" sz="2400" dirty="0"/>
                    </a:p>
                  </a:txBody>
                  <a:tcPr marL="69593" marR="69593" marT="34796" marB="34796"/>
                </a:tc>
                <a:tc>
                  <a:txBody>
                    <a:bodyPr/>
                    <a:lstStyle/>
                    <a:p>
                      <a:endParaRPr lang="en-US" sz="2400" dirty="0"/>
                    </a:p>
                  </a:txBody>
                  <a:tcPr marL="69593" marR="69593" marT="34796" marB="34796"/>
                </a:tc>
                <a:tc>
                  <a:txBody>
                    <a:bodyPr/>
                    <a:lstStyle/>
                    <a:p>
                      <a:endParaRPr lang="en-US" sz="2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56" name="Content Placeholder 43">
            <a:extLst>
              <a:ext uri="{FF2B5EF4-FFF2-40B4-BE49-F238E27FC236}">
                <a16:creationId xmlns:a16="http://schemas.microsoft.com/office/drawing/2014/main" id="{EE9E2F04-8980-24A5-5FD0-BC733118CE05}"/>
              </a:ext>
            </a:extLst>
          </p:cNvPr>
          <p:cNvGraphicFramePr>
            <a:graphicFrameLocks/>
          </p:cNvGraphicFramePr>
          <p:nvPr>
            <p:extLst>
              <p:ext uri="{D42A27DB-BD31-4B8C-83A1-F6EECF244321}">
                <p14:modId xmlns:p14="http://schemas.microsoft.com/office/powerpoint/2010/main" val="818378011"/>
              </p:ext>
            </p:extLst>
          </p:nvPr>
        </p:nvGraphicFramePr>
        <p:xfrm>
          <a:off x="1794316" y="3085183"/>
          <a:ext cx="2777684" cy="27426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2400" dirty="0"/>
                        <a:t>February</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2000" b="1" dirty="0"/>
                        <a:t>M</a:t>
                      </a:r>
                    </a:p>
                  </a:txBody>
                  <a:tcPr marL="69593" marR="69593" marT="34796" marB="34796"/>
                </a:tc>
                <a:tc>
                  <a:txBody>
                    <a:bodyPr/>
                    <a:lstStyle/>
                    <a:p>
                      <a:pPr algn="ctr"/>
                      <a:r>
                        <a:rPr lang="en-US" sz="2000" b="1" dirty="0"/>
                        <a:t>T</a:t>
                      </a:r>
                    </a:p>
                  </a:txBody>
                  <a:tcPr marL="69593" marR="69593" marT="34796" marB="34796"/>
                </a:tc>
                <a:tc>
                  <a:txBody>
                    <a:bodyPr/>
                    <a:lstStyle/>
                    <a:p>
                      <a:pPr algn="ctr"/>
                      <a:r>
                        <a:rPr lang="en-US" sz="2000" b="1" dirty="0"/>
                        <a:t>W</a:t>
                      </a:r>
                    </a:p>
                  </a:txBody>
                  <a:tcPr marL="69593" marR="69593" marT="34796" marB="34796"/>
                </a:tc>
                <a:tc>
                  <a:txBody>
                    <a:bodyPr/>
                    <a:lstStyle/>
                    <a:p>
                      <a:pPr algn="ctr"/>
                      <a:r>
                        <a:rPr lang="en-US" sz="2000" b="1" dirty="0"/>
                        <a:t>T</a:t>
                      </a:r>
                    </a:p>
                  </a:txBody>
                  <a:tcPr marL="69593" marR="69593" marT="34796" marB="34796"/>
                </a:tc>
                <a:tc>
                  <a:txBody>
                    <a:bodyPr/>
                    <a:lstStyle/>
                    <a:p>
                      <a:pPr algn="ctr"/>
                      <a:r>
                        <a:rPr lang="en-US" sz="2000" b="1" dirty="0"/>
                        <a:t>F</a:t>
                      </a:r>
                    </a:p>
                  </a:txBody>
                  <a:tcPr marL="69593" marR="69593" marT="34796" marB="34796"/>
                </a:tc>
                <a:tc>
                  <a:txBody>
                    <a:bodyPr/>
                    <a:lstStyle/>
                    <a:p>
                      <a:pPr algn="ctr"/>
                      <a:r>
                        <a:rPr lang="en-US" sz="2000" b="1" dirty="0"/>
                        <a:t>S</a:t>
                      </a:r>
                    </a:p>
                  </a:txBody>
                  <a:tcPr marL="69593" marR="69593" marT="34796" marB="34796"/>
                </a:tc>
                <a:tc>
                  <a:txBody>
                    <a:bodyPr/>
                    <a:lstStyle/>
                    <a:p>
                      <a:pPr algn="ctr"/>
                      <a:r>
                        <a:rPr lang="en-US" sz="2000" b="1" dirty="0"/>
                        <a:t>S</a:t>
                      </a:r>
                    </a:p>
                  </a:txBody>
                  <a:tcPr marL="69593" marR="69593" marT="34796" marB="34796"/>
                </a:tc>
                <a:extLst>
                  <a:ext uri="{0D108BD9-81ED-4DB2-BD59-A6C34878D82A}">
                    <a16:rowId xmlns:a16="http://schemas.microsoft.com/office/drawing/2014/main" val="10001"/>
                  </a:ext>
                </a:extLst>
              </a:tr>
              <a:tr h="119129">
                <a:tc>
                  <a:txBody>
                    <a:bodyPr/>
                    <a:lstStyle/>
                    <a:p>
                      <a:pPr algn="ctr"/>
                      <a:endParaRPr lang="en-US" sz="2000" dirty="0"/>
                    </a:p>
                  </a:txBody>
                  <a:tcPr marL="69593" marR="69593" marT="34796" marB="34796"/>
                </a:tc>
                <a:tc>
                  <a:txBody>
                    <a:bodyPr/>
                    <a:lstStyle/>
                    <a:p>
                      <a:pPr algn="ctr"/>
                      <a:r>
                        <a:rPr lang="en-US" sz="2000" dirty="0"/>
                        <a:t>1</a:t>
                      </a:r>
                    </a:p>
                  </a:txBody>
                  <a:tcPr marL="69593" marR="69593" marT="34796" marB="34796"/>
                </a:tc>
                <a:tc>
                  <a:txBody>
                    <a:bodyPr/>
                    <a:lstStyle/>
                    <a:p>
                      <a:pPr algn="ctr"/>
                      <a:r>
                        <a:rPr lang="en-US" sz="2000" dirty="0"/>
                        <a:t>2</a:t>
                      </a:r>
                    </a:p>
                  </a:txBody>
                  <a:tcPr marL="69593" marR="69593" marT="34796" marB="34796"/>
                </a:tc>
                <a:tc>
                  <a:txBody>
                    <a:bodyPr/>
                    <a:lstStyle/>
                    <a:p>
                      <a:pPr algn="ctr"/>
                      <a:r>
                        <a:rPr lang="en-US" sz="2000" dirty="0"/>
                        <a:t>3</a:t>
                      </a:r>
                    </a:p>
                  </a:txBody>
                  <a:tcPr marL="69593" marR="69593" marT="34796" marB="34796"/>
                </a:tc>
                <a:tc>
                  <a:txBody>
                    <a:bodyPr/>
                    <a:lstStyle/>
                    <a:p>
                      <a:pPr algn="ctr"/>
                      <a:r>
                        <a:rPr lang="en-US" sz="2000" dirty="0"/>
                        <a:t>4</a:t>
                      </a:r>
                    </a:p>
                  </a:txBody>
                  <a:tcPr marL="69593" marR="69593" marT="34796" marB="34796"/>
                </a:tc>
                <a:tc>
                  <a:txBody>
                    <a:bodyPr/>
                    <a:lstStyle/>
                    <a:p>
                      <a:pPr algn="ctr"/>
                      <a:r>
                        <a:rPr lang="en-US" sz="2000" dirty="0"/>
                        <a:t>5</a:t>
                      </a:r>
                    </a:p>
                  </a:txBody>
                  <a:tcPr marL="69593" marR="69593" marT="34796" marB="34796"/>
                </a:tc>
                <a:tc>
                  <a:txBody>
                    <a:bodyPr/>
                    <a:lstStyle/>
                    <a:p>
                      <a:pPr algn="ctr"/>
                      <a:r>
                        <a:rPr lang="en-US" sz="2000" dirty="0"/>
                        <a:t>6</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2000" dirty="0"/>
                        <a:t>7</a:t>
                      </a:r>
                    </a:p>
                  </a:txBody>
                  <a:tcPr marL="69593" marR="69593" marT="34796" marB="34796"/>
                </a:tc>
                <a:tc>
                  <a:txBody>
                    <a:bodyPr/>
                    <a:lstStyle/>
                    <a:p>
                      <a:pPr algn="ctr"/>
                      <a:r>
                        <a:rPr lang="en-US" sz="2000" dirty="0"/>
                        <a:t>8</a:t>
                      </a:r>
                    </a:p>
                  </a:txBody>
                  <a:tcPr marL="69593" marR="69593" marT="34796" marB="34796"/>
                </a:tc>
                <a:tc>
                  <a:txBody>
                    <a:bodyPr/>
                    <a:lstStyle/>
                    <a:p>
                      <a:pPr algn="ctr"/>
                      <a:r>
                        <a:rPr lang="en-US" sz="2000" dirty="0"/>
                        <a:t>9</a:t>
                      </a:r>
                    </a:p>
                  </a:txBody>
                  <a:tcPr marL="69593" marR="69593" marT="34796" marB="34796"/>
                </a:tc>
                <a:tc>
                  <a:txBody>
                    <a:bodyPr/>
                    <a:lstStyle/>
                    <a:p>
                      <a:pPr algn="ctr"/>
                      <a:r>
                        <a:rPr lang="en-US" sz="2000" dirty="0"/>
                        <a:t>10</a:t>
                      </a:r>
                    </a:p>
                  </a:txBody>
                  <a:tcPr marL="69593" marR="69593" marT="34796" marB="34796"/>
                </a:tc>
                <a:tc>
                  <a:txBody>
                    <a:bodyPr/>
                    <a:lstStyle/>
                    <a:p>
                      <a:pPr algn="ctr"/>
                      <a:r>
                        <a:rPr lang="en-US" sz="2000" dirty="0"/>
                        <a:t>11</a:t>
                      </a:r>
                    </a:p>
                  </a:txBody>
                  <a:tcPr marL="69593" marR="69593" marT="34796" marB="34796"/>
                </a:tc>
                <a:tc>
                  <a:txBody>
                    <a:bodyPr/>
                    <a:lstStyle/>
                    <a:p>
                      <a:pPr algn="ctr"/>
                      <a:r>
                        <a:rPr lang="en-US" sz="2000" dirty="0"/>
                        <a:t>12</a:t>
                      </a:r>
                    </a:p>
                  </a:txBody>
                  <a:tcPr marL="69593" marR="69593" marT="34796" marB="34796"/>
                </a:tc>
                <a:tc>
                  <a:txBody>
                    <a:bodyPr/>
                    <a:lstStyle/>
                    <a:p>
                      <a:pPr algn="ctr"/>
                      <a:r>
                        <a:rPr lang="en-US" sz="2000" dirty="0"/>
                        <a:t>13</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2000" dirty="0"/>
                        <a:t>14</a:t>
                      </a:r>
                    </a:p>
                  </a:txBody>
                  <a:tcPr marL="69593" marR="69593" marT="34796" marB="34796"/>
                </a:tc>
                <a:tc>
                  <a:txBody>
                    <a:bodyPr/>
                    <a:lstStyle/>
                    <a:p>
                      <a:pPr algn="ctr"/>
                      <a:r>
                        <a:rPr lang="en-US" sz="2000" dirty="0"/>
                        <a:t>15</a:t>
                      </a:r>
                    </a:p>
                  </a:txBody>
                  <a:tcPr marL="69593" marR="69593" marT="34796" marB="34796"/>
                </a:tc>
                <a:tc>
                  <a:txBody>
                    <a:bodyPr/>
                    <a:lstStyle/>
                    <a:p>
                      <a:pPr algn="ctr"/>
                      <a:r>
                        <a:rPr lang="en-US" sz="2000" dirty="0"/>
                        <a:t>16</a:t>
                      </a:r>
                    </a:p>
                  </a:txBody>
                  <a:tcPr marL="69593" marR="69593" marT="34796" marB="34796"/>
                </a:tc>
                <a:tc>
                  <a:txBody>
                    <a:bodyPr/>
                    <a:lstStyle/>
                    <a:p>
                      <a:pPr algn="ctr"/>
                      <a:r>
                        <a:rPr lang="en-US" sz="2000" dirty="0"/>
                        <a:t>17</a:t>
                      </a:r>
                    </a:p>
                  </a:txBody>
                  <a:tcPr marL="69593" marR="69593" marT="34796" marB="34796"/>
                </a:tc>
                <a:tc>
                  <a:txBody>
                    <a:bodyPr/>
                    <a:lstStyle/>
                    <a:p>
                      <a:pPr algn="ctr"/>
                      <a:r>
                        <a:rPr lang="en-US" sz="2000" dirty="0"/>
                        <a:t>18</a:t>
                      </a:r>
                    </a:p>
                  </a:txBody>
                  <a:tcPr marL="69593" marR="69593" marT="34796" marB="34796"/>
                </a:tc>
                <a:tc>
                  <a:txBody>
                    <a:bodyPr/>
                    <a:lstStyle/>
                    <a:p>
                      <a:pPr algn="ctr"/>
                      <a:r>
                        <a:rPr lang="en-US" sz="2000" dirty="0"/>
                        <a:t>19</a:t>
                      </a:r>
                    </a:p>
                  </a:txBody>
                  <a:tcPr marL="69593" marR="69593" marT="34796" marB="34796"/>
                </a:tc>
                <a:tc>
                  <a:txBody>
                    <a:bodyPr/>
                    <a:lstStyle/>
                    <a:p>
                      <a:pPr algn="ctr"/>
                      <a:r>
                        <a:rPr lang="en-US" sz="2000" dirty="0"/>
                        <a:t>20</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2000" dirty="0"/>
                        <a:t>21</a:t>
                      </a:r>
                    </a:p>
                  </a:txBody>
                  <a:tcPr marL="69593" marR="69593" marT="34796" marB="34796"/>
                </a:tc>
                <a:tc>
                  <a:txBody>
                    <a:bodyPr/>
                    <a:lstStyle/>
                    <a:p>
                      <a:pPr algn="ctr"/>
                      <a:r>
                        <a:rPr lang="en-US" sz="2000" dirty="0"/>
                        <a:t>22</a:t>
                      </a:r>
                    </a:p>
                  </a:txBody>
                  <a:tcPr marL="69593" marR="69593" marT="34796" marB="34796"/>
                </a:tc>
                <a:tc>
                  <a:txBody>
                    <a:bodyPr/>
                    <a:lstStyle/>
                    <a:p>
                      <a:pPr algn="ctr"/>
                      <a:r>
                        <a:rPr lang="en-US" sz="2000" dirty="0"/>
                        <a:t>23</a:t>
                      </a:r>
                    </a:p>
                  </a:txBody>
                  <a:tcPr marL="69593" marR="69593" marT="34796" marB="34796"/>
                </a:tc>
                <a:tc>
                  <a:txBody>
                    <a:bodyPr/>
                    <a:lstStyle/>
                    <a:p>
                      <a:pPr algn="ctr"/>
                      <a:r>
                        <a:rPr lang="en-US" sz="2000" dirty="0"/>
                        <a:t>24</a:t>
                      </a:r>
                    </a:p>
                  </a:txBody>
                  <a:tcPr marL="69593" marR="69593" marT="34796" marB="34796"/>
                </a:tc>
                <a:tc>
                  <a:txBody>
                    <a:bodyPr/>
                    <a:lstStyle/>
                    <a:p>
                      <a:pPr algn="ctr"/>
                      <a:r>
                        <a:rPr lang="en-US" sz="2000" dirty="0"/>
                        <a:t>25</a:t>
                      </a:r>
                    </a:p>
                  </a:txBody>
                  <a:tcPr marL="69593" marR="69593" marT="34796" marB="34796"/>
                </a:tc>
                <a:tc>
                  <a:txBody>
                    <a:bodyPr/>
                    <a:lstStyle/>
                    <a:p>
                      <a:pPr algn="ctr"/>
                      <a:r>
                        <a:rPr lang="en-US" sz="2000" dirty="0"/>
                        <a:t>26</a:t>
                      </a:r>
                    </a:p>
                  </a:txBody>
                  <a:tcPr marL="69593" marR="69593" marT="34796" marB="34796"/>
                </a:tc>
                <a:tc>
                  <a:txBody>
                    <a:bodyPr/>
                    <a:lstStyle/>
                    <a:p>
                      <a:pPr algn="ctr"/>
                      <a:r>
                        <a:rPr lang="en-US" sz="2000" dirty="0"/>
                        <a:t>27</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2000" dirty="0"/>
                        <a:t>28</a:t>
                      </a:r>
                    </a:p>
                  </a:txBody>
                  <a:tcPr marL="69593" marR="69593" marT="34796" marB="34796"/>
                </a:tc>
                <a:tc>
                  <a:txBody>
                    <a:bodyPr/>
                    <a:lstStyle/>
                    <a:p>
                      <a:pPr algn="ctr"/>
                      <a:endParaRPr lang="en-US" sz="2000" dirty="0"/>
                    </a:p>
                  </a:txBody>
                  <a:tcPr marL="69593" marR="69593" marT="34796" marB="34796"/>
                </a:tc>
                <a:tc>
                  <a:txBody>
                    <a:bodyPr/>
                    <a:lstStyle/>
                    <a:p>
                      <a:pPr algn="ctr"/>
                      <a:endParaRPr lang="en-US" sz="2000" dirty="0"/>
                    </a:p>
                  </a:txBody>
                  <a:tcPr marL="69593" marR="69593" marT="34796" marB="34796"/>
                </a:tc>
                <a:tc>
                  <a:txBody>
                    <a:bodyPr/>
                    <a:lstStyle/>
                    <a:p>
                      <a:endParaRPr lang="en-US" sz="2400" dirty="0"/>
                    </a:p>
                  </a:txBody>
                  <a:tcPr marL="69593" marR="69593" marT="34796" marB="34796"/>
                </a:tc>
                <a:tc>
                  <a:txBody>
                    <a:bodyPr/>
                    <a:lstStyle/>
                    <a:p>
                      <a:endParaRPr lang="en-US" sz="2400" dirty="0"/>
                    </a:p>
                  </a:txBody>
                  <a:tcPr marL="69593" marR="69593" marT="34796" marB="34796"/>
                </a:tc>
                <a:tc>
                  <a:txBody>
                    <a:bodyPr/>
                    <a:lstStyle/>
                    <a:p>
                      <a:endParaRPr lang="en-US" sz="2400" dirty="0"/>
                    </a:p>
                  </a:txBody>
                  <a:tcPr marL="69593" marR="69593" marT="34796" marB="34796"/>
                </a:tc>
                <a:tc>
                  <a:txBody>
                    <a:bodyPr/>
                    <a:lstStyle/>
                    <a:p>
                      <a:endParaRPr lang="en-US" sz="2400" dirty="0"/>
                    </a:p>
                  </a:txBody>
                  <a:tcPr marL="69593" marR="69593" marT="34796" marB="34796"/>
                </a:tc>
                <a:extLst>
                  <a:ext uri="{0D108BD9-81ED-4DB2-BD59-A6C34878D82A}">
                    <a16:rowId xmlns:a16="http://schemas.microsoft.com/office/drawing/2014/main" val="10006"/>
                  </a:ext>
                </a:extLst>
              </a:tr>
            </a:tbl>
          </a:graphicData>
        </a:graphic>
      </p:graphicFrame>
      <p:sp>
        <p:nvSpPr>
          <p:cNvPr id="6"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9" name="TextBox 38"/>
          <p:cNvSpPr txBox="1"/>
          <p:nvPr/>
        </p:nvSpPr>
        <p:spPr>
          <a:xfrm>
            <a:off x="251520" y="44624"/>
            <a:ext cx="8640960" cy="1077218"/>
          </a:xfrm>
          <a:prstGeom prst="rect">
            <a:avLst/>
          </a:prstGeom>
          <a:noFill/>
        </p:spPr>
        <p:txBody>
          <a:bodyPr wrap="square" rtlCol="0">
            <a:spAutoFit/>
          </a:bodyPr>
          <a:lstStyle/>
          <a:p>
            <a:pPr algn="ctr"/>
            <a:r>
              <a:rPr lang="en-GB" sz="3200" b="1" dirty="0">
                <a:latin typeface="Book Antiqua" pitchFamily="18" charset="0"/>
              </a:rPr>
              <a:t>How many days difference was there between the daffodil flowering dates?</a:t>
            </a:r>
          </a:p>
        </p:txBody>
      </p:sp>
      <p:sp>
        <p:nvSpPr>
          <p:cNvPr id="30" name="TextBox 29"/>
          <p:cNvSpPr txBox="1"/>
          <p:nvPr/>
        </p:nvSpPr>
        <p:spPr>
          <a:xfrm>
            <a:off x="1927190" y="6403070"/>
            <a:ext cx="4749876" cy="369332"/>
          </a:xfrm>
          <a:prstGeom prst="rect">
            <a:avLst/>
          </a:prstGeom>
          <a:noFill/>
        </p:spPr>
        <p:txBody>
          <a:bodyPr wrap="square" rtlCol="0">
            <a:spAutoFit/>
          </a:bodyPr>
          <a:lstStyle/>
          <a:p>
            <a:pPr algn="r"/>
            <a:r>
              <a:rPr lang="en-GB" dirty="0">
                <a:latin typeface="Book Antiqua" panose="02040602050305030304" pitchFamily="18" charset="0"/>
              </a:rPr>
              <a:t>Average Flowering Date for Each Country</a:t>
            </a:r>
          </a:p>
        </p:txBody>
      </p:sp>
      <p:grpSp>
        <p:nvGrpSpPr>
          <p:cNvPr id="17" name="Group 16"/>
          <p:cNvGrpSpPr/>
          <p:nvPr/>
        </p:nvGrpSpPr>
        <p:grpSpPr>
          <a:xfrm>
            <a:off x="910100" y="1638096"/>
            <a:ext cx="3697134" cy="481501"/>
            <a:chOff x="1594946" y="646458"/>
            <a:chExt cx="3697134" cy="481501"/>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946" y="646458"/>
              <a:ext cx="481501" cy="481501"/>
            </a:xfrm>
            <a:prstGeom prst="rect">
              <a:avLst/>
            </a:prstGeom>
          </p:spPr>
        </p:pic>
        <p:sp>
          <p:nvSpPr>
            <p:cNvPr id="15" name="TextBox 14"/>
            <p:cNvSpPr txBox="1"/>
            <p:nvPr/>
          </p:nvSpPr>
          <p:spPr>
            <a:xfrm>
              <a:off x="2076447" y="692696"/>
              <a:ext cx="3215633" cy="369332"/>
            </a:xfrm>
            <a:prstGeom prst="rect">
              <a:avLst/>
            </a:prstGeom>
            <a:noFill/>
          </p:spPr>
          <p:txBody>
            <a:bodyPr wrap="square" rtlCol="0">
              <a:spAutoFit/>
            </a:bodyPr>
            <a:lstStyle/>
            <a:p>
              <a:r>
                <a:rPr lang="en-GB" dirty="0">
                  <a:latin typeface="Book Antiqua" panose="02040602050305030304" pitchFamily="18" charset="0"/>
                </a:rPr>
                <a:t>= bulbs planted in the ground</a:t>
              </a:r>
            </a:p>
          </p:txBody>
        </p:sp>
      </p:grpSp>
      <p:grpSp>
        <p:nvGrpSpPr>
          <p:cNvPr id="31" name="Group 30"/>
          <p:cNvGrpSpPr/>
          <p:nvPr/>
        </p:nvGrpSpPr>
        <p:grpSpPr>
          <a:xfrm>
            <a:off x="4815282" y="1610065"/>
            <a:ext cx="3723567" cy="520866"/>
            <a:chOff x="5131254" y="675887"/>
            <a:chExt cx="3723567" cy="520866"/>
          </a:xfrm>
        </p:grpSpPr>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1254" y="675887"/>
              <a:ext cx="520866" cy="520866"/>
            </a:xfrm>
            <a:prstGeom prst="rect">
              <a:avLst/>
            </a:prstGeom>
          </p:spPr>
        </p:pic>
        <p:sp>
          <p:nvSpPr>
            <p:cNvPr id="37" name="TextBox 36"/>
            <p:cNvSpPr txBox="1"/>
            <p:nvPr/>
          </p:nvSpPr>
          <p:spPr>
            <a:xfrm>
              <a:off x="5639188" y="755412"/>
              <a:ext cx="3215633" cy="369332"/>
            </a:xfrm>
            <a:prstGeom prst="rect">
              <a:avLst/>
            </a:prstGeom>
            <a:noFill/>
          </p:spPr>
          <p:txBody>
            <a:bodyPr wrap="square" rtlCol="0">
              <a:spAutoFit/>
            </a:bodyPr>
            <a:lstStyle/>
            <a:p>
              <a:r>
                <a:rPr lang="en-GB" dirty="0">
                  <a:latin typeface="Book Antiqua" panose="02040602050305030304" pitchFamily="18" charset="0"/>
                </a:rPr>
                <a:t>= bulbs planted in pots</a:t>
              </a:r>
            </a:p>
          </p:txBody>
        </p:sp>
      </p:grpSp>
      <p:grpSp>
        <p:nvGrpSpPr>
          <p:cNvPr id="40" name="Group 39"/>
          <p:cNvGrpSpPr/>
          <p:nvPr/>
        </p:nvGrpSpPr>
        <p:grpSpPr>
          <a:xfrm>
            <a:off x="162951" y="257576"/>
            <a:ext cx="828190" cy="826998"/>
            <a:chOff x="7056784" y="5805264"/>
            <a:chExt cx="828796" cy="923330"/>
          </a:xfrm>
        </p:grpSpPr>
        <p:pic>
          <p:nvPicPr>
            <p:cNvPr id="41" name="Picture 40"/>
            <p:cNvPicPr>
              <a:picLocks noChangeAspect="1"/>
            </p:cNvPicPr>
            <p:nvPr/>
          </p:nvPicPr>
          <p:blipFill rotWithShape="1">
            <a:blip r:embed="rId5"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42" name="Rectangle 41"/>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681" y="4736133"/>
            <a:ext cx="191162" cy="19116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4388" y="2642105"/>
            <a:ext cx="410135" cy="246081"/>
          </a:xfrm>
          <a:prstGeom prst="rect">
            <a:avLst/>
          </a:prstGeom>
          <a:ln>
            <a:solidFill>
              <a:schemeClr val="tx1"/>
            </a:solidFill>
          </a:ln>
        </p:spPr>
      </p:pic>
      <p:sp>
        <p:nvSpPr>
          <p:cNvPr id="25" name="TextBox 24"/>
          <p:cNvSpPr txBox="1"/>
          <p:nvPr/>
        </p:nvSpPr>
        <p:spPr>
          <a:xfrm>
            <a:off x="1909854" y="2581111"/>
            <a:ext cx="1237786" cy="369332"/>
          </a:xfrm>
          <a:prstGeom prst="rect">
            <a:avLst/>
          </a:prstGeom>
          <a:noFill/>
        </p:spPr>
        <p:txBody>
          <a:bodyPr wrap="square" rtlCol="0">
            <a:spAutoFit/>
          </a:bodyPr>
          <a:lstStyle/>
          <a:p>
            <a:r>
              <a:rPr lang="en-GB" dirty="0">
                <a:latin typeface="Book Antiqua" panose="02040602050305030304" pitchFamily="18" charset="0"/>
              </a:rPr>
              <a:t>Scotland</a:t>
            </a:r>
          </a:p>
        </p:txBody>
      </p: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45322" y="2658877"/>
            <a:ext cx="429176" cy="257506"/>
          </a:xfrm>
          <a:prstGeom prst="rect">
            <a:avLst/>
          </a:prstGeom>
          <a:ln>
            <a:solidFill>
              <a:schemeClr val="tx1"/>
            </a:solidFill>
          </a:ln>
        </p:spPr>
      </p:pic>
      <p:sp>
        <p:nvSpPr>
          <p:cNvPr id="74" name="TextBox 73"/>
          <p:cNvSpPr txBox="1"/>
          <p:nvPr/>
        </p:nvSpPr>
        <p:spPr>
          <a:xfrm>
            <a:off x="1879890" y="2578764"/>
            <a:ext cx="1237786" cy="369332"/>
          </a:xfrm>
          <a:prstGeom prst="rect">
            <a:avLst/>
          </a:prstGeom>
          <a:noFill/>
        </p:spPr>
        <p:txBody>
          <a:bodyPr wrap="square" rtlCol="0">
            <a:spAutoFit/>
          </a:bodyPr>
          <a:lstStyle/>
          <a:p>
            <a:r>
              <a:rPr lang="en-GB" dirty="0">
                <a:latin typeface="Book Antiqua" panose="02040602050305030304" pitchFamily="18" charset="0"/>
              </a:rPr>
              <a:t>England</a:t>
            </a:r>
          </a:p>
        </p:txBody>
      </p:sp>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1764" y="2656845"/>
            <a:ext cx="439417" cy="263651"/>
          </a:xfrm>
          <a:prstGeom prst="rect">
            <a:avLst/>
          </a:prstGeom>
          <a:ln>
            <a:solidFill>
              <a:schemeClr val="tx1"/>
            </a:solidFill>
          </a:ln>
        </p:spPr>
      </p:pic>
      <p:sp>
        <p:nvSpPr>
          <p:cNvPr id="75" name="TextBox 74"/>
          <p:cNvSpPr txBox="1"/>
          <p:nvPr/>
        </p:nvSpPr>
        <p:spPr>
          <a:xfrm>
            <a:off x="1873957" y="2583464"/>
            <a:ext cx="1237786" cy="369332"/>
          </a:xfrm>
          <a:prstGeom prst="rect">
            <a:avLst/>
          </a:prstGeom>
          <a:noFill/>
        </p:spPr>
        <p:txBody>
          <a:bodyPr wrap="square" rtlCol="0">
            <a:spAutoFit/>
          </a:bodyPr>
          <a:lstStyle/>
          <a:p>
            <a:r>
              <a:rPr lang="en-GB" dirty="0">
                <a:latin typeface="Book Antiqua" panose="02040602050305030304" pitchFamily="18" charset="0"/>
              </a:rPr>
              <a:t>N. Ireland</a:t>
            </a:r>
          </a:p>
        </p:txBody>
      </p:sp>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19223" y="2642105"/>
            <a:ext cx="475093" cy="285056"/>
          </a:xfrm>
          <a:prstGeom prst="rect">
            <a:avLst/>
          </a:prstGeom>
          <a:ln>
            <a:solidFill>
              <a:schemeClr val="tx1"/>
            </a:solidFill>
          </a:ln>
        </p:spPr>
      </p:pic>
      <p:sp>
        <p:nvSpPr>
          <p:cNvPr id="76" name="TextBox 75"/>
          <p:cNvSpPr txBox="1"/>
          <p:nvPr/>
        </p:nvSpPr>
        <p:spPr>
          <a:xfrm>
            <a:off x="1876080" y="2583464"/>
            <a:ext cx="1237786" cy="369332"/>
          </a:xfrm>
          <a:prstGeom prst="rect">
            <a:avLst/>
          </a:prstGeom>
          <a:noFill/>
        </p:spPr>
        <p:txBody>
          <a:bodyPr wrap="square" rtlCol="0">
            <a:spAutoFit/>
          </a:bodyPr>
          <a:lstStyle/>
          <a:p>
            <a:r>
              <a:rPr lang="en-GB" dirty="0">
                <a:latin typeface="Book Antiqua" panose="02040602050305030304" pitchFamily="18" charset="0"/>
              </a:rPr>
              <a:t>Wales</a:t>
            </a:r>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7841" y="4736133"/>
            <a:ext cx="184666" cy="184666"/>
          </a:xfrm>
          <a:prstGeom prst="rect">
            <a:avLst/>
          </a:prstGeom>
        </p:spPr>
      </p:pic>
      <p:pic>
        <p:nvPicPr>
          <p:cNvPr id="45" name="Picture 44">
            <a:extLst>
              <a:ext uri="{FF2B5EF4-FFF2-40B4-BE49-F238E27FC236}">
                <a16:creationId xmlns:a16="http://schemas.microsoft.com/office/drawing/2014/main" id="{B0747C47-9D3D-D09A-228C-D0CAB59698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771" y="4005064"/>
            <a:ext cx="191162" cy="191162"/>
          </a:xfrm>
          <a:prstGeom prst="rect">
            <a:avLst/>
          </a:prstGeom>
        </p:spPr>
      </p:pic>
      <p:pic>
        <p:nvPicPr>
          <p:cNvPr id="47" name="Picture 46">
            <a:extLst>
              <a:ext uri="{FF2B5EF4-FFF2-40B4-BE49-F238E27FC236}">
                <a16:creationId xmlns:a16="http://schemas.microsoft.com/office/drawing/2014/main" id="{6E57EF10-DC28-78B3-5CC1-E3ACD86C0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3177" y="4395651"/>
            <a:ext cx="184666" cy="184666"/>
          </a:xfrm>
          <a:prstGeom prst="rect">
            <a:avLst/>
          </a:prstGeom>
        </p:spPr>
      </p:pic>
      <p:pic>
        <p:nvPicPr>
          <p:cNvPr id="49" name="Picture 48">
            <a:extLst>
              <a:ext uri="{FF2B5EF4-FFF2-40B4-BE49-F238E27FC236}">
                <a16:creationId xmlns:a16="http://schemas.microsoft.com/office/drawing/2014/main" id="{6333266C-2430-94A4-B2FF-8A284C4BE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771" y="4005064"/>
            <a:ext cx="191162" cy="191162"/>
          </a:xfrm>
          <a:prstGeom prst="rect">
            <a:avLst/>
          </a:prstGeom>
        </p:spPr>
      </p:pic>
      <p:pic>
        <p:nvPicPr>
          <p:cNvPr id="50" name="Picture 49">
            <a:extLst>
              <a:ext uri="{FF2B5EF4-FFF2-40B4-BE49-F238E27FC236}">
                <a16:creationId xmlns:a16="http://schemas.microsoft.com/office/drawing/2014/main" id="{DC6A8FD0-2DCD-0F33-72C0-82BDC03BD4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852" y="4736133"/>
            <a:ext cx="184666" cy="184666"/>
          </a:xfrm>
          <a:prstGeom prst="rect">
            <a:avLst/>
          </a:prstGeom>
        </p:spPr>
      </p:pic>
      <p:pic>
        <p:nvPicPr>
          <p:cNvPr id="52" name="Picture 51">
            <a:extLst>
              <a:ext uri="{FF2B5EF4-FFF2-40B4-BE49-F238E27FC236}">
                <a16:creationId xmlns:a16="http://schemas.microsoft.com/office/drawing/2014/main" id="{8959730E-0102-3517-5C94-B03EE8851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051" y="5137947"/>
            <a:ext cx="191162" cy="191162"/>
          </a:xfrm>
          <a:prstGeom prst="rect">
            <a:avLst/>
          </a:prstGeom>
        </p:spPr>
      </p:pic>
      <p:pic>
        <p:nvPicPr>
          <p:cNvPr id="60" name="Picture 59">
            <a:extLst>
              <a:ext uri="{FF2B5EF4-FFF2-40B4-BE49-F238E27FC236}">
                <a16:creationId xmlns:a16="http://schemas.microsoft.com/office/drawing/2014/main" id="{45592D50-A8D1-2D48-1812-1621F5ED9E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3558" y="4005064"/>
            <a:ext cx="184666" cy="184666"/>
          </a:xfrm>
          <a:prstGeom prst="rect">
            <a:avLst/>
          </a:prstGeom>
        </p:spPr>
      </p:pic>
      <p:sp>
        <p:nvSpPr>
          <p:cNvPr id="3" name="TextBox 2">
            <a:extLst>
              <a:ext uri="{FF2B5EF4-FFF2-40B4-BE49-F238E27FC236}">
                <a16:creationId xmlns:a16="http://schemas.microsoft.com/office/drawing/2014/main" id="{BB179F14-BD04-B029-9EEE-E33F56A72F71}"/>
              </a:ext>
            </a:extLst>
          </p:cNvPr>
          <p:cNvSpPr txBox="1"/>
          <p:nvPr/>
        </p:nvSpPr>
        <p:spPr>
          <a:xfrm>
            <a:off x="3964805" y="2557335"/>
            <a:ext cx="1926424" cy="369332"/>
          </a:xfrm>
          <a:prstGeom prst="rect">
            <a:avLst/>
          </a:prstGeom>
          <a:noFill/>
        </p:spPr>
        <p:txBody>
          <a:bodyPr wrap="square" rtlCol="0">
            <a:spAutoFit/>
          </a:bodyPr>
          <a:lstStyle/>
          <a:p>
            <a:r>
              <a:rPr lang="en-GB" dirty="0">
                <a:latin typeface="Book Antiqua" panose="02040602050305030304" pitchFamily="18" charset="0"/>
              </a:rPr>
              <a:t>days difference</a:t>
            </a:r>
          </a:p>
        </p:txBody>
      </p:sp>
      <p:sp>
        <p:nvSpPr>
          <p:cNvPr id="5" name="Rectangle 4">
            <a:extLst>
              <a:ext uri="{FF2B5EF4-FFF2-40B4-BE49-F238E27FC236}">
                <a16:creationId xmlns:a16="http://schemas.microsoft.com/office/drawing/2014/main" id="{9DA394FF-FE88-6C24-C3B3-1163D2A103A6}"/>
              </a:ext>
            </a:extLst>
          </p:cNvPr>
          <p:cNvSpPr/>
          <p:nvPr/>
        </p:nvSpPr>
        <p:spPr>
          <a:xfrm>
            <a:off x="3311860" y="2530538"/>
            <a:ext cx="2520280" cy="437688"/>
          </a:xfrm>
          <a:custGeom>
            <a:avLst/>
            <a:gdLst>
              <a:gd name="connsiteX0" fmla="*/ 0 w 2520280"/>
              <a:gd name="connsiteY0" fmla="*/ 0 h 437688"/>
              <a:gd name="connsiteX1" fmla="*/ 478853 w 2520280"/>
              <a:gd name="connsiteY1" fmla="*/ 0 h 437688"/>
              <a:gd name="connsiteX2" fmla="*/ 1033315 w 2520280"/>
              <a:gd name="connsiteY2" fmla="*/ 0 h 437688"/>
              <a:gd name="connsiteX3" fmla="*/ 1587776 w 2520280"/>
              <a:gd name="connsiteY3" fmla="*/ 0 h 437688"/>
              <a:gd name="connsiteX4" fmla="*/ 2041427 w 2520280"/>
              <a:gd name="connsiteY4" fmla="*/ 0 h 437688"/>
              <a:gd name="connsiteX5" fmla="*/ 2520280 w 2520280"/>
              <a:gd name="connsiteY5" fmla="*/ 0 h 437688"/>
              <a:gd name="connsiteX6" fmla="*/ 2520280 w 2520280"/>
              <a:gd name="connsiteY6" fmla="*/ 437688 h 437688"/>
              <a:gd name="connsiteX7" fmla="*/ 2041427 w 2520280"/>
              <a:gd name="connsiteY7" fmla="*/ 437688 h 437688"/>
              <a:gd name="connsiteX8" fmla="*/ 1486965 w 2520280"/>
              <a:gd name="connsiteY8" fmla="*/ 437688 h 437688"/>
              <a:gd name="connsiteX9" fmla="*/ 932504 w 2520280"/>
              <a:gd name="connsiteY9" fmla="*/ 437688 h 437688"/>
              <a:gd name="connsiteX10" fmla="*/ 0 w 2520280"/>
              <a:gd name="connsiteY10" fmla="*/ 437688 h 437688"/>
              <a:gd name="connsiteX11" fmla="*/ 0 w 2520280"/>
              <a:gd name="connsiteY11" fmla="*/ 0 h 4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0280" h="437688" extrusionOk="0">
                <a:moveTo>
                  <a:pt x="0" y="0"/>
                </a:moveTo>
                <a:cubicBezTo>
                  <a:pt x="189319" y="-32534"/>
                  <a:pt x="343887" y="35332"/>
                  <a:pt x="478853" y="0"/>
                </a:cubicBezTo>
                <a:cubicBezTo>
                  <a:pt x="613819" y="-35332"/>
                  <a:pt x="891402" y="14295"/>
                  <a:pt x="1033315" y="0"/>
                </a:cubicBezTo>
                <a:cubicBezTo>
                  <a:pt x="1175228" y="-14295"/>
                  <a:pt x="1423638" y="7581"/>
                  <a:pt x="1587776" y="0"/>
                </a:cubicBezTo>
                <a:cubicBezTo>
                  <a:pt x="1751914" y="-7581"/>
                  <a:pt x="1912467" y="41539"/>
                  <a:pt x="2041427" y="0"/>
                </a:cubicBezTo>
                <a:cubicBezTo>
                  <a:pt x="2170387" y="-41539"/>
                  <a:pt x="2283289" y="50124"/>
                  <a:pt x="2520280" y="0"/>
                </a:cubicBezTo>
                <a:cubicBezTo>
                  <a:pt x="2522175" y="132267"/>
                  <a:pt x="2471827" y="267886"/>
                  <a:pt x="2520280" y="437688"/>
                </a:cubicBezTo>
                <a:cubicBezTo>
                  <a:pt x="2386408" y="437847"/>
                  <a:pt x="2245483" y="423788"/>
                  <a:pt x="2041427" y="437688"/>
                </a:cubicBezTo>
                <a:cubicBezTo>
                  <a:pt x="1837371" y="451588"/>
                  <a:pt x="1675408" y="372118"/>
                  <a:pt x="1486965" y="437688"/>
                </a:cubicBezTo>
                <a:cubicBezTo>
                  <a:pt x="1298522" y="503258"/>
                  <a:pt x="1058681" y="430204"/>
                  <a:pt x="932504" y="437688"/>
                </a:cubicBezTo>
                <a:cubicBezTo>
                  <a:pt x="806327" y="445172"/>
                  <a:pt x="210778" y="385769"/>
                  <a:pt x="0" y="437688"/>
                </a:cubicBezTo>
                <a:cubicBezTo>
                  <a:pt x="-45388" y="296537"/>
                  <a:pt x="24929" y="187452"/>
                  <a:pt x="0" y="0"/>
                </a:cubicBezTo>
                <a:close/>
              </a:path>
            </a:pathLst>
          </a:custGeom>
          <a:noFill/>
          <a:ln>
            <a:solidFill>
              <a:schemeClr val="tx1"/>
            </a:solidFill>
            <a:extLst>
              <a:ext uri="{C807C97D-BFC1-408E-A445-0C87EB9F89A2}">
                <ask:lineSketchStyleProps xmlns:ask="http://schemas.microsoft.com/office/drawing/2018/sketchyshapes" sd="121844776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128903D0-6861-E80A-989E-89AD9663905C}"/>
              </a:ext>
            </a:extLst>
          </p:cNvPr>
          <p:cNvSpPr txBox="1"/>
          <p:nvPr/>
        </p:nvSpPr>
        <p:spPr>
          <a:xfrm>
            <a:off x="3618587" y="2556293"/>
            <a:ext cx="346218" cy="369332"/>
          </a:xfrm>
          <a:prstGeom prst="rect">
            <a:avLst/>
          </a:prstGeom>
          <a:noFill/>
        </p:spPr>
        <p:txBody>
          <a:bodyPr wrap="square" rtlCol="0">
            <a:spAutoFit/>
          </a:bodyPr>
          <a:lstStyle/>
          <a:p>
            <a:r>
              <a:rPr lang="en-GB" dirty="0">
                <a:latin typeface="Book Antiqua" panose="02040602050305030304" pitchFamily="18" charset="0"/>
              </a:rPr>
              <a:t>2</a:t>
            </a:r>
          </a:p>
        </p:txBody>
      </p:sp>
      <p:sp>
        <p:nvSpPr>
          <p:cNvPr id="64" name="TextBox 63">
            <a:extLst>
              <a:ext uri="{FF2B5EF4-FFF2-40B4-BE49-F238E27FC236}">
                <a16:creationId xmlns:a16="http://schemas.microsoft.com/office/drawing/2014/main" id="{6778CA0E-45F2-8985-CC79-DB9942788F26}"/>
              </a:ext>
            </a:extLst>
          </p:cNvPr>
          <p:cNvSpPr txBox="1"/>
          <p:nvPr/>
        </p:nvSpPr>
        <p:spPr>
          <a:xfrm>
            <a:off x="3618587" y="2559111"/>
            <a:ext cx="346218" cy="369332"/>
          </a:xfrm>
          <a:prstGeom prst="rect">
            <a:avLst/>
          </a:prstGeom>
          <a:noFill/>
        </p:spPr>
        <p:txBody>
          <a:bodyPr wrap="square" rtlCol="0">
            <a:spAutoFit/>
          </a:bodyPr>
          <a:lstStyle/>
          <a:p>
            <a:r>
              <a:rPr lang="en-GB" dirty="0">
                <a:latin typeface="Book Antiqua" panose="02040602050305030304" pitchFamily="18" charset="0"/>
              </a:rPr>
              <a:t>6</a:t>
            </a:r>
          </a:p>
        </p:txBody>
      </p:sp>
      <p:sp>
        <p:nvSpPr>
          <p:cNvPr id="65" name="TextBox 64">
            <a:extLst>
              <a:ext uri="{FF2B5EF4-FFF2-40B4-BE49-F238E27FC236}">
                <a16:creationId xmlns:a16="http://schemas.microsoft.com/office/drawing/2014/main" id="{E4265392-25EB-6555-424E-ABFEA54F9A78}"/>
              </a:ext>
            </a:extLst>
          </p:cNvPr>
          <p:cNvSpPr txBox="1"/>
          <p:nvPr/>
        </p:nvSpPr>
        <p:spPr>
          <a:xfrm>
            <a:off x="3563942" y="2555612"/>
            <a:ext cx="418009" cy="369332"/>
          </a:xfrm>
          <a:prstGeom prst="rect">
            <a:avLst/>
          </a:prstGeom>
          <a:noFill/>
        </p:spPr>
        <p:txBody>
          <a:bodyPr wrap="square" rtlCol="0">
            <a:spAutoFit/>
          </a:bodyPr>
          <a:lstStyle/>
          <a:p>
            <a:r>
              <a:rPr lang="en-GB" dirty="0">
                <a:latin typeface="Book Antiqua" panose="02040602050305030304" pitchFamily="18" charset="0"/>
              </a:rPr>
              <a:t>11</a:t>
            </a:r>
          </a:p>
        </p:txBody>
      </p:sp>
      <p:sp>
        <p:nvSpPr>
          <p:cNvPr id="68" name="TextBox 67">
            <a:extLst>
              <a:ext uri="{FF2B5EF4-FFF2-40B4-BE49-F238E27FC236}">
                <a16:creationId xmlns:a16="http://schemas.microsoft.com/office/drawing/2014/main" id="{42B3A7E5-114E-D38D-86A0-2E731297D4A8}"/>
              </a:ext>
            </a:extLst>
          </p:cNvPr>
          <p:cNvSpPr txBox="1"/>
          <p:nvPr/>
        </p:nvSpPr>
        <p:spPr>
          <a:xfrm>
            <a:off x="3561819" y="2555612"/>
            <a:ext cx="418009" cy="369332"/>
          </a:xfrm>
          <a:prstGeom prst="rect">
            <a:avLst/>
          </a:prstGeom>
          <a:noFill/>
        </p:spPr>
        <p:txBody>
          <a:bodyPr wrap="square" rtlCol="0">
            <a:spAutoFit/>
          </a:bodyPr>
          <a:lstStyle/>
          <a:p>
            <a:r>
              <a:rPr lang="en-GB" dirty="0">
                <a:latin typeface="Book Antiqua" panose="02040602050305030304" pitchFamily="18" charset="0"/>
              </a:rPr>
              <a:t>7</a:t>
            </a:r>
          </a:p>
        </p:txBody>
      </p:sp>
      <p:sp>
        <p:nvSpPr>
          <p:cNvPr id="67" name="TextBox 66">
            <a:extLst>
              <a:ext uri="{FF2B5EF4-FFF2-40B4-BE49-F238E27FC236}">
                <a16:creationId xmlns:a16="http://schemas.microsoft.com/office/drawing/2014/main" id="{F27A44C6-A22E-A89A-04E0-2DB454DCCDD0}"/>
              </a:ext>
            </a:extLst>
          </p:cNvPr>
          <p:cNvSpPr txBox="1"/>
          <p:nvPr/>
        </p:nvSpPr>
        <p:spPr>
          <a:xfrm>
            <a:off x="3525922" y="2462841"/>
            <a:ext cx="489801" cy="523220"/>
          </a:xfrm>
          <a:prstGeom prst="rect">
            <a:avLst/>
          </a:prstGeom>
          <a:solidFill>
            <a:srgbClr val="92D050"/>
          </a:solidFill>
          <a:ln>
            <a:solidFill>
              <a:schemeClr val="tx1"/>
            </a:solidFill>
          </a:ln>
          <a:scene3d>
            <a:camera prst="orthographicFront"/>
            <a:lightRig rig="threePt" dir="t"/>
          </a:scene3d>
          <a:sp3d>
            <a:bevelT w="50800" h="63500" prst="angle"/>
          </a:sp3d>
        </p:spPr>
        <p:txBody>
          <a:bodyPr wrap="square" rtlCol="0">
            <a:spAutoFit/>
          </a:bodyPr>
          <a:lstStyle/>
          <a:p>
            <a:pPr algn="ctr"/>
            <a:r>
              <a:rPr lang="en-GB" sz="2800" b="1" dirty="0">
                <a:solidFill>
                  <a:schemeClr val="bg1"/>
                </a:solidFill>
              </a:rPr>
              <a:t>?</a:t>
            </a:r>
          </a:p>
        </p:txBody>
      </p:sp>
      <p:sp>
        <p:nvSpPr>
          <p:cNvPr id="66" name="TextBox 65">
            <a:extLst>
              <a:ext uri="{FF2B5EF4-FFF2-40B4-BE49-F238E27FC236}">
                <a16:creationId xmlns:a16="http://schemas.microsoft.com/office/drawing/2014/main" id="{C99D3AD8-EC46-5F01-A7B4-9CBD212685A9}"/>
              </a:ext>
            </a:extLst>
          </p:cNvPr>
          <p:cNvSpPr txBox="1"/>
          <p:nvPr/>
        </p:nvSpPr>
        <p:spPr>
          <a:xfrm>
            <a:off x="3525877" y="2462841"/>
            <a:ext cx="489801" cy="523220"/>
          </a:xfrm>
          <a:prstGeom prst="rect">
            <a:avLst/>
          </a:prstGeom>
          <a:solidFill>
            <a:srgbClr val="92D050"/>
          </a:solidFill>
          <a:ln>
            <a:solidFill>
              <a:schemeClr val="tx1"/>
            </a:solidFill>
          </a:ln>
          <a:scene3d>
            <a:camera prst="orthographicFront"/>
            <a:lightRig rig="threePt" dir="t"/>
          </a:scene3d>
          <a:sp3d>
            <a:bevelT w="50800" h="63500" prst="angle"/>
          </a:sp3d>
        </p:spPr>
        <p:txBody>
          <a:bodyPr wrap="square" rtlCol="0">
            <a:spAutoFit/>
          </a:bodyPr>
          <a:lstStyle/>
          <a:p>
            <a:pPr algn="ctr"/>
            <a:r>
              <a:rPr lang="en-GB" sz="2800" b="1" dirty="0">
                <a:solidFill>
                  <a:schemeClr val="bg1"/>
                </a:solidFill>
              </a:rPr>
              <a:t>?</a:t>
            </a:r>
          </a:p>
        </p:txBody>
      </p:sp>
      <p:sp>
        <p:nvSpPr>
          <p:cNvPr id="63" name="TextBox 62">
            <a:extLst>
              <a:ext uri="{FF2B5EF4-FFF2-40B4-BE49-F238E27FC236}">
                <a16:creationId xmlns:a16="http://schemas.microsoft.com/office/drawing/2014/main" id="{2D3E927D-4CE6-04B6-46B3-3B02929A23D0}"/>
              </a:ext>
            </a:extLst>
          </p:cNvPr>
          <p:cNvSpPr txBox="1"/>
          <p:nvPr/>
        </p:nvSpPr>
        <p:spPr>
          <a:xfrm>
            <a:off x="3525876" y="2472830"/>
            <a:ext cx="489801" cy="523220"/>
          </a:xfrm>
          <a:prstGeom prst="rect">
            <a:avLst/>
          </a:prstGeom>
          <a:solidFill>
            <a:srgbClr val="92D050"/>
          </a:solidFill>
          <a:ln>
            <a:solidFill>
              <a:schemeClr val="tx1"/>
            </a:solidFill>
          </a:ln>
          <a:scene3d>
            <a:camera prst="orthographicFront"/>
            <a:lightRig rig="threePt" dir="t"/>
          </a:scene3d>
          <a:sp3d>
            <a:bevelT w="50800" h="63500" prst="angle"/>
          </a:sp3d>
        </p:spPr>
        <p:txBody>
          <a:bodyPr wrap="square" rtlCol="0">
            <a:spAutoFit/>
          </a:bodyPr>
          <a:lstStyle/>
          <a:p>
            <a:pPr algn="ctr"/>
            <a:r>
              <a:rPr lang="en-GB" sz="2800" b="1" dirty="0">
                <a:solidFill>
                  <a:schemeClr val="bg1"/>
                </a:solidFill>
              </a:rPr>
              <a:t>?</a:t>
            </a:r>
          </a:p>
        </p:txBody>
      </p:sp>
      <p:sp>
        <p:nvSpPr>
          <p:cNvPr id="8" name="TextBox 7">
            <a:extLst>
              <a:ext uri="{FF2B5EF4-FFF2-40B4-BE49-F238E27FC236}">
                <a16:creationId xmlns:a16="http://schemas.microsoft.com/office/drawing/2014/main" id="{2DE3A45D-5116-5DF2-E8CC-8E651C0AFF17}"/>
              </a:ext>
            </a:extLst>
          </p:cNvPr>
          <p:cNvSpPr txBox="1"/>
          <p:nvPr/>
        </p:nvSpPr>
        <p:spPr>
          <a:xfrm>
            <a:off x="3512216" y="2462841"/>
            <a:ext cx="489801" cy="523220"/>
          </a:xfrm>
          <a:prstGeom prst="rect">
            <a:avLst/>
          </a:prstGeom>
          <a:solidFill>
            <a:srgbClr val="92D050"/>
          </a:solidFill>
          <a:ln>
            <a:solidFill>
              <a:schemeClr val="tx1"/>
            </a:solidFill>
          </a:ln>
          <a:scene3d>
            <a:camera prst="orthographicFront"/>
            <a:lightRig rig="threePt" dir="t"/>
          </a:scene3d>
          <a:sp3d>
            <a:bevelT w="50800" h="63500" prst="angle"/>
          </a:sp3d>
        </p:spPr>
        <p:txBody>
          <a:bodyPr wrap="square" rtlCol="0">
            <a:spAutoFit/>
          </a:bodyPr>
          <a:lstStyle/>
          <a:p>
            <a:pPr algn="ctr"/>
            <a:r>
              <a:rPr lang="en-GB" sz="2800" b="1" dirty="0">
                <a:solidFill>
                  <a:schemeClr val="bg1"/>
                </a:solidFill>
              </a:rPr>
              <a:t>?</a:t>
            </a:r>
          </a:p>
        </p:txBody>
      </p:sp>
    </p:spTree>
    <p:extLst>
      <p:ext uri="{BB962C8B-B14F-4D97-AF65-F5344CB8AC3E}">
        <p14:creationId xmlns:p14="http://schemas.microsoft.com/office/powerpoint/2010/main" val="97850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2"/>
                                        </p:tgtEl>
                                        <p:attrNameLst>
                                          <p:attrName>style.visibility</p:attrName>
                                        </p:attrNameLst>
                                      </p:cBhvr>
                                      <p:to>
                                        <p:strVal val="visible"/>
                                      </p:to>
                                    </p:set>
                                  </p:childTnLst>
                                </p:cTn>
                              </p:par>
                              <p:par>
                                <p:cTn id="16" presetID="26" presetClass="exit" presetSubtype="0" fill="hold" grpId="0" nodeType="withEffect">
                                  <p:stCondLst>
                                    <p:cond delay="0"/>
                                  </p:stCondLst>
                                  <p:childTnLst>
                                    <p:animEffect transition="out" filter="wipe(down)">
                                      <p:cBhvr>
                                        <p:cTn id="17" dur="180" accel="50000">
                                          <p:stCondLst>
                                            <p:cond delay="1820"/>
                                          </p:stCondLst>
                                        </p:cTn>
                                        <p:tgtEl>
                                          <p:spTgt spid="8"/>
                                        </p:tgtEl>
                                      </p:cBhvr>
                                    </p:animEffect>
                                    <p:anim calcmode="lin" valueType="num">
                                      <p:cBhvr>
                                        <p:cTn id="18"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19"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20"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2"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3"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4"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25" dur="26">
                                          <p:stCondLst>
                                            <p:cond delay="620"/>
                                          </p:stCondLst>
                                        </p:cTn>
                                        <p:tgtEl>
                                          <p:spTgt spid="8"/>
                                        </p:tgtEl>
                                      </p:cBhvr>
                                      <p:to x="100000" y="60000"/>
                                    </p:animScale>
                                    <p:animScale>
                                      <p:cBhvr>
                                        <p:cTn id="26" dur="166" decel="50000">
                                          <p:stCondLst>
                                            <p:cond delay="646"/>
                                          </p:stCondLst>
                                        </p:cTn>
                                        <p:tgtEl>
                                          <p:spTgt spid="8"/>
                                        </p:tgtEl>
                                      </p:cBhvr>
                                      <p:to x="100000" y="100000"/>
                                    </p:animScale>
                                    <p:animScale>
                                      <p:cBhvr>
                                        <p:cTn id="27" dur="26">
                                          <p:stCondLst>
                                            <p:cond delay="1312"/>
                                          </p:stCondLst>
                                        </p:cTn>
                                        <p:tgtEl>
                                          <p:spTgt spid="8"/>
                                        </p:tgtEl>
                                      </p:cBhvr>
                                      <p:to x="100000" y="80000"/>
                                    </p:animScale>
                                    <p:animScale>
                                      <p:cBhvr>
                                        <p:cTn id="28" dur="166" decel="50000">
                                          <p:stCondLst>
                                            <p:cond delay="1338"/>
                                          </p:stCondLst>
                                        </p:cTn>
                                        <p:tgtEl>
                                          <p:spTgt spid="8"/>
                                        </p:tgtEl>
                                      </p:cBhvr>
                                      <p:to x="100000" y="100000"/>
                                    </p:animScale>
                                    <p:animScale>
                                      <p:cBhvr>
                                        <p:cTn id="29" dur="26">
                                          <p:stCondLst>
                                            <p:cond delay="1642"/>
                                          </p:stCondLst>
                                        </p:cTn>
                                        <p:tgtEl>
                                          <p:spTgt spid="8"/>
                                        </p:tgtEl>
                                      </p:cBhvr>
                                      <p:to x="100000" y="90000"/>
                                    </p:animScale>
                                    <p:animScale>
                                      <p:cBhvr>
                                        <p:cTn id="30" dur="166" decel="50000">
                                          <p:stCondLst>
                                            <p:cond delay="1668"/>
                                          </p:stCondLst>
                                        </p:cTn>
                                        <p:tgtEl>
                                          <p:spTgt spid="8"/>
                                        </p:tgtEl>
                                      </p:cBhvr>
                                      <p:to x="100000" y="100000"/>
                                    </p:animScale>
                                    <p:animScale>
                                      <p:cBhvr>
                                        <p:cTn id="31" dur="26">
                                          <p:stCondLst>
                                            <p:cond delay="1808"/>
                                          </p:stCondLst>
                                        </p:cTn>
                                        <p:tgtEl>
                                          <p:spTgt spid="8"/>
                                        </p:tgtEl>
                                      </p:cBhvr>
                                      <p:to x="100000" y="95000"/>
                                    </p:animScale>
                                    <p:animScale>
                                      <p:cBhvr>
                                        <p:cTn id="32" dur="166" decel="50000">
                                          <p:stCondLst>
                                            <p:cond delay="1834"/>
                                          </p:stCondLst>
                                        </p:cTn>
                                        <p:tgtEl>
                                          <p:spTgt spid="8"/>
                                        </p:tgtEl>
                                      </p:cBhvr>
                                      <p:to x="100000" y="100000"/>
                                    </p:animScale>
                                    <p:set>
                                      <p:cBhvr>
                                        <p:cTn id="33" dur="1" fill="hold">
                                          <p:stCondLst>
                                            <p:cond delay="19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nodeType="clickEffect">
                                  <p:stCondLst>
                                    <p:cond delay="0"/>
                                  </p:stCondLst>
                                  <p:childTnLst>
                                    <p:animEffect transition="out" filter="wipe(down)">
                                      <p:cBhvr>
                                        <p:cTn id="37" dur="500"/>
                                        <p:tgtEl>
                                          <p:spTgt spid="46"/>
                                        </p:tgtEl>
                                      </p:cBhvr>
                                    </p:animEffect>
                                    <p:set>
                                      <p:cBhvr>
                                        <p:cTn id="38" dur="1" fill="hold">
                                          <p:stCondLst>
                                            <p:cond delay="499"/>
                                          </p:stCondLst>
                                        </p:cTn>
                                        <p:tgtEl>
                                          <p:spTgt spid="46"/>
                                        </p:tgtEl>
                                        <p:attrNameLst>
                                          <p:attrName>style.visibility</p:attrName>
                                        </p:attrNameLst>
                                      </p:cBhvr>
                                      <p:to>
                                        <p:strVal val="hidden"/>
                                      </p:to>
                                    </p:set>
                                  </p:childTnLst>
                                </p:cTn>
                              </p:par>
                              <p:par>
                                <p:cTn id="39" presetID="22" presetClass="exit" presetSubtype="4" fill="hold" nodeType="withEffect">
                                  <p:stCondLst>
                                    <p:cond delay="0"/>
                                  </p:stCondLst>
                                  <p:childTnLst>
                                    <p:animEffect transition="out" filter="wipe(down)">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62"/>
                                        </p:tgtEl>
                                      </p:cBhvr>
                                    </p:animEffect>
                                    <p:set>
                                      <p:cBhvr>
                                        <p:cTn id="50" dur="1" fill="hold">
                                          <p:stCondLst>
                                            <p:cond delay="499"/>
                                          </p:stCondLst>
                                        </p:cTn>
                                        <p:tgtEl>
                                          <p:spTgt spid="62"/>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500"/>
                                        <p:tgtEl>
                                          <p:spTgt spid="74"/>
                                        </p:tgtEl>
                                      </p:cBhvr>
                                    </p:animEffect>
                                  </p:childTnLst>
                                </p:cTn>
                              </p:par>
                            </p:childTnLst>
                          </p:cTn>
                        </p:par>
                        <p:par>
                          <p:cTn id="58" fill="hold">
                            <p:stCondLst>
                              <p:cond delay="1000"/>
                            </p:stCondLst>
                            <p:childTnLst>
                              <p:par>
                                <p:cTn id="59" presetID="1" presetClass="entr" presetSubtype="0" fill="hold" grpId="1" nodeType="after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childTnLst>
                          </p:cTn>
                        </p:par>
                        <p:par>
                          <p:cTn id="61" fill="hold">
                            <p:stCondLst>
                              <p:cond delay="1000"/>
                            </p:stCondLst>
                            <p:childTnLst>
                              <p:par>
                                <p:cTn id="62" presetID="22" presetClass="entr" presetSubtype="4"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down)">
                                      <p:cBhvr>
                                        <p:cTn id="64" dur="500"/>
                                        <p:tgtEl>
                                          <p:spTgt spid="45"/>
                                        </p:tgtEl>
                                      </p:cBhvr>
                                    </p:animEffect>
                                  </p:childTnLst>
                                </p:cTn>
                              </p:par>
                            </p:childTnLst>
                          </p:cTn>
                        </p:par>
                        <p:par>
                          <p:cTn id="65" fill="hold">
                            <p:stCondLst>
                              <p:cond delay="1500"/>
                            </p:stCondLst>
                            <p:childTnLst>
                              <p:par>
                                <p:cTn id="66" presetID="22" presetClass="entr" presetSubtype="4" fill="hold"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ipe(down)">
                                      <p:cBhvr>
                                        <p:cTn id="68" dur="500"/>
                                        <p:tgtEl>
                                          <p:spTgt spid="47"/>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4"/>
                                        </p:tgtEl>
                                        <p:attrNameLst>
                                          <p:attrName>style.visibility</p:attrName>
                                        </p:attrNameLst>
                                      </p:cBhvr>
                                      <p:to>
                                        <p:strVal val="visible"/>
                                      </p:to>
                                    </p:set>
                                  </p:childTnLst>
                                </p:cTn>
                              </p:par>
                              <p:par>
                                <p:cTn id="73" presetID="26" presetClass="exit" presetSubtype="0" fill="hold" grpId="0" nodeType="withEffect">
                                  <p:stCondLst>
                                    <p:cond delay="0"/>
                                  </p:stCondLst>
                                  <p:childTnLst>
                                    <p:animEffect transition="out" filter="wipe(down)">
                                      <p:cBhvr>
                                        <p:cTn id="74" dur="180" accel="50000">
                                          <p:stCondLst>
                                            <p:cond delay="1820"/>
                                          </p:stCondLst>
                                        </p:cTn>
                                        <p:tgtEl>
                                          <p:spTgt spid="63"/>
                                        </p:tgtEl>
                                      </p:cBhvr>
                                    </p:animEffect>
                                    <p:anim calcmode="lin" valueType="num">
                                      <p:cBhvr>
                                        <p:cTn id="75" dur="1822" tmFilter="0,0; 0.14,0.31; 0.43,0.73; 0.71,0.91; 1.0,1.0">
                                          <p:stCondLst>
                                            <p:cond delay="0"/>
                                          </p:stCondLst>
                                        </p:cTn>
                                        <p:tgtEl>
                                          <p:spTgt spid="63"/>
                                        </p:tgtEl>
                                        <p:attrNameLst>
                                          <p:attrName>ppt_x</p:attrName>
                                        </p:attrNameLst>
                                      </p:cBhvr>
                                      <p:tavLst>
                                        <p:tav tm="0">
                                          <p:val>
                                            <p:strVal val="ppt_x"/>
                                          </p:val>
                                        </p:tav>
                                        <p:tav tm="100000">
                                          <p:val>
                                            <p:strVal val="#ppt_x+0.25"/>
                                          </p:val>
                                        </p:tav>
                                      </p:tavLst>
                                    </p:anim>
                                    <p:anim calcmode="lin" valueType="num">
                                      <p:cBhvr>
                                        <p:cTn id="76" dur="178">
                                          <p:stCondLst>
                                            <p:cond delay="1822"/>
                                          </p:stCondLst>
                                        </p:cTn>
                                        <p:tgtEl>
                                          <p:spTgt spid="63"/>
                                        </p:tgtEl>
                                        <p:attrNameLst>
                                          <p:attrName>ppt_x</p:attrName>
                                        </p:attrNameLst>
                                      </p:cBhvr>
                                      <p:tavLst>
                                        <p:tav tm="0">
                                          <p:val>
                                            <p:strVal val="ppt_x"/>
                                          </p:val>
                                        </p:tav>
                                        <p:tav tm="100000">
                                          <p:val>
                                            <p:strVal val="ppt_x"/>
                                          </p:val>
                                        </p:tav>
                                      </p:tavLst>
                                    </p:anim>
                                    <p:anim calcmode="lin" valueType="num">
                                      <p:cBhvr>
                                        <p:cTn id="77" dur="664" tmFilter="0.0,0.0;0.25,0.07;0.50,0.2;0.75,0.467;1.0,1.0">
                                          <p:stCondLst>
                                            <p:cond delay="0"/>
                                          </p:stCondLst>
                                        </p:cTn>
                                        <p:tgtEl>
                                          <p:spTgt spid="6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8" dur="664" tmFilter="0, 0; 0.125,0.2665; 0.25,0.4; 0.375,0.465; 0.5,0.5;  0.625,0.535; 0.75,0.6; 0.875,0.7335; 1,1">
                                          <p:stCondLst>
                                            <p:cond delay="664"/>
                                          </p:stCondLst>
                                        </p:cTn>
                                        <p:tgtEl>
                                          <p:spTgt spid="6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9" dur="332" tmFilter="0, 0; 0.125,0.2665; 0.25,0.4; 0.375,0.465; 0.5,0.5;  0.625,0.535; 0.75,0.6; 0.875,0.7335; 1,1">
                                          <p:stCondLst>
                                            <p:cond delay="1324"/>
                                          </p:stCondLst>
                                        </p:cTn>
                                        <p:tgtEl>
                                          <p:spTgt spid="6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0" dur="164" tmFilter="0, 0; 0.125,0.2665; 0.25,0.4; 0.375,0.465; 0.5,0.5;  0.625,0.535; 0.75,0.6; 0.875,0.7335; 1,1">
                                          <p:stCondLst>
                                            <p:cond delay="1656"/>
                                          </p:stCondLst>
                                        </p:cTn>
                                        <p:tgtEl>
                                          <p:spTgt spid="6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1" dur="180" accel="50000">
                                          <p:stCondLst>
                                            <p:cond delay="1820"/>
                                          </p:stCondLst>
                                        </p:cTn>
                                        <p:tgtEl>
                                          <p:spTgt spid="63"/>
                                        </p:tgtEl>
                                        <p:attrNameLst>
                                          <p:attrName>ppt_y</p:attrName>
                                        </p:attrNameLst>
                                      </p:cBhvr>
                                      <p:tavLst>
                                        <p:tav tm="0">
                                          <p:val>
                                            <p:strVal val="ppt_y"/>
                                          </p:val>
                                        </p:tav>
                                        <p:tav tm="100000">
                                          <p:val>
                                            <p:strVal val="ppt_y+ppt_h"/>
                                          </p:val>
                                        </p:tav>
                                      </p:tavLst>
                                    </p:anim>
                                    <p:animScale>
                                      <p:cBhvr>
                                        <p:cTn id="82" dur="26">
                                          <p:stCondLst>
                                            <p:cond delay="620"/>
                                          </p:stCondLst>
                                        </p:cTn>
                                        <p:tgtEl>
                                          <p:spTgt spid="63"/>
                                        </p:tgtEl>
                                      </p:cBhvr>
                                      <p:to x="100000" y="60000"/>
                                    </p:animScale>
                                    <p:animScale>
                                      <p:cBhvr>
                                        <p:cTn id="83" dur="166" decel="50000">
                                          <p:stCondLst>
                                            <p:cond delay="646"/>
                                          </p:stCondLst>
                                        </p:cTn>
                                        <p:tgtEl>
                                          <p:spTgt spid="63"/>
                                        </p:tgtEl>
                                      </p:cBhvr>
                                      <p:to x="100000" y="100000"/>
                                    </p:animScale>
                                    <p:animScale>
                                      <p:cBhvr>
                                        <p:cTn id="84" dur="26">
                                          <p:stCondLst>
                                            <p:cond delay="1312"/>
                                          </p:stCondLst>
                                        </p:cTn>
                                        <p:tgtEl>
                                          <p:spTgt spid="63"/>
                                        </p:tgtEl>
                                      </p:cBhvr>
                                      <p:to x="100000" y="80000"/>
                                    </p:animScale>
                                    <p:animScale>
                                      <p:cBhvr>
                                        <p:cTn id="85" dur="166" decel="50000">
                                          <p:stCondLst>
                                            <p:cond delay="1338"/>
                                          </p:stCondLst>
                                        </p:cTn>
                                        <p:tgtEl>
                                          <p:spTgt spid="63"/>
                                        </p:tgtEl>
                                      </p:cBhvr>
                                      <p:to x="100000" y="100000"/>
                                    </p:animScale>
                                    <p:animScale>
                                      <p:cBhvr>
                                        <p:cTn id="86" dur="26">
                                          <p:stCondLst>
                                            <p:cond delay="1642"/>
                                          </p:stCondLst>
                                        </p:cTn>
                                        <p:tgtEl>
                                          <p:spTgt spid="63"/>
                                        </p:tgtEl>
                                      </p:cBhvr>
                                      <p:to x="100000" y="90000"/>
                                    </p:animScale>
                                    <p:animScale>
                                      <p:cBhvr>
                                        <p:cTn id="87" dur="166" decel="50000">
                                          <p:stCondLst>
                                            <p:cond delay="1668"/>
                                          </p:stCondLst>
                                        </p:cTn>
                                        <p:tgtEl>
                                          <p:spTgt spid="63"/>
                                        </p:tgtEl>
                                      </p:cBhvr>
                                      <p:to x="100000" y="100000"/>
                                    </p:animScale>
                                    <p:animScale>
                                      <p:cBhvr>
                                        <p:cTn id="88" dur="26">
                                          <p:stCondLst>
                                            <p:cond delay="1808"/>
                                          </p:stCondLst>
                                        </p:cTn>
                                        <p:tgtEl>
                                          <p:spTgt spid="63"/>
                                        </p:tgtEl>
                                      </p:cBhvr>
                                      <p:to x="100000" y="95000"/>
                                    </p:animScale>
                                    <p:animScale>
                                      <p:cBhvr>
                                        <p:cTn id="89" dur="166" decel="50000">
                                          <p:stCondLst>
                                            <p:cond delay="1834"/>
                                          </p:stCondLst>
                                        </p:cTn>
                                        <p:tgtEl>
                                          <p:spTgt spid="63"/>
                                        </p:tgtEl>
                                      </p:cBhvr>
                                      <p:to x="100000" y="100000"/>
                                    </p:animScale>
                                    <p:set>
                                      <p:cBhvr>
                                        <p:cTn id="90" dur="1" fill="hold">
                                          <p:stCondLst>
                                            <p:cond delay="1999"/>
                                          </p:stCondLst>
                                        </p:cTn>
                                        <p:tgtEl>
                                          <p:spTgt spid="6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2" presetClass="exit" presetSubtype="4" fill="hold" nodeType="clickEffect">
                                  <p:stCondLst>
                                    <p:cond delay="0"/>
                                  </p:stCondLst>
                                  <p:childTnLst>
                                    <p:animEffect transition="out" filter="wipe(down)">
                                      <p:cBhvr>
                                        <p:cTn id="94" dur="500"/>
                                        <p:tgtEl>
                                          <p:spTgt spid="45"/>
                                        </p:tgtEl>
                                      </p:cBhvr>
                                    </p:animEffect>
                                    <p:set>
                                      <p:cBhvr>
                                        <p:cTn id="95" dur="1" fill="hold">
                                          <p:stCondLst>
                                            <p:cond delay="499"/>
                                          </p:stCondLst>
                                        </p:cTn>
                                        <p:tgtEl>
                                          <p:spTgt spid="45"/>
                                        </p:tgtEl>
                                        <p:attrNameLst>
                                          <p:attrName>style.visibility</p:attrName>
                                        </p:attrNameLst>
                                      </p:cBhvr>
                                      <p:to>
                                        <p:strVal val="hidden"/>
                                      </p:to>
                                    </p:set>
                                  </p:childTnLst>
                                </p:cTn>
                              </p:par>
                              <p:par>
                                <p:cTn id="96" presetID="22" presetClass="exit" presetSubtype="4" fill="hold" nodeType="withEffect">
                                  <p:stCondLst>
                                    <p:cond delay="0"/>
                                  </p:stCondLst>
                                  <p:childTnLst>
                                    <p:animEffect transition="out" filter="wipe(down)">
                                      <p:cBhvr>
                                        <p:cTn id="97" dur="500"/>
                                        <p:tgtEl>
                                          <p:spTgt spid="47"/>
                                        </p:tgtEl>
                                      </p:cBhvr>
                                    </p:animEffect>
                                    <p:set>
                                      <p:cBhvr>
                                        <p:cTn id="98" dur="1" fill="hold">
                                          <p:stCondLst>
                                            <p:cond delay="499"/>
                                          </p:stCondLst>
                                        </p:cTn>
                                        <p:tgtEl>
                                          <p:spTgt spid="47"/>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26"/>
                                        </p:tgtEl>
                                      </p:cBhvr>
                                    </p:animEffect>
                                    <p:set>
                                      <p:cBhvr>
                                        <p:cTn id="101" dur="1" fill="hold">
                                          <p:stCondLst>
                                            <p:cond delay="499"/>
                                          </p:stCondLst>
                                        </p:cTn>
                                        <p:tgtEl>
                                          <p:spTgt spid="26"/>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74"/>
                                        </p:tgtEl>
                                      </p:cBhvr>
                                    </p:animEffect>
                                    <p:set>
                                      <p:cBhvr>
                                        <p:cTn id="104" dur="1" fill="hold">
                                          <p:stCondLst>
                                            <p:cond delay="499"/>
                                          </p:stCondLst>
                                        </p:cTn>
                                        <p:tgtEl>
                                          <p:spTgt spid="74"/>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64"/>
                                        </p:tgtEl>
                                      </p:cBhvr>
                                    </p:animEffect>
                                    <p:set>
                                      <p:cBhvr>
                                        <p:cTn id="107" dur="1" fill="hold">
                                          <p:stCondLst>
                                            <p:cond delay="499"/>
                                          </p:stCondLst>
                                        </p:cTn>
                                        <p:tgtEl>
                                          <p:spTgt spid="64"/>
                                        </p:tgtEl>
                                        <p:attrNameLst>
                                          <p:attrName>style.visibility</p:attrName>
                                        </p:attrNameLst>
                                      </p:cBhvr>
                                      <p:to>
                                        <p:strVal val="hidden"/>
                                      </p:to>
                                    </p:set>
                                  </p:childTnLst>
                                </p:cTn>
                              </p:par>
                            </p:childTnLst>
                          </p:cTn>
                        </p:par>
                        <p:par>
                          <p:cTn id="108" fill="hold">
                            <p:stCondLst>
                              <p:cond delay="500"/>
                            </p:stCondLst>
                            <p:childTnLst>
                              <p:par>
                                <p:cTn id="109" presetID="10" presetClass="entr" presetSubtype="0" fill="hold" nodeType="after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500"/>
                                        <p:tgtEl>
                                          <p:spTgt spid="2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5"/>
                                        </p:tgtEl>
                                        <p:attrNameLst>
                                          <p:attrName>style.visibility</p:attrName>
                                        </p:attrNameLst>
                                      </p:cBhvr>
                                      <p:to>
                                        <p:strVal val="visible"/>
                                      </p:to>
                                    </p:set>
                                    <p:animEffect transition="in" filter="fade">
                                      <p:cBhvr>
                                        <p:cTn id="114" dur="500"/>
                                        <p:tgtEl>
                                          <p:spTgt spid="75"/>
                                        </p:tgtEl>
                                      </p:cBhvr>
                                    </p:animEffect>
                                  </p:childTnLst>
                                </p:cTn>
                              </p:par>
                              <p:par>
                                <p:cTn id="115" presetID="1" presetClass="entr" presetSubtype="0" fill="hold" grpId="1" nodeType="withEffect">
                                  <p:stCondLst>
                                    <p:cond delay="0"/>
                                  </p:stCondLst>
                                  <p:childTnLst>
                                    <p:set>
                                      <p:cBhvr>
                                        <p:cTn id="116" dur="1" fill="hold">
                                          <p:stCondLst>
                                            <p:cond delay="0"/>
                                          </p:stCondLst>
                                        </p:cTn>
                                        <p:tgtEl>
                                          <p:spTgt spid="66"/>
                                        </p:tgtEl>
                                        <p:attrNameLst>
                                          <p:attrName>style.visibility</p:attrName>
                                        </p:attrNameLst>
                                      </p:cBhvr>
                                      <p:to>
                                        <p:strVal val="visible"/>
                                      </p:to>
                                    </p:set>
                                  </p:childTnLst>
                                </p:cTn>
                              </p:par>
                            </p:childTnLst>
                          </p:cTn>
                        </p:par>
                        <p:par>
                          <p:cTn id="117" fill="hold">
                            <p:stCondLst>
                              <p:cond delay="1000"/>
                            </p:stCondLst>
                            <p:childTnLst>
                              <p:par>
                                <p:cTn id="118" presetID="22" presetClass="entr" presetSubtype="4" fill="hold" nodeType="after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wipe(down)">
                                      <p:cBhvr>
                                        <p:cTn id="120" dur="500"/>
                                        <p:tgtEl>
                                          <p:spTgt spid="49"/>
                                        </p:tgtEl>
                                      </p:cBhvr>
                                    </p:animEffect>
                                  </p:childTnLst>
                                </p:cTn>
                              </p:par>
                            </p:childTnLst>
                          </p:cTn>
                        </p:par>
                        <p:par>
                          <p:cTn id="121" fill="hold">
                            <p:stCondLst>
                              <p:cond delay="1500"/>
                            </p:stCondLst>
                            <p:childTnLst>
                              <p:par>
                                <p:cTn id="122" presetID="22" presetClass="entr" presetSubtype="4" fill="hold" nodeType="afterEffect">
                                  <p:stCondLst>
                                    <p:cond delay="0"/>
                                  </p:stCondLst>
                                  <p:childTnLst>
                                    <p:set>
                                      <p:cBhvr>
                                        <p:cTn id="123" dur="1" fill="hold">
                                          <p:stCondLst>
                                            <p:cond delay="0"/>
                                          </p:stCondLst>
                                        </p:cTn>
                                        <p:tgtEl>
                                          <p:spTgt spid="50"/>
                                        </p:tgtEl>
                                        <p:attrNameLst>
                                          <p:attrName>style.visibility</p:attrName>
                                        </p:attrNameLst>
                                      </p:cBhvr>
                                      <p:to>
                                        <p:strVal val="visible"/>
                                      </p:to>
                                    </p:set>
                                    <p:animEffect transition="in" filter="wipe(down)">
                                      <p:cBhvr>
                                        <p:cTn id="124" dur="500"/>
                                        <p:tgtEl>
                                          <p:spTgt spid="50"/>
                                        </p:tgtEl>
                                      </p:cBhvr>
                                    </p:animEffec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65"/>
                                        </p:tgtEl>
                                        <p:attrNameLst>
                                          <p:attrName>style.visibility</p:attrName>
                                        </p:attrNameLst>
                                      </p:cBhvr>
                                      <p:to>
                                        <p:strVal val="visible"/>
                                      </p:to>
                                    </p:set>
                                  </p:childTnLst>
                                </p:cTn>
                              </p:par>
                              <p:par>
                                <p:cTn id="129" presetID="26" presetClass="exit" presetSubtype="0" fill="hold" grpId="0" nodeType="withEffect">
                                  <p:stCondLst>
                                    <p:cond delay="0"/>
                                  </p:stCondLst>
                                  <p:childTnLst>
                                    <p:animEffect transition="out" filter="wipe(down)">
                                      <p:cBhvr>
                                        <p:cTn id="130" dur="180" accel="50000">
                                          <p:stCondLst>
                                            <p:cond delay="1820"/>
                                          </p:stCondLst>
                                        </p:cTn>
                                        <p:tgtEl>
                                          <p:spTgt spid="66"/>
                                        </p:tgtEl>
                                      </p:cBhvr>
                                    </p:animEffect>
                                    <p:anim calcmode="lin" valueType="num">
                                      <p:cBhvr>
                                        <p:cTn id="131" dur="1822" tmFilter="0,0; 0.14,0.31; 0.43,0.73; 0.71,0.91; 1.0,1.0">
                                          <p:stCondLst>
                                            <p:cond delay="0"/>
                                          </p:stCondLst>
                                        </p:cTn>
                                        <p:tgtEl>
                                          <p:spTgt spid="66"/>
                                        </p:tgtEl>
                                        <p:attrNameLst>
                                          <p:attrName>ppt_x</p:attrName>
                                        </p:attrNameLst>
                                      </p:cBhvr>
                                      <p:tavLst>
                                        <p:tav tm="0">
                                          <p:val>
                                            <p:strVal val="ppt_x"/>
                                          </p:val>
                                        </p:tav>
                                        <p:tav tm="100000">
                                          <p:val>
                                            <p:strVal val="#ppt_x+0.25"/>
                                          </p:val>
                                        </p:tav>
                                      </p:tavLst>
                                    </p:anim>
                                    <p:anim calcmode="lin" valueType="num">
                                      <p:cBhvr>
                                        <p:cTn id="132" dur="178">
                                          <p:stCondLst>
                                            <p:cond delay="1822"/>
                                          </p:stCondLst>
                                        </p:cTn>
                                        <p:tgtEl>
                                          <p:spTgt spid="66"/>
                                        </p:tgtEl>
                                        <p:attrNameLst>
                                          <p:attrName>ppt_x</p:attrName>
                                        </p:attrNameLst>
                                      </p:cBhvr>
                                      <p:tavLst>
                                        <p:tav tm="0">
                                          <p:val>
                                            <p:strVal val="ppt_x"/>
                                          </p:val>
                                        </p:tav>
                                        <p:tav tm="100000">
                                          <p:val>
                                            <p:strVal val="ppt_x"/>
                                          </p:val>
                                        </p:tav>
                                      </p:tavLst>
                                    </p:anim>
                                    <p:anim calcmode="lin" valueType="num">
                                      <p:cBhvr>
                                        <p:cTn id="133" dur="664" tmFilter="0.0,0.0;0.25,0.07;0.50,0.2;0.75,0.467;1.0,1.0">
                                          <p:stCondLst>
                                            <p:cond delay="0"/>
                                          </p:stCondLst>
                                        </p:cTn>
                                        <p:tgtEl>
                                          <p:spTgt spid="6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4" dur="664" tmFilter="0, 0; 0.125,0.2665; 0.25,0.4; 0.375,0.465; 0.5,0.5;  0.625,0.535; 0.75,0.6; 0.875,0.7335; 1,1">
                                          <p:stCondLst>
                                            <p:cond delay="664"/>
                                          </p:stCondLst>
                                        </p:cTn>
                                        <p:tgtEl>
                                          <p:spTgt spid="6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35" dur="332" tmFilter="0, 0; 0.125,0.2665; 0.25,0.4; 0.375,0.465; 0.5,0.5;  0.625,0.535; 0.75,0.6; 0.875,0.7335; 1,1">
                                          <p:stCondLst>
                                            <p:cond delay="1324"/>
                                          </p:stCondLst>
                                        </p:cTn>
                                        <p:tgtEl>
                                          <p:spTgt spid="6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36" dur="164" tmFilter="0, 0; 0.125,0.2665; 0.25,0.4; 0.375,0.465; 0.5,0.5;  0.625,0.535; 0.75,0.6; 0.875,0.7335; 1,1">
                                          <p:stCondLst>
                                            <p:cond delay="1656"/>
                                          </p:stCondLst>
                                        </p:cTn>
                                        <p:tgtEl>
                                          <p:spTgt spid="6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7" dur="180" accel="50000">
                                          <p:stCondLst>
                                            <p:cond delay="1820"/>
                                          </p:stCondLst>
                                        </p:cTn>
                                        <p:tgtEl>
                                          <p:spTgt spid="66"/>
                                        </p:tgtEl>
                                        <p:attrNameLst>
                                          <p:attrName>ppt_y</p:attrName>
                                        </p:attrNameLst>
                                      </p:cBhvr>
                                      <p:tavLst>
                                        <p:tav tm="0">
                                          <p:val>
                                            <p:strVal val="ppt_y"/>
                                          </p:val>
                                        </p:tav>
                                        <p:tav tm="100000">
                                          <p:val>
                                            <p:strVal val="ppt_y+ppt_h"/>
                                          </p:val>
                                        </p:tav>
                                      </p:tavLst>
                                    </p:anim>
                                    <p:animScale>
                                      <p:cBhvr>
                                        <p:cTn id="138" dur="26">
                                          <p:stCondLst>
                                            <p:cond delay="620"/>
                                          </p:stCondLst>
                                        </p:cTn>
                                        <p:tgtEl>
                                          <p:spTgt spid="66"/>
                                        </p:tgtEl>
                                      </p:cBhvr>
                                      <p:to x="100000" y="60000"/>
                                    </p:animScale>
                                    <p:animScale>
                                      <p:cBhvr>
                                        <p:cTn id="139" dur="166" decel="50000">
                                          <p:stCondLst>
                                            <p:cond delay="646"/>
                                          </p:stCondLst>
                                        </p:cTn>
                                        <p:tgtEl>
                                          <p:spTgt spid="66"/>
                                        </p:tgtEl>
                                      </p:cBhvr>
                                      <p:to x="100000" y="100000"/>
                                    </p:animScale>
                                    <p:animScale>
                                      <p:cBhvr>
                                        <p:cTn id="140" dur="26">
                                          <p:stCondLst>
                                            <p:cond delay="1312"/>
                                          </p:stCondLst>
                                        </p:cTn>
                                        <p:tgtEl>
                                          <p:spTgt spid="66"/>
                                        </p:tgtEl>
                                      </p:cBhvr>
                                      <p:to x="100000" y="80000"/>
                                    </p:animScale>
                                    <p:animScale>
                                      <p:cBhvr>
                                        <p:cTn id="141" dur="166" decel="50000">
                                          <p:stCondLst>
                                            <p:cond delay="1338"/>
                                          </p:stCondLst>
                                        </p:cTn>
                                        <p:tgtEl>
                                          <p:spTgt spid="66"/>
                                        </p:tgtEl>
                                      </p:cBhvr>
                                      <p:to x="100000" y="100000"/>
                                    </p:animScale>
                                    <p:animScale>
                                      <p:cBhvr>
                                        <p:cTn id="142" dur="26">
                                          <p:stCondLst>
                                            <p:cond delay="1642"/>
                                          </p:stCondLst>
                                        </p:cTn>
                                        <p:tgtEl>
                                          <p:spTgt spid="66"/>
                                        </p:tgtEl>
                                      </p:cBhvr>
                                      <p:to x="100000" y="90000"/>
                                    </p:animScale>
                                    <p:animScale>
                                      <p:cBhvr>
                                        <p:cTn id="143" dur="166" decel="50000">
                                          <p:stCondLst>
                                            <p:cond delay="1668"/>
                                          </p:stCondLst>
                                        </p:cTn>
                                        <p:tgtEl>
                                          <p:spTgt spid="66"/>
                                        </p:tgtEl>
                                      </p:cBhvr>
                                      <p:to x="100000" y="100000"/>
                                    </p:animScale>
                                    <p:animScale>
                                      <p:cBhvr>
                                        <p:cTn id="144" dur="26">
                                          <p:stCondLst>
                                            <p:cond delay="1808"/>
                                          </p:stCondLst>
                                        </p:cTn>
                                        <p:tgtEl>
                                          <p:spTgt spid="66"/>
                                        </p:tgtEl>
                                      </p:cBhvr>
                                      <p:to x="100000" y="95000"/>
                                    </p:animScale>
                                    <p:animScale>
                                      <p:cBhvr>
                                        <p:cTn id="145" dur="166" decel="50000">
                                          <p:stCondLst>
                                            <p:cond delay="1834"/>
                                          </p:stCondLst>
                                        </p:cTn>
                                        <p:tgtEl>
                                          <p:spTgt spid="66"/>
                                        </p:tgtEl>
                                      </p:cBhvr>
                                      <p:to x="100000" y="100000"/>
                                    </p:animScale>
                                    <p:set>
                                      <p:cBhvr>
                                        <p:cTn id="146" dur="1" fill="hold">
                                          <p:stCondLst>
                                            <p:cond delay="1999"/>
                                          </p:stCondLst>
                                        </p:cTn>
                                        <p:tgtEl>
                                          <p:spTgt spid="66"/>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22" presetClass="exit" presetSubtype="4" fill="hold" nodeType="clickEffect">
                                  <p:stCondLst>
                                    <p:cond delay="0"/>
                                  </p:stCondLst>
                                  <p:childTnLst>
                                    <p:animEffect transition="out" filter="wipe(down)">
                                      <p:cBhvr>
                                        <p:cTn id="150" dur="500"/>
                                        <p:tgtEl>
                                          <p:spTgt spid="49"/>
                                        </p:tgtEl>
                                      </p:cBhvr>
                                    </p:animEffect>
                                    <p:set>
                                      <p:cBhvr>
                                        <p:cTn id="151" dur="1" fill="hold">
                                          <p:stCondLst>
                                            <p:cond delay="499"/>
                                          </p:stCondLst>
                                        </p:cTn>
                                        <p:tgtEl>
                                          <p:spTgt spid="49"/>
                                        </p:tgtEl>
                                        <p:attrNameLst>
                                          <p:attrName>style.visibility</p:attrName>
                                        </p:attrNameLst>
                                      </p:cBhvr>
                                      <p:to>
                                        <p:strVal val="hidden"/>
                                      </p:to>
                                    </p:set>
                                  </p:childTnLst>
                                </p:cTn>
                              </p:par>
                              <p:par>
                                <p:cTn id="152" presetID="22" presetClass="exit" presetSubtype="4" fill="hold" nodeType="withEffect">
                                  <p:stCondLst>
                                    <p:cond delay="0"/>
                                  </p:stCondLst>
                                  <p:childTnLst>
                                    <p:animEffect transition="out" filter="wipe(down)">
                                      <p:cBhvr>
                                        <p:cTn id="153" dur="500"/>
                                        <p:tgtEl>
                                          <p:spTgt spid="50"/>
                                        </p:tgtEl>
                                      </p:cBhvr>
                                    </p:animEffect>
                                    <p:set>
                                      <p:cBhvr>
                                        <p:cTn id="154" dur="1" fill="hold">
                                          <p:stCondLst>
                                            <p:cond delay="499"/>
                                          </p:stCondLst>
                                        </p:cTn>
                                        <p:tgtEl>
                                          <p:spTgt spid="50"/>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27"/>
                                        </p:tgtEl>
                                      </p:cBhvr>
                                    </p:animEffect>
                                    <p:set>
                                      <p:cBhvr>
                                        <p:cTn id="157" dur="1" fill="hold">
                                          <p:stCondLst>
                                            <p:cond delay="499"/>
                                          </p:stCondLst>
                                        </p:cTn>
                                        <p:tgtEl>
                                          <p:spTgt spid="27"/>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75"/>
                                        </p:tgtEl>
                                      </p:cBhvr>
                                    </p:animEffect>
                                    <p:set>
                                      <p:cBhvr>
                                        <p:cTn id="160" dur="1" fill="hold">
                                          <p:stCondLst>
                                            <p:cond delay="499"/>
                                          </p:stCondLst>
                                        </p:cTn>
                                        <p:tgtEl>
                                          <p:spTgt spid="75"/>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65"/>
                                        </p:tgtEl>
                                      </p:cBhvr>
                                    </p:animEffect>
                                    <p:set>
                                      <p:cBhvr>
                                        <p:cTn id="163" dur="1" fill="hold">
                                          <p:stCondLst>
                                            <p:cond delay="499"/>
                                          </p:stCondLst>
                                        </p:cTn>
                                        <p:tgtEl>
                                          <p:spTgt spid="65"/>
                                        </p:tgtEl>
                                        <p:attrNameLst>
                                          <p:attrName>style.visibility</p:attrName>
                                        </p:attrNameLst>
                                      </p:cBhvr>
                                      <p:to>
                                        <p:strVal val="hidden"/>
                                      </p:to>
                                    </p:set>
                                  </p:childTnLst>
                                </p:cTn>
                              </p:par>
                            </p:childTnLst>
                          </p:cTn>
                        </p:par>
                        <p:par>
                          <p:cTn id="164" fill="hold">
                            <p:stCondLst>
                              <p:cond delay="500"/>
                            </p:stCondLst>
                            <p:childTnLst>
                              <p:par>
                                <p:cTn id="165" presetID="10" presetClass="entr" presetSubtype="0" fill="hold" grpId="0"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fade">
                                      <p:cBhvr>
                                        <p:cTn id="167" dur="500"/>
                                        <p:tgtEl>
                                          <p:spTgt spid="76"/>
                                        </p:tgtEl>
                                      </p:cBhvr>
                                    </p:animEffect>
                                  </p:childTnLst>
                                </p:cTn>
                              </p:par>
                              <p:par>
                                <p:cTn id="168" presetID="1" presetClass="entr" presetSubtype="0" fill="hold" grpId="1" nodeType="withEffect">
                                  <p:stCondLst>
                                    <p:cond delay="0"/>
                                  </p:stCondLst>
                                  <p:childTnLst>
                                    <p:set>
                                      <p:cBhvr>
                                        <p:cTn id="169" dur="1" fill="hold">
                                          <p:stCondLst>
                                            <p:cond delay="0"/>
                                          </p:stCondLst>
                                        </p:cTn>
                                        <p:tgtEl>
                                          <p:spTgt spid="67"/>
                                        </p:tgtEl>
                                        <p:attrNameLst>
                                          <p:attrName>style.visibility</p:attrName>
                                        </p:attrNameLst>
                                      </p:cBhvr>
                                      <p:to>
                                        <p:strVal val="visible"/>
                                      </p:to>
                                    </p:set>
                                  </p:childTnLst>
                                </p:cTn>
                              </p:par>
                              <p:par>
                                <p:cTn id="170" presetID="10" presetClass="entr" presetSubtype="0" fill="hold" nodeType="withEffect">
                                  <p:stCondLst>
                                    <p:cond delay="0"/>
                                  </p:stCondLst>
                                  <p:childTnLst>
                                    <p:set>
                                      <p:cBhvr>
                                        <p:cTn id="171" dur="1" fill="hold">
                                          <p:stCondLst>
                                            <p:cond delay="0"/>
                                          </p:stCondLst>
                                        </p:cTn>
                                        <p:tgtEl>
                                          <p:spTgt spid="28"/>
                                        </p:tgtEl>
                                        <p:attrNameLst>
                                          <p:attrName>style.visibility</p:attrName>
                                        </p:attrNameLst>
                                      </p:cBhvr>
                                      <p:to>
                                        <p:strVal val="visible"/>
                                      </p:to>
                                    </p:set>
                                    <p:animEffect transition="in" filter="fade">
                                      <p:cBhvr>
                                        <p:cTn id="172" dur="500"/>
                                        <p:tgtEl>
                                          <p:spTgt spid="28"/>
                                        </p:tgtEl>
                                      </p:cBhvr>
                                    </p:animEffect>
                                  </p:childTnLst>
                                </p:cTn>
                              </p:par>
                            </p:childTnLst>
                          </p:cTn>
                        </p:par>
                        <p:par>
                          <p:cTn id="173" fill="hold">
                            <p:stCondLst>
                              <p:cond delay="1000"/>
                            </p:stCondLst>
                            <p:childTnLst>
                              <p:par>
                                <p:cTn id="174" presetID="22" presetClass="entr" presetSubtype="4" fill="hold" nodeType="afterEffect">
                                  <p:stCondLst>
                                    <p:cond delay="0"/>
                                  </p:stCondLst>
                                  <p:childTnLst>
                                    <p:set>
                                      <p:cBhvr>
                                        <p:cTn id="175" dur="1" fill="hold">
                                          <p:stCondLst>
                                            <p:cond delay="0"/>
                                          </p:stCondLst>
                                        </p:cTn>
                                        <p:tgtEl>
                                          <p:spTgt spid="52"/>
                                        </p:tgtEl>
                                        <p:attrNameLst>
                                          <p:attrName>style.visibility</p:attrName>
                                        </p:attrNameLst>
                                      </p:cBhvr>
                                      <p:to>
                                        <p:strVal val="visible"/>
                                      </p:to>
                                    </p:set>
                                    <p:animEffect transition="in" filter="wipe(down)">
                                      <p:cBhvr>
                                        <p:cTn id="176" dur="500"/>
                                        <p:tgtEl>
                                          <p:spTgt spid="52"/>
                                        </p:tgtEl>
                                      </p:cBhvr>
                                    </p:animEffect>
                                  </p:childTnLst>
                                </p:cTn>
                              </p:par>
                            </p:childTnLst>
                          </p:cTn>
                        </p:par>
                        <p:par>
                          <p:cTn id="177" fill="hold">
                            <p:stCondLst>
                              <p:cond delay="1500"/>
                            </p:stCondLst>
                            <p:childTnLst>
                              <p:par>
                                <p:cTn id="178" presetID="22" presetClass="entr" presetSubtype="4" fill="hold" nodeType="afterEffect">
                                  <p:stCondLst>
                                    <p:cond delay="0"/>
                                  </p:stCondLst>
                                  <p:childTnLst>
                                    <p:set>
                                      <p:cBhvr>
                                        <p:cTn id="179" dur="1" fill="hold">
                                          <p:stCondLst>
                                            <p:cond delay="0"/>
                                          </p:stCondLst>
                                        </p:cTn>
                                        <p:tgtEl>
                                          <p:spTgt spid="60"/>
                                        </p:tgtEl>
                                        <p:attrNameLst>
                                          <p:attrName>style.visibility</p:attrName>
                                        </p:attrNameLst>
                                      </p:cBhvr>
                                      <p:to>
                                        <p:strVal val="visible"/>
                                      </p:to>
                                    </p:set>
                                    <p:animEffect transition="in" filter="wipe(down)">
                                      <p:cBhvr>
                                        <p:cTn id="180" dur="500"/>
                                        <p:tgtEl>
                                          <p:spTgt spid="60"/>
                                        </p:tgtEl>
                                      </p:cBhvr>
                                    </p:animEffec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68"/>
                                        </p:tgtEl>
                                        <p:attrNameLst>
                                          <p:attrName>style.visibility</p:attrName>
                                        </p:attrNameLst>
                                      </p:cBhvr>
                                      <p:to>
                                        <p:strVal val="visible"/>
                                      </p:to>
                                    </p:set>
                                  </p:childTnLst>
                                </p:cTn>
                              </p:par>
                              <p:par>
                                <p:cTn id="185" presetID="26" presetClass="exit" presetSubtype="0" fill="hold" grpId="0" nodeType="withEffect">
                                  <p:stCondLst>
                                    <p:cond delay="0"/>
                                  </p:stCondLst>
                                  <p:childTnLst>
                                    <p:animEffect transition="out" filter="wipe(down)">
                                      <p:cBhvr>
                                        <p:cTn id="186" dur="180" accel="50000">
                                          <p:stCondLst>
                                            <p:cond delay="1820"/>
                                          </p:stCondLst>
                                        </p:cTn>
                                        <p:tgtEl>
                                          <p:spTgt spid="67"/>
                                        </p:tgtEl>
                                      </p:cBhvr>
                                    </p:animEffect>
                                    <p:anim calcmode="lin" valueType="num">
                                      <p:cBhvr>
                                        <p:cTn id="187" dur="1822" tmFilter="0,0; 0.14,0.31; 0.43,0.73; 0.71,0.91; 1.0,1.0">
                                          <p:stCondLst>
                                            <p:cond delay="0"/>
                                          </p:stCondLst>
                                        </p:cTn>
                                        <p:tgtEl>
                                          <p:spTgt spid="67"/>
                                        </p:tgtEl>
                                        <p:attrNameLst>
                                          <p:attrName>ppt_x</p:attrName>
                                        </p:attrNameLst>
                                      </p:cBhvr>
                                      <p:tavLst>
                                        <p:tav tm="0">
                                          <p:val>
                                            <p:strVal val="ppt_x"/>
                                          </p:val>
                                        </p:tav>
                                        <p:tav tm="100000">
                                          <p:val>
                                            <p:strVal val="#ppt_x+0.25"/>
                                          </p:val>
                                        </p:tav>
                                      </p:tavLst>
                                    </p:anim>
                                    <p:anim calcmode="lin" valueType="num">
                                      <p:cBhvr>
                                        <p:cTn id="188" dur="178">
                                          <p:stCondLst>
                                            <p:cond delay="1822"/>
                                          </p:stCondLst>
                                        </p:cTn>
                                        <p:tgtEl>
                                          <p:spTgt spid="67"/>
                                        </p:tgtEl>
                                        <p:attrNameLst>
                                          <p:attrName>ppt_x</p:attrName>
                                        </p:attrNameLst>
                                      </p:cBhvr>
                                      <p:tavLst>
                                        <p:tav tm="0">
                                          <p:val>
                                            <p:strVal val="ppt_x"/>
                                          </p:val>
                                        </p:tav>
                                        <p:tav tm="100000">
                                          <p:val>
                                            <p:strVal val="ppt_x"/>
                                          </p:val>
                                        </p:tav>
                                      </p:tavLst>
                                    </p:anim>
                                    <p:anim calcmode="lin" valueType="num">
                                      <p:cBhvr>
                                        <p:cTn id="189" dur="664" tmFilter="0.0,0.0;0.25,0.07;0.50,0.2;0.75,0.467;1.0,1.0">
                                          <p:stCondLst>
                                            <p:cond delay="0"/>
                                          </p:stCondLst>
                                        </p:cTn>
                                        <p:tgtEl>
                                          <p:spTgt spid="6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90" dur="664" tmFilter="0, 0; 0.125,0.2665; 0.25,0.4; 0.375,0.465; 0.5,0.5;  0.625,0.535; 0.75,0.6; 0.875,0.7335; 1,1">
                                          <p:stCondLst>
                                            <p:cond delay="664"/>
                                          </p:stCondLst>
                                        </p:cTn>
                                        <p:tgtEl>
                                          <p:spTgt spid="6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91" dur="332" tmFilter="0, 0; 0.125,0.2665; 0.25,0.4; 0.375,0.465; 0.5,0.5;  0.625,0.535; 0.75,0.6; 0.875,0.7335; 1,1">
                                          <p:stCondLst>
                                            <p:cond delay="1324"/>
                                          </p:stCondLst>
                                        </p:cTn>
                                        <p:tgtEl>
                                          <p:spTgt spid="6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2" dur="164" tmFilter="0, 0; 0.125,0.2665; 0.25,0.4; 0.375,0.465; 0.5,0.5;  0.625,0.535; 0.75,0.6; 0.875,0.7335; 1,1">
                                          <p:stCondLst>
                                            <p:cond delay="1656"/>
                                          </p:stCondLst>
                                        </p:cTn>
                                        <p:tgtEl>
                                          <p:spTgt spid="6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93" dur="180" accel="50000">
                                          <p:stCondLst>
                                            <p:cond delay="1820"/>
                                          </p:stCondLst>
                                        </p:cTn>
                                        <p:tgtEl>
                                          <p:spTgt spid="67"/>
                                        </p:tgtEl>
                                        <p:attrNameLst>
                                          <p:attrName>ppt_y</p:attrName>
                                        </p:attrNameLst>
                                      </p:cBhvr>
                                      <p:tavLst>
                                        <p:tav tm="0">
                                          <p:val>
                                            <p:strVal val="ppt_y"/>
                                          </p:val>
                                        </p:tav>
                                        <p:tav tm="100000">
                                          <p:val>
                                            <p:strVal val="ppt_y+ppt_h"/>
                                          </p:val>
                                        </p:tav>
                                      </p:tavLst>
                                    </p:anim>
                                    <p:animScale>
                                      <p:cBhvr>
                                        <p:cTn id="194" dur="26">
                                          <p:stCondLst>
                                            <p:cond delay="620"/>
                                          </p:stCondLst>
                                        </p:cTn>
                                        <p:tgtEl>
                                          <p:spTgt spid="67"/>
                                        </p:tgtEl>
                                      </p:cBhvr>
                                      <p:to x="100000" y="60000"/>
                                    </p:animScale>
                                    <p:animScale>
                                      <p:cBhvr>
                                        <p:cTn id="195" dur="166" decel="50000">
                                          <p:stCondLst>
                                            <p:cond delay="646"/>
                                          </p:stCondLst>
                                        </p:cTn>
                                        <p:tgtEl>
                                          <p:spTgt spid="67"/>
                                        </p:tgtEl>
                                      </p:cBhvr>
                                      <p:to x="100000" y="100000"/>
                                    </p:animScale>
                                    <p:animScale>
                                      <p:cBhvr>
                                        <p:cTn id="196" dur="26">
                                          <p:stCondLst>
                                            <p:cond delay="1312"/>
                                          </p:stCondLst>
                                        </p:cTn>
                                        <p:tgtEl>
                                          <p:spTgt spid="67"/>
                                        </p:tgtEl>
                                      </p:cBhvr>
                                      <p:to x="100000" y="80000"/>
                                    </p:animScale>
                                    <p:animScale>
                                      <p:cBhvr>
                                        <p:cTn id="197" dur="166" decel="50000">
                                          <p:stCondLst>
                                            <p:cond delay="1338"/>
                                          </p:stCondLst>
                                        </p:cTn>
                                        <p:tgtEl>
                                          <p:spTgt spid="67"/>
                                        </p:tgtEl>
                                      </p:cBhvr>
                                      <p:to x="100000" y="100000"/>
                                    </p:animScale>
                                    <p:animScale>
                                      <p:cBhvr>
                                        <p:cTn id="198" dur="26">
                                          <p:stCondLst>
                                            <p:cond delay="1642"/>
                                          </p:stCondLst>
                                        </p:cTn>
                                        <p:tgtEl>
                                          <p:spTgt spid="67"/>
                                        </p:tgtEl>
                                      </p:cBhvr>
                                      <p:to x="100000" y="90000"/>
                                    </p:animScale>
                                    <p:animScale>
                                      <p:cBhvr>
                                        <p:cTn id="199" dur="166" decel="50000">
                                          <p:stCondLst>
                                            <p:cond delay="1668"/>
                                          </p:stCondLst>
                                        </p:cTn>
                                        <p:tgtEl>
                                          <p:spTgt spid="67"/>
                                        </p:tgtEl>
                                      </p:cBhvr>
                                      <p:to x="100000" y="100000"/>
                                    </p:animScale>
                                    <p:animScale>
                                      <p:cBhvr>
                                        <p:cTn id="200" dur="26">
                                          <p:stCondLst>
                                            <p:cond delay="1808"/>
                                          </p:stCondLst>
                                        </p:cTn>
                                        <p:tgtEl>
                                          <p:spTgt spid="67"/>
                                        </p:tgtEl>
                                      </p:cBhvr>
                                      <p:to x="100000" y="95000"/>
                                    </p:animScale>
                                    <p:animScale>
                                      <p:cBhvr>
                                        <p:cTn id="201" dur="166" decel="50000">
                                          <p:stCondLst>
                                            <p:cond delay="1834"/>
                                          </p:stCondLst>
                                        </p:cTn>
                                        <p:tgtEl>
                                          <p:spTgt spid="67"/>
                                        </p:tgtEl>
                                      </p:cBhvr>
                                      <p:to x="100000" y="100000"/>
                                    </p:animScale>
                                    <p:set>
                                      <p:cBhvr>
                                        <p:cTn id="202" dur="1" fill="hold">
                                          <p:stCondLst>
                                            <p:cond delay="1999"/>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4" grpId="0"/>
      <p:bldP spid="74" grpId="1"/>
      <p:bldP spid="75" grpId="0"/>
      <p:bldP spid="75" grpId="1"/>
      <p:bldP spid="76" grpId="0"/>
      <p:bldP spid="62" grpId="0"/>
      <p:bldP spid="62" grpId="1"/>
      <p:bldP spid="64" grpId="0"/>
      <p:bldP spid="64" grpId="1"/>
      <p:bldP spid="65" grpId="0"/>
      <p:bldP spid="65" grpId="1"/>
      <p:bldP spid="68" grpId="0"/>
      <p:bldP spid="67" grpId="0" animBg="1"/>
      <p:bldP spid="67" grpId="1" animBg="1"/>
      <p:bldP spid="66" grpId="0" animBg="1"/>
      <p:bldP spid="66" grpId="1" animBg="1"/>
      <p:bldP spid="63" grpId="0" animBg="1"/>
      <p:bldP spid="63" grpId="1"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94205813"/>
              </p:ext>
            </p:extLst>
          </p:nvPr>
        </p:nvGraphicFramePr>
        <p:xfrm>
          <a:off x="611560" y="2060848"/>
          <a:ext cx="7992888" cy="1371600"/>
        </p:xfrm>
        <a:graphic>
          <a:graphicData uri="http://schemas.openxmlformats.org/drawingml/2006/table">
            <a:tbl>
              <a:tblPr firstRow="1" bandRow="1">
                <a:tableStyleId>{EB344D84-9AFB-497E-A393-DC336BA19D2E}</a:tableStyleId>
              </a:tblPr>
              <a:tblGrid>
                <a:gridCol w="3744416">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tblGrid>
              <a:tr h="370840">
                <a:tc>
                  <a:txBody>
                    <a:bodyPr/>
                    <a:lstStyle/>
                    <a:p>
                      <a:endParaRPr lang="en-GB" sz="2400" dirty="0">
                        <a:latin typeface="Book Antiqua" panose="02040602050305030304" pitchFamily="18" charset="0"/>
                      </a:endParaRPr>
                    </a:p>
                  </a:txBody>
                  <a:tcPr/>
                </a:tc>
                <a:tc>
                  <a:txBody>
                    <a:bodyPr/>
                    <a:lstStyle/>
                    <a:p>
                      <a:r>
                        <a:rPr lang="en-GB" sz="2400" dirty="0">
                          <a:latin typeface="Book Antiqua" panose="02040602050305030304" pitchFamily="18" charset="0"/>
                        </a:rPr>
                        <a:t>2021</a:t>
                      </a:r>
                    </a:p>
                  </a:txBody>
                  <a:tcPr/>
                </a:tc>
                <a:tc>
                  <a:txBody>
                    <a:bodyPr/>
                    <a:lstStyle/>
                    <a:p>
                      <a:r>
                        <a:rPr lang="en-GB" sz="2400" dirty="0">
                          <a:latin typeface="Book Antiqua" panose="02040602050305030304" pitchFamily="18" charset="0"/>
                        </a:rPr>
                        <a:t>2022</a:t>
                      </a:r>
                    </a:p>
                  </a:txBody>
                  <a:tcPr/>
                </a:tc>
                <a:extLst>
                  <a:ext uri="{0D108BD9-81ED-4DB2-BD59-A6C34878D82A}">
                    <a16:rowId xmlns:a16="http://schemas.microsoft.com/office/drawing/2014/main" val="10000"/>
                  </a:ext>
                </a:extLst>
              </a:tr>
              <a:tr h="370840">
                <a:tc>
                  <a:txBody>
                    <a:bodyPr/>
                    <a:lstStyle/>
                    <a:p>
                      <a:r>
                        <a:rPr lang="en-GB" sz="2400" dirty="0">
                          <a:latin typeface="Book Antiqua" panose="02040602050305030304" pitchFamily="18" charset="0"/>
                        </a:rPr>
                        <a:t>Daffodils</a:t>
                      </a:r>
                      <a:r>
                        <a:rPr lang="en-GB" sz="2400" baseline="0" dirty="0">
                          <a:latin typeface="Book Antiqua" panose="02040602050305030304" pitchFamily="18" charset="0"/>
                        </a:rPr>
                        <a:t> in Pots</a:t>
                      </a:r>
                      <a:endParaRPr lang="en-GB" sz="2400" dirty="0">
                        <a:latin typeface="Book Antiqua" panose="02040602050305030304" pitchFamily="18" charset="0"/>
                      </a:endParaRPr>
                    </a:p>
                  </a:txBody>
                  <a:tcPr/>
                </a:tc>
                <a:tc>
                  <a:txBody>
                    <a:bodyPr/>
                    <a:lstStyle/>
                    <a:p>
                      <a:r>
                        <a:rPr lang="en-GB" sz="2400" dirty="0">
                          <a:latin typeface="Book Antiqua" panose="02040602050305030304" pitchFamily="18" charset="0"/>
                        </a:rPr>
                        <a:t>12</a:t>
                      </a:r>
                      <a:r>
                        <a:rPr lang="en-GB" sz="2400" baseline="30000" dirty="0">
                          <a:latin typeface="Book Antiqua" panose="02040602050305030304" pitchFamily="18" charset="0"/>
                        </a:rPr>
                        <a:t>th</a:t>
                      </a:r>
                      <a:r>
                        <a:rPr lang="en-GB" sz="2400" dirty="0">
                          <a:latin typeface="Book Antiqua" panose="02040602050305030304" pitchFamily="18" charset="0"/>
                        </a:rPr>
                        <a:t> March</a:t>
                      </a:r>
                    </a:p>
                  </a:txBody>
                  <a:tcPr/>
                </a:tc>
                <a:tc>
                  <a:txBody>
                    <a:bodyPr/>
                    <a:lstStyle/>
                    <a:p>
                      <a:r>
                        <a:rPr lang="en-GB" sz="2400" dirty="0">
                          <a:latin typeface="Book Antiqua" panose="02040602050305030304" pitchFamily="18" charset="0"/>
                        </a:rPr>
                        <a:t>12</a:t>
                      </a:r>
                      <a:r>
                        <a:rPr lang="en-GB" sz="2400" baseline="30000" dirty="0">
                          <a:latin typeface="Book Antiqua" panose="02040602050305030304" pitchFamily="18" charset="0"/>
                        </a:rPr>
                        <a:t>th</a:t>
                      </a:r>
                      <a:r>
                        <a:rPr lang="en-GB" sz="2400" dirty="0">
                          <a:latin typeface="Book Antiqua" panose="02040602050305030304" pitchFamily="18" charset="0"/>
                        </a:rPr>
                        <a:t> March</a:t>
                      </a:r>
                    </a:p>
                  </a:txBody>
                  <a:tcPr/>
                </a:tc>
                <a:extLst>
                  <a:ext uri="{0D108BD9-81ED-4DB2-BD59-A6C34878D82A}">
                    <a16:rowId xmlns:a16="http://schemas.microsoft.com/office/drawing/2014/main" val="10001"/>
                  </a:ext>
                </a:extLst>
              </a:tr>
              <a:tr h="370840">
                <a:tc>
                  <a:txBody>
                    <a:bodyPr/>
                    <a:lstStyle/>
                    <a:p>
                      <a:r>
                        <a:rPr lang="en-GB" sz="2400" dirty="0">
                          <a:latin typeface="Book Antiqua" panose="02040602050305030304" pitchFamily="18" charset="0"/>
                        </a:rPr>
                        <a:t>Daffodils in the Ground</a:t>
                      </a:r>
                    </a:p>
                  </a:txBody>
                  <a:tcPr/>
                </a:tc>
                <a:tc>
                  <a:txBody>
                    <a:bodyPr/>
                    <a:lstStyle/>
                    <a:p>
                      <a:r>
                        <a:rPr lang="en-GB" sz="2400" dirty="0">
                          <a:latin typeface="Book Antiqua" panose="02040602050305030304" pitchFamily="18" charset="0"/>
                        </a:rPr>
                        <a:t>13</a:t>
                      </a:r>
                      <a:r>
                        <a:rPr lang="en-GB" sz="2400" baseline="30000" dirty="0">
                          <a:latin typeface="Book Antiqua" panose="02040602050305030304" pitchFamily="18" charset="0"/>
                        </a:rPr>
                        <a:t>th</a:t>
                      </a:r>
                      <a:r>
                        <a:rPr lang="en-GB" sz="2400" dirty="0">
                          <a:latin typeface="Book Antiqua" panose="02040602050305030304" pitchFamily="18" charset="0"/>
                        </a:rPr>
                        <a:t> March</a:t>
                      </a:r>
                    </a:p>
                  </a:txBody>
                  <a:tcPr/>
                </a:tc>
                <a:tc>
                  <a:txBody>
                    <a:bodyPr/>
                    <a:lstStyle/>
                    <a:p>
                      <a:r>
                        <a:rPr lang="en-GB" sz="2400" dirty="0">
                          <a:latin typeface="Book Antiqua" panose="02040602050305030304" pitchFamily="18" charset="0"/>
                        </a:rPr>
                        <a:t>5</a:t>
                      </a:r>
                      <a:r>
                        <a:rPr lang="en-GB" sz="2400" baseline="30000" dirty="0">
                          <a:latin typeface="Book Antiqua" panose="02040602050305030304" pitchFamily="18" charset="0"/>
                        </a:rPr>
                        <a:t>th</a:t>
                      </a:r>
                      <a:r>
                        <a:rPr lang="en-GB" sz="2400" dirty="0">
                          <a:latin typeface="Book Antiqua" panose="02040602050305030304" pitchFamily="18" charset="0"/>
                        </a:rPr>
                        <a:t> March</a:t>
                      </a:r>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827584" y="332656"/>
            <a:ext cx="7272808" cy="1569660"/>
          </a:xfrm>
          <a:prstGeom prst="rect">
            <a:avLst/>
          </a:prstGeom>
          <a:noFill/>
        </p:spPr>
        <p:txBody>
          <a:bodyPr wrap="square" rtlCol="0">
            <a:spAutoFit/>
          </a:bodyPr>
          <a:lstStyle/>
          <a:p>
            <a:r>
              <a:rPr lang="en-GB" sz="3200" b="1" dirty="0">
                <a:latin typeface="Book Antiqua" pitchFamily="18" charset="0"/>
              </a:rPr>
              <a:t>Here are the average flowering dates across the whole of the UK compared to last year:</a:t>
            </a:r>
          </a:p>
        </p:txBody>
      </p:sp>
      <p:sp>
        <p:nvSpPr>
          <p:cNvPr id="4" name="TextBox 3"/>
          <p:cNvSpPr txBox="1"/>
          <p:nvPr/>
        </p:nvSpPr>
        <p:spPr>
          <a:xfrm>
            <a:off x="539552" y="3497027"/>
            <a:ext cx="7992888" cy="3046988"/>
          </a:xfrm>
          <a:prstGeom prst="rect">
            <a:avLst/>
          </a:prstGeom>
          <a:noFill/>
        </p:spPr>
        <p:txBody>
          <a:bodyPr wrap="square" rtlCol="0">
            <a:spAutoFit/>
          </a:bodyPr>
          <a:lstStyle/>
          <a:p>
            <a:r>
              <a:rPr lang="en-GB" sz="2400" dirty="0">
                <a:latin typeface="Book Antiqua" panose="02040602050305030304" pitchFamily="18" charset="0"/>
              </a:rPr>
              <a:t>The average flowering date for daffodils planted in pots was the same in 2021 and in 2022! But this year, daffodils planted in the ground flowered earlier.</a:t>
            </a:r>
          </a:p>
          <a:p>
            <a:endParaRPr lang="en-GB" sz="2400" dirty="0">
              <a:latin typeface="Book Antiqua" panose="02040602050305030304" pitchFamily="18" charset="0"/>
            </a:endParaRPr>
          </a:p>
          <a:p>
            <a:r>
              <a:rPr lang="en-GB" sz="2400" dirty="0">
                <a:latin typeface="Book Antiqua" panose="02040602050305030304" pitchFamily="18" charset="0"/>
              </a:rPr>
              <a:t>It is important to keep in mind that the lockdown restrictions might have affected the results. Schools may not have had access to their bulbs to report flowering dates all through February and March in 2020 or in 2021.</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564904"/>
            <a:ext cx="288032" cy="28803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996952"/>
            <a:ext cx="331719" cy="331719"/>
          </a:xfrm>
          <a:prstGeom prst="rect">
            <a:avLst/>
          </a:prstGeom>
        </p:spPr>
      </p:pic>
    </p:spTree>
    <p:extLst>
      <p:ext uri="{BB962C8B-B14F-4D97-AF65-F5344CB8AC3E}">
        <p14:creationId xmlns:p14="http://schemas.microsoft.com/office/powerpoint/2010/main" val="3502994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8520" y="-27384"/>
            <a:ext cx="9793088" cy="5472608"/>
          </a:xfrm>
          <a:prstGeom prst="rect">
            <a:avLst/>
          </a:prstGeom>
          <a:gradFill flip="none" rotWithShape="1">
            <a:gsLst>
              <a:gs pos="0">
                <a:srgbClr val="7AC9FA"/>
              </a:gs>
              <a:gs pos="32000">
                <a:schemeClr val="bg1"/>
              </a:gs>
              <a:gs pos="81000">
                <a:schemeClr val="bg1"/>
              </a:gs>
              <a:gs pos="100000">
                <a:srgbClr val="FF999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98742" y="197514"/>
            <a:ext cx="5906932" cy="5262979"/>
          </a:xfrm>
          <a:prstGeom prst="rect">
            <a:avLst/>
          </a:prstGeom>
          <a:noFill/>
        </p:spPr>
        <p:txBody>
          <a:bodyPr wrap="square" rtlCol="0">
            <a:spAutoFit/>
          </a:bodyPr>
          <a:lstStyle/>
          <a:p>
            <a:r>
              <a:rPr lang="en-GB" sz="2800" dirty="0">
                <a:latin typeface="Book Antiqua" pitchFamily="18" charset="0"/>
              </a:rPr>
              <a:t>Our hypothesis was </a:t>
            </a:r>
            <a:r>
              <a:rPr lang="en-GB" sz="2800" u="sng" dirty="0">
                <a:latin typeface="Book Antiqua" pitchFamily="18" charset="0"/>
              </a:rPr>
              <a:t>not</a:t>
            </a:r>
            <a:r>
              <a:rPr lang="en-GB" sz="2800" dirty="0">
                <a:latin typeface="Book Antiqua" pitchFamily="18" charset="0"/>
              </a:rPr>
              <a:t> supported by the data this year. Daffodils in the ground flowered first in every country!</a:t>
            </a:r>
            <a:endParaRPr lang="en-GB" sz="2800" b="1" dirty="0">
              <a:latin typeface="Book Antiqua" pitchFamily="18" charset="0"/>
            </a:endParaRPr>
          </a:p>
          <a:p>
            <a:endParaRPr lang="en-GB" sz="2800" dirty="0">
              <a:latin typeface="Book Antiqua" pitchFamily="18" charset="0"/>
            </a:endParaRPr>
          </a:p>
          <a:p>
            <a:r>
              <a:rPr lang="en-GB" sz="2800" dirty="0">
                <a:latin typeface="Book Antiqua" pitchFamily="18" charset="0"/>
              </a:rPr>
              <a:t>Even though we were “wrong”, this is very important data. Now we need to think about why daffodils planted in the ground flowered first.</a:t>
            </a:r>
          </a:p>
          <a:p>
            <a:r>
              <a:rPr lang="en-GB" sz="2800" dirty="0">
                <a:latin typeface="Book Antiqua" pitchFamily="18" charset="0"/>
              </a:rPr>
              <a:t>		Do you have any ideas?</a:t>
            </a:r>
          </a:p>
          <a:p>
            <a:endParaRPr lang="en-GB" sz="2800" dirty="0">
              <a:latin typeface="Book Antiqua" pitchFamily="18" charset="0"/>
            </a:endParaRPr>
          </a:p>
        </p:txBody>
      </p:sp>
      <p:sp>
        <p:nvSpPr>
          <p:cNvPr id="3" name="Rectangle 2"/>
          <p:cNvSpPr/>
          <p:nvPr/>
        </p:nvSpPr>
        <p:spPr>
          <a:xfrm>
            <a:off x="-175164" y="5013176"/>
            <a:ext cx="10219772" cy="1944216"/>
          </a:xfrm>
          <a:prstGeom prst="rect">
            <a:avLst/>
          </a:prstGeom>
          <a:blipFill>
            <a:blip r:embed="rId3"/>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1907704" y="6009608"/>
            <a:ext cx="713867" cy="653852"/>
            <a:chOff x="1907704" y="6009608"/>
            <a:chExt cx="713867" cy="653852"/>
          </a:xfrm>
        </p:grpSpPr>
        <p:sp>
          <p:nvSpPr>
            <p:cNvPr id="5" name="Oval 4"/>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6009608"/>
              <a:ext cx="713867" cy="653852"/>
            </a:xfrm>
            <a:prstGeom prst="rect">
              <a:avLst/>
            </a:prstGeom>
          </p:spPr>
        </p:pic>
      </p:grpSp>
      <p:sp>
        <p:nvSpPr>
          <p:cNvPr id="6" name="Trapezoid 5"/>
          <p:cNvSpPr/>
          <p:nvPr/>
        </p:nvSpPr>
        <p:spPr>
          <a:xfrm rot="10800000">
            <a:off x="6266973" y="3143958"/>
            <a:ext cx="2232248" cy="1872208"/>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rapezoid 8"/>
          <p:cNvSpPr/>
          <p:nvPr/>
        </p:nvSpPr>
        <p:spPr>
          <a:xfrm rot="10800000">
            <a:off x="6365715" y="3215966"/>
            <a:ext cx="2016225" cy="1758052"/>
          </a:xfrm>
          <a:prstGeom prst="trapezoid">
            <a:avLst/>
          </a:prstGeom>
          <a:blipFill>
            <a:blip r:embed="rId3"/>
            <a:tile tx="0" ty="0" sx="100000" sy="100000" flip="none" algn="tl"/>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p:cNvSpPr/>
          <p:nvPr/>
        </p:nvSpPr>
        <p:spPr>
          <a:xfrm>
            <a:off x="7092280" y="3915804"/>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6893" y="3830638"/>
            <a:ext cx="713867" cy="653852"/>
          </a:xfrm>
          <a:prstGeom prst="rect">
            <a:avLst/>
          </a:prstGeom>
        </p:spPr>
      </p:pic>
      <p:grpSp>
        <p:nvGrpSpPr>
          <p:cNvPr id="14" name="Group 13"/>
          <p:cNvGrpSpPr/>
          <p:nvPr/>
        </p:nvGrpSpPr>
        <p:grpSpPr>
          <a:xfrm>
            <a:off x="3419872" y="6029151"/>
            <a:ext cx="713867" cy="653852"/>
            <a:chOff x="1907704" y="6009608"/>
            <a:chExt cx="713867" cy="653852"/>
          </a:xfrm>
        </p:grpSpPr>
        <p:sp>
          <p:nvSpPr>
            <p:cNvPr id="15" name="Oval 14"/>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6009608"/>
              <a:ext cx="713867" cy="653852"/>
            </a:xfrm>
            <a:prstGeom prst="rect">
              <a:avLst/>
            </a:prstGeom>
          </p:spPr>
        </p:pic>
      </p:grpSp>
      <p:grpSp>
        <p:nvGrpSpPr>
          <p:cNvPr id="17" name="Group 16"/>
          <p:cNvGrpSpPr/>
          <p:nvPr/>
        </p:nvGrpSpPr>
        <p:grpSpPr>
          <a:xfrm>
            <a:off x="323528" y="6015459"/>
            <a:ext cx="713867" cy="653852"/>
            <a:chOff x="1907704" y="6009608"/>
            <a:chExt cx="713867" cy="653852"/>
          </a:xfrm>
        </p:grpSpPr>
        <p:sp>
          <p:nvSpPr>
            <p:cNvPr id="18" name="Oval 17"/>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6009608"/>
              <a:ext cx="713867" cy="653852"/>
            </a:xfrm>
            <a:prstGeom prst="rect">
              <a:avLst/>
            </a:prstGeom>
          </p:spPr>
        </p:pic>
      </p:grpSp>
      <p:grpSp>
        <p:nvGrpSpPr>
          <p:cNvPr id="20" name="Group 19"/>
          <p:cNvGrpSpPr/>
          <p:nvPr/>
        </p:nvGrpSpPr>
        <p:grpSpPr>
          <a:xfrm>
            <a:off x="5220072" y="6015459"/>
            <a:ext cx="713867" cy="653852"/>
            <a:chOff x="1907704" y="6009608"/>
            <a:chExt cx="713867" cy="653852"/>
          </a:xfrm>
        </p:grpSpPr>
        <p:sp>
          <p:nvSpPr>
            <p:cNvPr id="21" name="Oval 20"/>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6009608"/>
              <a:ext cx="713867" cy="653852"/>
            </a:xfrm>
            <a:prstGeom prst="rect">
              <a:avLst/>
            </a:prstGeom>
          </p:spPr>
        </p:pic>
      </p:grpSp>
      <p:grpSp>
        <p:nvGrpSpPr>
          <p:cNvPr id="25" name="Group 24">
            <a:extLst>
              <a:ext uri="{FF2B5EF4-FFF2-40B4-BE49-F238E27FC236}">
                <a16:creationId xmlns:a16="http://schemas.microsoft.com/office/drawing/2014/main" id="{FA120A80-1DBD-1B38-8E05-B867A6E30EC9}"/>
              </a:ext>
            </a:extLst>
          </p:cNvPr>
          <p:cNvGrpSpPr/>
          <p:nvPr/>
        </p:nvGrpSpPr>
        <p:grpSpPr>
          <a:xfrm>
            <a:off x="1259632" y="4178933"/>
            <a:ext cx="828796" cy="923330"/>
            <a:chOff x="7056784" y="5805264"/>
            <a:chExt cx="828796" cy="923330"/>
          </a:xfrm>
        </p:grpSpPr>
        <p:pic>
          <p:nvPicPr>
            <p:cNvPr id="26" name="Picture 25">
              <a:extLst>
                <a:ext uri="{FF2B5EF4-FFF2-40B4-BE49-F238E27FC236}">
                  <a16:creationId xmlns:a16="http://schemas.microsoft.com/office/drawing/2014/main" id="{1614CE4A-3145-9323-00D6-1B9948361E1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27" name="Rectangle 26">
              <a:extLst>
                <a:ext uri="{FF2B5EF4-FFF2-40B4-BE49-F238E27FC236}">
                  <a16:creationId xmlns:a16="http://schemas.microsoft.com/office/drawing/2014/main" id="{CECE497C-4900-7D9F-485E-1463DB4EC8F2}"/>
                </a:ext>
              </a:extLst>
            </p:cNvPr>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Tree>
    <p:extLst>
      <p:ext uri="{BB962C8B-B14F-4D97-AF65-F5344CB8AC3E}">
        <p14:creationId xmlns:p14="http://schemas.microsoft.com/office/powerpoint/2010/main" val="2887958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01664" y="120390"/>
            <a:ext cx="184730" cy="1862048"/>
          </a:xfrm>
          <a:prstGeom prst="rect">
            <a:avLst/>
          </a:prstGeom>
          <a:noFill/>
        </p:spPr>
        <p:txBody>
          <a:bodyPr wrap="none" lIns="91440" tIns="45720" rIns="91440" bIns="45720">
            <a:spAutoFit/>
          </a:bodyPr>
          <a:lstStyle/>
          <a:p>
            <a:pPr algn="ctr"/>
            <a:endParaRPr lang="en-US" sz="115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endParaRPr>
          </a:p>
        </p:txBody>
      </p:sp>
      <p:grpSp>
        <p:nvGrpSpPr>
          <p:cNvPr id="8" name="Group 7"/>
          <p:cNvGrpSpPr/>
          <p:nvPr/>
        </p:nvGrpSpPr>
        <p:grpSpPr>
          <a:xfrm>
            <a:off x="365482" y="286594"/>
            <a:ext cx="828796" cy="923330"/>
            <a:chOff x="7056784" y="5805264"/>
            <a:chExt cx="828796" cy="92333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10" name="Rectangle 9"/>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1" name="TextBox 10"/>
          <p:cNvSpPr txBox="1"/>
          <p:nvPr/>
        </p:nvSpPr>
        <p:spPr>
          <a:xfrm>
            <a:off x="1206630" y="260648"/>
            <a:ext cx="7076179" cy="1846659"/>
          </a:xfrm>
          <a:prstGeom prst="rect">
            <a:avLst/>
          </a:prstGeom>
          <a:noFill/>
        </p:spPr>
        <p:txBody>
          <a:bodyPr wrap="square" rtlCol="0">
            <a:spAutoFit/>
          </a:bodyPr>
          <a:lstStyle/>
          <a:p>
            <a:r>
              <a:rPr lang="en-GB" sz="3200" b="1" dirty="0">
                <a:latin typeface="Book Antiqua" pitchFamily="18" charset="0"/>
              </a:rPr>
              <a:t>Do you think there could be other reasons for bulbs to flower earlier or later?</a:t>
            </a:r>
          </a:p>
          <a:p>
            <a:endParaRPr lang="en-GB" dirty="0">
              <a:solidFill>
                <a:srgbClr val="FF0000"/>
              </a:solidFill>
            </a:endParaRPr>
          </a:p>
        </p:txBody>
      </p:sp>
      <p:sp>
        <p:nvSpPr>
          <p:cNvPr id="12" name="Rectangle 11"/>
          <p:cNvSpPr/>
          <p:nvPr/>
        </p:nvSpPr>
        <p:spPr>
          <a:xfrm>
            <a:off x="2035426" y="5567996"/>
            <a:ext cx="6808310" cy="954107"/>
          </a:xfrm>
          <a:prstGeom prst="rect">
            <a:avLst/>
          </a:prstGeom>
        </p:spPr>
        <p:txBody>
          <a:bodyPr wrap="square">
            <a:spAutoFit/>
          </a:bodyPr>
          <a:lstStyle/>
          <a:p>
            <a:r>
              <a:rPr lang="en-GB" sz="2800" dirty="0">
                <a:latin typeface="Book Antiqua" pitchFamily="18" charset="0"/>
              </a:rPr>
              <a:t>What changes could you make to the Bulb Project to test these ideas?</a:t>
            </a:r>
          </a:p>
        </p:txBody>
      </p:sp>
      <p:sp>
        <p:nvSpPr>
          <p:cNvPr id="13" name="Rectangle 12"/>
          <p:cNvSpPr/>
          <p:nvPr/>
        </p:nvSpPr>
        <p:spPr>
          <a:xfrm>
            <a:off x="271730" y="2106951"/>
            <a:ext cx="6460510" cy="954107"/>
          </a:xfrm>
          <a:prstGeom prst="rect">
            <a:avLst/>
          </a:prstGeom>
        </p:spPr>
        <p:txBody>
          <a:bodyPr wrap="square">
            <a:spAutoFit/>
          </a:bodyPr>
          <a:lstStyle/>
          <a:p>
            <a:r>
              <a:rPr lang="en-GB" sz="2800" dirty="0">
                <a:latin typeface="Book Antiqua" pitchFamily="18" charset="0"/>
              </a:rPr>
              <a:t>Here are some ideas of things that might affect daffodil flowering dates…</a:t>
            </a:r>
          </a:p>
        </p:txBody>
      </p:sp>
      <p:grpSp>
        <p:nvGrpSpPr>
          <p:cNvPr id="3" name="Group 2"/>
          <p:cNvGrpSpPr/>
          <p:nvPr/>
        </p:nvGrpSpPr>
        <p:grpSpPr>
          <a:xfrm>
            <a:off x="669147" y="3408696"/>
            <a:ext cx="2419397" cy="1835501"/>
            <a:chOff x="439950" y="2449211"/>
            <a:chExt cx="2419397" cy="1835501"/>
          </a:xfrm>
        </p:grpSpPr>
        <p:pic>
          <p:nvPicPr>
            <p:cNvPr id="2050" name="Picture 2" descr="Image result for soil qual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50" y="2449211"/>
              <a:ext cx="2331850" cy="17022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59632" y="3884602"/>
              <a:ext cx="1599715" cy="400110"/>
            </a:xfrm>
            <a:prstGeom prst="rect">
              <a:avLst/>
            </a:prstGeom>
            <a:solidFill>
              <a:schemeClr val="bg1"/>
            </a:solidFill>
            <a:ln>
              <a:solidFill>
                <a:schemeClr val="tx1"/>
              </a:solidFill>
            </a:ln>
          </p:spPr>
          <p:txBody>
            <a:bodyPr wrap="square">
              <a:spAutoFit/>
            </a:bodyPr>
            <a:lstStyle/>
            <a:p>
              <a:r>
                <a:rPr lang="en-GB" sz="2000" dirty="0">
                  <a:latin typeface="Book Antiqua" pitchFamily="18" charset="0"/>
                </a:rPr>
                <a:t>Soil quality </a:t>
              </a:r>
            </a:p>
          </p:txBody>
        </p:sp>
      </p:grpSp>
      <p:pic>
        <p:nvPicPr>
          <p:cNvPr id="1026" name="Picture 2" descr="Image result for large narcissus f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9834" y="3307321"/>
            <a:ext cx="2095500" cy="19050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1225988" y="5583384"/>
            <a:ext cx="828796" cy="923330"/>
            <a:chOff x="7056784" y="5805264"/>
            <a:chExt cx="828796" cy="92333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17" name="Rectangle 16"/>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pSp>
        <p:nvGrpSpPr>
          <p:cNvPr id="4" name="Group 3"/>
          <p:cNvGrpSpPr/>
          <p:nvPr/>
        </p:nvGrpSpPr>
        <p:grpSpPr>
          <a:xfrm>
            <a:off x="3476106" y="3416733"/>
            <a:ext cx="2701688" cy="1800201"/>
            <a:chOff x="3605520" y="2708920"/>
            <a:chExt cx="2701688" cy="1863937"/>
          </a:xfrm>
        </p:grpSpPr>
        <p:pic>
          <p:nvPicPr>
            <p:cNvPr id="2052" name="Picture 4" descr="Image result for sha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5520" y="2708920"/>
              <a:ext cx="2592288" cy="172819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5261704" y="4172747"/>
              <a:ext cx="1045504" cy="400110"/>
            </a:xfrm>
            <a:prstGeom prst="rect">
              <a:avLst/>
            </a:prstGeom>
            <a:solidFill>
              <a:schemeClr val="bg1"/>
            </a:solidFill>
            <a:ln>
              <a:solidFill>
                <a:schemeClr val="tx1"/>
              </a:solidFill>
            </a:ln>
          </p:spPr>
          <p:txBody>
            <a:bodyPr wrap="square">
              <a:spAutoFit/>
            </a:bodyPr>
            <a:lstStyle/>
            <a:p>
              <a:r>
                <a:rPr lang="en-GB" sz="2000" dirty="0">
                  <a:latin typeface="Book Antiqua" pitchFamily="18" charset="0"/>
                </a:rPr>
                <a:t>Shade</a:t>
              </a:r>
            </a:p>
          </p:txBody>
        </p:sp>
      </p:grpSp>
      <p:sp>
        <p:nvSpPr>
          <p:cNvPr id="22" name="Rectangle 21"/>
          <p:cNvSpPr/>
          <p:nvPr/>
        </p:nvSpPr>
        <p:spPr>
          <a:xfrm>
            <a:off x="6732240" y="4893063"/>
            <a:ext cx="2127790" cy="400110"/>
          </a:xfrm>
          <a:prstGeom prst="rect">
            <a:avLst/>
          </a:prstGeom>
          <a:solidFill>
            <a:schemeClr val="bg1"/>
          </a:solidFill>
          <a:ln>
            <a:solidFill>
              <a:schemeClr val="tx1"/>
            </a:solidFill>
          </a:ln>
        </p:spPr>
        <p:txBody>
          <a:bodyPr wrap="square">
            <a:spAutoFit/>
          </a:bodyPr>
          <a:lstStyle/>
          <a:p>
            <a:r>
              <a:rPr lang="en-GB" sz="2000" dirty="0">
                <a:latin typeface="Book Antiqua" pitchFamily="18" charset="0"/>
              </a:rPr>
              <a:t>Pests &amp; diseases</a:t>
            </a:r>
          </a:p>
        </p:txBody>
      </p:sp>
      <p:sp>
        <p:nvSpPr>
          <p:cNvPr id="2" name="Oval Callout 1"/>
          <p:cNvSpPr/>
          <p:nvPr/>
        </p:nvSpPr>
        <p:spPr>
          <a:xfrm>
            <a:off x="6660232" y="1484784"/>
            <a:ext cx="2304256" cy="1811140"/>
          </a:xfrm>
          <a:prstGeom prst="wedgeEllipseCallout">
            <a:avLst>
              <a:gd name="adj1" fmla="val -9055"/>
              <a:gd name="adj2" fmla="val 6029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I’m not a bee! I’m a Narcissus Fly and I eat daffodil bulbs. I look like a bee to make other animals think I can sting!</a:t>
            </a:r>
          </a:p>
        </p:txBody>
      </p:sp>
    </p:spTree>
    <p:extLst>
      <p:ext uri="{BB962C8B-B14F-4D97-AF65-F5344CB8AC3E}">
        <p14:creationId xmlns:p14="http://schemas.microsoft.com/office/powerpoint/2010/main" val="173993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856A-DBE4-4B6A-99FA-1DB4B077466A}"/>
              </a:ext>
            </a:extLst>
          </p:cNvPr>
          <p:cNvSpPr>
            <a:spLocks noGrp="1"/>
          </p:cNvSpPr>
          <p:nvPr>
            <p:ph type="title"/>
          </p:nvPr>
        </p:nvSpPr>
        <p:spPr/>
        <p:txBody>
          <a:bodyPr/>
          <a:lstStyle/>
          <a:p>
            <a:r>
              <a:rPr lang="en-GB" dirty="0">
                <a:latin typeface="Book Antiqua" panose="02040602050305030304" pitchFamily="18" charset="0"/>
              </a:rPr>
              <a:t>Mystery Bulbs!</a:t>
            </a:r>
          </a:p>
        </p:txBody>
      </p:sp>
      <p:sp>
        <p:nvSpPr>
          <p:cNvPr id="3" name="Content Placeholder 2">
            <a:extLst>
              <a:ext uri="{FF2B5EF4-FFF2-40B4-BE49-F238E27FC236}">
                <a16:creationId xmlns:a16="http://schemas.microsoft.com/office/drawing/2014/main" id="{0B274088-D4B4-45BA-BBDE-E1F32A472019}"/>
              </a:ext>
            </a:extLst>
          </p:cNvPr>
          <p:cNvSpPr>
            <a:spLocks noGrp="1"/>
          </p:cNvSpPr>
          <p:nvPr>
            <p:ph idx="1"/>
          </p:nvPr>
        </p:nvSpPr>
        <p:spPr>
          <a:xfrm>
            <a:off x="917106" y="5013176"/>
            <a:ext cx="7767698" cy="1473027"/>
          </a:xfrm>
        </p:spPr>
        <p:txBody>
          <a:bodyPr>
            <a:normAutofit fontScale="85000" lnSpcReduction="10000"/>
          </a:bodyPr>
          <a:lstStyle/>
          <a:p>
            <a:pPr marL="0" indent="0">
              <a:buNone/>
            </a:pPr>
            <a:r>
              <a:rPr lang="en-GB" sz="2400" dirty="0">
                <a:latin typeface="Book Antiqua" panose="02040602050305030304" pitchFamily="18" charset="0"/>
              </a:rPr>
              <a:t>Can you find out what kind of flower this is? </a:t>
            </a:r>
          </a:p>
          <a:p>
            <a:pPr marL="0" indent="0">
              <a:buNone/>
            </a:pPr>
            <a:endParaRPr lang="en-GB" sz="2400" dirty="0">
              <a:latin typeface="Book Antiqua" panose="02040602050305030304" pitchFamily="18" charset="0"/>
            </a:endParaRPr>
          </a:p>
          <a:p>
            <a:pPr marL="0" indent="0">
              <a:buNone/>
            </a:pPr>
            <a:endParaRPr lang="en-GB" sz="2400" dirty="0">
              <a:latin typeface="Book Antiqua" panose="02040602050305030304" pitchFamily="18" charset="0"/>
            </a:endParaRPr>
          </a:p>
          <a:p>
            <a:pPr marL="0" indent="0">
              <a:buNone/>
            </a:pPr>
            <a:r>
              <a:rPr lang="en-GB" sz="2400" dirty="0">
                <a:latin typeface="Book Antiqua" panose="02040602050305030304" pitchFamily="18" charset="0"/>
              </a:rPr>
              <a:t>Have you seen any growing in gardens or parks near your home?</a:t>
            </a:r>
          </a:p>
        </p:txBody>
      </p:sp>
      <p:sp>
        <p:nvSpPr>
          <p:cNvPr id="4" name="Rectangle 3">
            <a:extLst>
              <a:ext uri="{FF2B5EF4-FFF2-40B4-BE49-F238E27FC236}">
                <a16:creationId xmlns:a16="http://schemas.microsoft.com/office/drawing/2014/main" id="{8086B9A2-8EA8-4637-B786-11E0442ED2F1}"/>
              </a:ext>
            </a:extLst>
          </p:cNvPr>
          <p:cNvSpPr/>
          <p:nvPr/>
        </p:nvSpPr>
        <p:spPr>
          <a:xfrm>
            <a:off x="179512" y="1417638"/>
            <a:ext cx="8784976" cy="830997"/>
          </a:xfrm>
          <a:prstGeom prst="rect">
            <a:avLst/>
          </a:prstGeom>
        </p:spPr>
        <p:txBody>
          <a:bodyPr wrap="square">
            <a:spAutoFit/>
          </a:bodyPr>
          <a:lstStyle/>
          <a:p>
            <a:r>
              <a:rPr lang="en-GB" sz="2400" dirty="0">
                <a:latin typeface="Book Antiqua" panose="02040602050305030304" pitchFamily="18" charset="0"/>
              </a:rPr>
              <a:t>Have your mystery bulbs flowered yet?</a:t>
            </a:r>
          </a:p>
          <a:p>
            <a:endParaRPr lang="en-GB" sz="2400" dirty="0">
              <a:latin typeface="Book Antiqua" panose="02040602050305030304" pitchFamily="18" charset="0"/>
            </a:endParaRPr>
          </a:p>
        </p:txBody>
      </p:sp>
      <p:grpSp>
        <p:nvGrpSpPr>
          <p:cNvPr id="9" name="Group 8">
            <a:extLst>
              <a:ext uri="{FF2B5EF4-FFF2-40B4-BE49-F238E27FC236}">
                <a16:creationId xmlns:a16="http://schemas.microsoft.com/office/drawing/2014/main" id="{2C0CD95A-4C92-437D-8313-D4645CB51726}"/>
              </a:ext>
            </a:extLst>
          </p:cNvPr>
          <p:cNvGrpSpPr/>
          <p:nvPr/>
        </p:nvGrpSpPr>
        <p:grpSpPr>
          <a:xfrm>
            <a:off x="88916" y="4824795"/>
            <a:ext cx="828190" cy="826998"/>
            <a:chOff x="7056784" y="5805264"/>
            <a:chExt cx="828796" cy="923330"/>
          </a:xfrm>
        </p:grpSpPr>
        <p:pic>
          <p:nvPicPr>
            <p:cNvPr id="10" name="Picture 9">
              <a:extLst>
                <a:ext uri="{FF2B5EF4-FFF2-40B4-BE49-F238E27FC236}">
                  <a16:creationId xmlns:a16="http://schemas.microsoft.com/office/drawing/2014/main" id="{2FB04B0C-039C-463E-945E-9EF0A73C52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11" name="Rectangle 10">
              <a:extLst>
                <a:ext uri="{FF2B5EF4-FFF2-40B4-BE49-F238E27FC236}">
                  <a16:creationId xmlns:a16="http://schemas.microsoft.com/office/drawing/2014/main" id="{EC3D322C-B066-4B8B-B2C0-115D54846880}"/>
                </a:ext>
              </a:extLst>
            </p:cNvPr>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pSp>
        <p:nvGrpSpPr>
          <p:cNvPr id="12" name="Group 11">
            <a:extLst>
              <a:ext uri="{FF2B5EF4-FFF2-40B4-BE49-F238E27FC236}">
                <a16:creationId xmlns:a16="http://schemas.microsoft.com/office/drawing/2014/main" id="{77646688-01CD-40BC-B13B-2D0183DF5E6F}"/>
              </a:ext>
            </a:extLst>
          </p:cNvPr>
          <p:cNvGrpSpPr/>
          <p:nvPr/>
        </p:nvGrpSpPr>
        <p:grpSpPr>
          <a:xfrm>
            <a:off x="91861" y="5782174"/>
            <a:ext cx="828190" cy="826998"/>
            <a:chOff x="7056784" y="5805264"/>
            <a:chExt cx="828796" cy="923330"/>
          </a:xfrm>
        </p:grpSpPr>
        <p:pic>
          <p:nvPicPr>
            <p:cNvPr id="13" name="Picture 12">
              <a:extLst>
                <a:ext uri="{FF2B5EF4-FFF2-40B4-BE49-F238E27FC236}">
                  <a16:creationId xmlns:a16="http://schemas.microsoft.com/office/drawing/2014/main" id="{2AFB33E7-1B96-4532-81B4-592294F5B1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14" name="Rectangle 13">
              <a:extLst>
                <a:ext uri="{FF2B5EF4-FFF2-40B4-BE49-F238E27FC236}">
                  <a16:creationId xmlns:a16="http://schemas.microsoft.com/office/drawing/2014/main" id="{623BAF24-2FD0-497E-BAF8-61ED85E4D310}"/>
                </a:ext>
              </a:extLst>
            </p:cNvPr>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5" name="TextBox 4">
            <a:extLst>
              <a:ext uri="{FF2B5EF4-FFF2-40B4-BE49-F238E27FC236}">
                <a16:creationId xmlns:a16="http://schemas.microsoft.com/office/drawing/2014/main" id="{63648551-7FED-5394-6BE0-E52725616D7E}"/>
              </a:ext>
            </a:extLst>
          </p:cNvPr>
          <p:cNvSpPr txBox="1"/>
          <p:nvPr/>
        </p:nvSpPr>
        <p:spPr>
          <a:xfrm>
            <a:off x="412207" y="2060848"/>
            <a:ext cx="4015777" cy="2923877"/>
          </a:xfrm>
          <a:prstGeom prst="rect">
            <a:avLst/>
          </a:prstGeom>
          <a:noFill/>
        </p:spPr>
        <p:txBody>
          <a:bodyPr wrap="square" rtlCol="0">
            <a:spAutoFit/>
          </a:bodyPr>
          <a:lstStyle/>
          <a:p>
            <a:r>
              <a:rPr lang="en-GB" sz="2800" dirty="0">
                <a:latin typeface="Book Antiqua" panose="02040602050305030304" pitchFamily="18" charset="0"/>
              </a:rPr>
              <a:t>You can click the box to see a photo of the same type of flower! </a:t>
            </a:r>
          </a:p>
          <a:p>
            <a:endParaRPr lang="en-GB" sz="2800" dirty="0">
              <a:latin typeface="Book Antiqua" panose="02040602050305030304" pitchFamily="18" charset="0"/>
            </a:endParaRPr>
          </a:p>
          <a:p>
            <a:r>
              <a:rPr lang="en-GB" sz="1800" dirty="0">
                <a:latin typeface="Book Antiqua" panose="02040602050305030304" pitchFamily="18" charset="0"/>
              </a:rPr>
              <a:t>(You can click elsewhere to skip if yours haven’t flowered and you don’t want to be spoiled!)</a:t>
            </a:r>
          </a:p>
          <a:p>
            <a:endParaRPr lang="en-GB" dirty="0"/>
          </a:p>
        </p:txBody>
      </p:sp>
      <p:pic>
        <p:nvPicPr>
          <p:cNvPr id="1026" name="Picture 2" descr="Muscari armeniacum - Wikipedia">
            <a:extLst>
              <a:ext uri="{FF2B5EF4-FFF2-40B4-BE49-F238E27FC236}">
                <a16:creationId xmlns:a16="http://schemas.microsoft.com/office/drawing/2014/main" id="{F42FD235-9177-DA30-EF0E-97B796B98A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9693" y="2207889"/>
            <a:ext cx="2974913" cy="223118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A401FF11-4BED-9AE4-1829-FE430BA2C0FA}"/>
              </a:ext>
            </a:extLst>
          </p:cNvPr>
          <p:cNvGrpSpPr/>
          <p:nvPr/>
        </p:nvGrpSpPr>
        <p:grpSpPr>
          <a:xfrm>
            <a:off x="5118937" y="1930292"/>
            <a:ext cx="3816424" cy="2827125"/>
            <a:chOff x="5041542" y="1990021"/>
            <a:chExt cx="3816424" cy="2827125"/>
          </a:xfrm>
        </p:grpSpPr>
        <p:sp>
          <p:nvSpPr>
            <p:cNvPr id="18" name="Rectangle 17">
              <a:extLst>
                <a:ext uri="{FF2B5EF4-FFF2-40B4-BE49-F238E27FC236}">
                  <a16:creationId xmlns:a16="http://schemas.microsoft.com/office/drawing/2014/main" id="{7B2A8816-F4A1-6F9F-4C1B-A2EBBE3F63B4}"/>
                </a:ext>
              </a:extLst>
            </p:cNvPr>
            <p:cNvSpPr/>
            <p:nvPr/>
          </p:nvSpPr>
          <p:spPr>
            <a:xfrm>
              <a:off x="5041542" y="1990021"/>
              <a:ext cx="3680756" cy="282712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9EF8121-E431-9C15-E1DE-718D2556B7B3}"/>
                </a:ext>
              </a:extLst>
            </p:cNvPr>
            <p:cNvSpPr txBox="1"/>
            <p:nvPr/>
          </p:nvSpPr>
          <p:spPr>
            <a:xfrm>
              <a:off x="5041542" y="2906504"/>
              <a:ext cx="3816424" cy="800219"/>
            </a:xfrm>
            <a:prstGeom prst="rect">
              <a:avLst/>
            </a:prstGeom>
            <a:noFill/>
          </p:spPr>
          <p:txBody>
            <a:bodyPr wrap="square" rtlCol="0">
              <a:spAutoFit/>
            </a:bodyPr>
            <a:lstStyle/>
            <a:p>
              <a:pPr algn="ctr"/>
              <a:r>
                <a:rPr lang="en-GB" sz="2800" b="1" dirty="0">
                  <a:solidFill>
                    <a:schemeClr val="bg1"/>
                  </a:solidFill>
                </a:rPr>
                <a:t>Click Here </a:t>
              </a:r>
            </a:p>
            <a:p>
              <a:pPr algn="ctr"/>
              <a:r>
                <a:rPr lang="en-GB" dirty="0">
                  <a:solidFill>
                    <a:schemeClr val="bg1"/>
                  </a:solidFill>
                </a:rPr>
                <a:t>to reveal the mystery bulb flowers!</a:t>
              </a:r>
            </a:p>
          </p:txBody>
        </p:sp>
      </p:grpSp>
      <p:sp>
        <p:nvSpPr>
          <p:cNvPr id="20" name="TextBox 19">
            <a:extLst>
              <a:ext uri="{FF2B5EF4-FFF2-40B4-BE49-F238E27FC236}">
                <a16:creationId xmlns:a16="http://schemas.microsoft.com/office/drawing/2014/main" id="{75227A8C-C12E-8CAA-5806-136AA6980728}"/>
              </a:ext>
            </a:extLst>
          </p:cNvPr>
          <p:cNvSpPr txBox="1"/>
          <p:nvPr/>
        </p:nvSpPr>
        <p:spPr>
          <a:xfrm>
            <a:off x="1475656" y="5426996"/>
            <a:ext cx="6408712" cy="369332"/>
          </a:xfrm>
          <a:prstGeom prst="rect">
            <a:avLst/>
          </a:prstGeom>
          <a:noFill/>
        </p:spPr>
        <p:txBody>
          <a:bodyPr wrap="square" rtlCol="0">
            <a:spAutoFit/>
          </a:bodyPr>
          <a:lstStyle/>
          <a:p>
            <a:r>
              <a:rPr lang="en-GB" dirty="0">
                <a:latin typeface="Book Antiqua" panose="02040602050305030304" pitchFamily="18" charset="0"/>
              </a:rPr>
              <a:t>These are grape hyacinths (</a:t>
            </a:r>
            <a:r>
              <a:rPr lang="en-GB" dirty="0" err="1">
                <a:latin typeface="Book Antiqua" panose="02040602050305030304" pitchFamily="18" charset="0"/>
              </a:rPr>
              <a:t>Muscari</a:t>
            </a:r>
            <a:r>
              <a:rPr lang="en-GB" dirty="0">
                <a:latin typeface="Book Antiqua" panose="02040602050305030304" pitchFamily="18" charset="0"/>
              </a:rPr>
              <a:t> </a:t>
            </a:r>
            <a:r>
              <a:rPr lang="en-GB" dirty="0" err="1">
                <a:latin typeface="Book Antiqua" panose="02040602050305030304" pitchFamily="18" charset="0"/>
              </a:rPr>
              <a:t>armeniacum</a:t>
            </a:r>
            <a:r>
              <a:rPr lang="en-GB" dirty="0">
                <a:latin typeface="Book Antiqua" panose="02040602050305030304" pitchFamily="18" charset="0"/>
              </a:rPr>
              <a:t>)</a:t>
            </a:r>
          </a:p>
        </p:txBody>
      </p:sp>
      <p:sp>
        <p:nvSpPr>
          <p:cNvPr id="21" name="TextBox 20">
            <a:extLst>
              <a:ext uri="{FF2B5EF4-FFF2-40B4-BE49-F238E27FC236}">
                <a16:creationId xmlns:a16="http://schemas.microsoft.com/office/drawing/2014/main" id="{6119CBD7-9A6B-9D4C-71AD-1C650F681771}"/>
              </a:ext>
            </a:extLst>
          </p:cNvPr>
          <p:cNvSpPr txBox="1"/>
          <p:nvPr/>
        </p:nvSpPr>
        <p:spPr>
          <a:xfrm>
            <a:off x="1472711" y="5400627"/>
            <a:ext cx="5832648"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GB" sz="2400" dirty="0"/>
              <a:t>Click here to reveal the answer!</a:t>
            </a:r>
          </a:p>
        </p:txBody>
      </p:sp>
      <p:pic>
        <p:nvPicPr>
          <p:cNvPr id="23" name="Picture 22" descr="A picture containing text, vector graphics&#10;&#10;Description automatically generated">
            <a:extLst>
              <a:ext uri="{FF2B5EF4-FFF2-40B4-BE49-F238E27FC236}">
                <a16:creationId xmlns:a16="http://schemas.microsoft.com/office/drawing/2014/main" id="{1FD9F47D-3EF3-762C-12A5-B5B69CF7A3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489" y="116264"/>
            <a:ext cx="1346444" cy="1346444"/>
          </a:xfrm>
          <a:prstGeom prst="rect">
            <a:avLst/>
          </a:prstGeom>
        </p:spPr>
      </p:pic>
    </p:spTree>
    <p:extLst>
      <p:ext uri="{BB962C8B-B14F-4D97-AF65-F5344CB8AC3E}">
        <p14:creationId xmlns:p14="http://schemas.microsoft.com/office/powerpoint/2010/main" val="4367047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22" presetClass="exit" presetSubtype="2" fill="hold" grpId="0" nodeType="clickEffect">
                                  <p:stCondLst>
                                    <p:cond delay="0"/>
                                  </p:stCondLst>
                                  <p:childTnLst>
                                    <p:animEffect transition="out" filter="wipe(right)">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1143000"/>
          </a:xfrm>
        </p:spPr>
        <p:txBody>
          <a:bodyPr>
            <a:normAutofit fontScale="90000"/>
          </a:bodyPr>
          <a:lstStyle/>
          <a:p>
            <a:pPr eaLnBrk="1" hangingPunct="1"/>
            <a:r>
              <a:rPr lang="en-GB" sz="4000" b="1" dirty="0">
                <a:latin typeface="Book Antiqua" pitchFamily="18" charset="0"/>
              </a:rPr>
              <a:t>Finding a trend is quite difficult but some things are clear…</a:t>
            </a:r>
          </a:p>
        </p:txBody>
      </p:sp>
      <p:sp>
        <p:nvSpPr>
          <p:cNvPr id="5" name="Rectangle 3"/>
          <p:cNvSpPr txBox="1">
            <a:spLocks noChangeArrowheads="1"/>
          </p:cNvSpPr>
          <p:nvPr/>
        </p:nvSpPr>
        <p:spPr>
          <a:xfrm>
            <a:off x="457200" y="4173498"/>
            <a:ext cx="8075240" cy="2135822"/>
          </a:xfrm>
          <a:prstGeom prst="rect">
            <a:avLst/>
          </a:prstGeom>
        </p:spPr>
        <p:txBody>
          <a:bodyPr vert="horz" lIns="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FontTx/>
              <a:buNone/>
            </a:pPr>
            <a:r>
              <a:rPr lang="en-GB" dirty="0">
                <a:latin typeface="Book Antiqua" pitchFamily="18" charset="0"/>
              </a:rPr>
              <a:t>The bulbs rely on both warm sunshine and water in order to flower.</a:t>
            </a:r>
          </a:p>
          <a:p>
            <a:pPr marL="0" indent="0">
              <a:lnSpc>
                <a:spcPct val="110000"/>
              </a:lnSpc>
              <a:buFontTx/>
              <a:buNone/>
            </a:pPr>
            <a:endParaRPr lang="en-GB" dirty="0">
              <a:latin typeface="Book Antiqua" pitchFamily="18" charset="0"/>
            </a:endParaRPr>
          </a:p>
          <a:p>
            <a:pPr marL="0" indent="0">
              <a:lnSpc>
                <a:spcPct val="110000"/>
              </a:lnSpc>
              <a:buFontTx/>
              <a:buNone/>
            </a:pPr>
            <a:r>
              <a:rPr lang="en-GB" dirty="0">
                <a:latin typeface="Book Antiqua" pitchFamily="18" charset="0"/>
              </a:rPr>
              <a:t>Our seasons are becoming more unpredictable as our world is getting warmer.</a:t>
            </a:r>
          </a:p>
          <a:p>
            <a:pPr marL="0" indent="0">
              <a:lnSpc>
                <a:spcPct val="110000"/>
              </a:lnSpc>
              <a:buFontTx/>
              <a:buNone/>
            </a:pPr>
            <a:endParaRPr lang="en-GB" dirty="0">
              <a:latin typeface="Book Antiqua" pitchFamily="18" charset="0"/>
            </a:endParaRPr>
          </a:p>
          <a:p>
            <a:pPr marL="0" indent="0">
              <a:lnSpc>
                <a:spcPct val="110000"/>
              </a:lnSpc>
              <a:buFontTx/>
              <a:buNone/>
            </a:pPr>
            <a:r>
              <a:rPr lang="en-GB" b="1" dirty="0">
                <a:latin typeface="Book Antiqua" pitchFamily="18" charset="0"/>
              </a:rPr>
              <a:t>	</a:t>
            </a:r>
            <a:r>
              <a:rPr lang="en-GB" sz="4400" b="1" dirty="0">
                <a:latin typeface="Book Antiqua" pitchFamily="18" charset="0"/>
              </a:rPr>
              <a:t>How do you think this will affect the growth of 	plants in the 	future?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56792"/>
            <a:ext cx="807524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461668" y="5363503"/>
            <a:ext cx="828796" cy="923330"/>
            <a:chOff x="7056784" y="5805264"/>
            <a:chExt cx="828796" cy="92333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8" name="Rectangle 7"/>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Tree>
    <p:extLst>
      <p:ext uri="{BB962C8B-B14F-4D97-AF65-F5344CB8AC3E}">
        <p14:creationId xmlns:p14="http://schemas.microsoft.com/office/powerpoint/2010/main" val="242690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824536"/>
          </a:xfrm>
        </p:spPr>
        <p:txBody>
          <a:bodyPr>
            <a:normAutofit fontScale="92500" lnSpcReduction="10000"/>
          </a:bodyPr>
          <a:lstStyle/>
          <a:p>
            <a:pPr marL="0" indent="0">
              <a:buNone/>
            </a:pPr>
            <a:r>
              <a:rPr lang="en-GB" dirty="0">
                <a:latin typeface="Book Antiqua" pitchFamily="18" charset="0"/>
              </a:rPr>
              <a:t>The Edina Trust would like to thank everyone that worked so hard planting their bulbs, observing, and sending in their records.</a:t>
            </a:r>
          </a:p>
          <a:p>
            <a:pPr marL="0" indent="0">
              <a:buNone/>
            </a:pPr>
            <a:endParaRPr lang="en-GB" dirty="0">
              <a:latin typeface="Book Antiqua" pitchFamily="18" charset="0"/>
            </a:endParaRPr>
          </a:p>
          <a:p>
            <a:pPr marL="0" indent="0">
              <a:buNone/>
            </a:pPr>
            <a:r>
              <a:rPr lang="en-GB" dirty="0">
                <a:latin typeface="Book Antiqua" pitchFamily="18" charset="0"/>
              </a:rPr>
              <a:t>We couldn’t have carried out an experiment like this without your help! You are all SUPER!</a:t>
            </a:r>
          </a:p>
          <a:p>
            <a:pPr marL="0" indent="0">
              <a:buNone/>
            </a:pPr>
            <a:endParaRPr lang="en-GB" dirty="0">
              <a:latin typeface="Book Antiqua" pitchFamily="18" charset="0"/>
            </a:endParaRPr>
          </a:p>
          <a:p>
            <a:pPr marL="0" indent="0">
              <a:buNone/>
            </a:pPr>
            <a:r>
              <a:rPr lang="en-GB" dirty="0">
                <a:latin typeface="Book Antiqua" pitchFamily="18" charset="0"/>
              </a:rPr>
              <a:t>And now for the results…</a:t>
            </a:r>
          </a:p>
          <a:p>
            <a:pPr marL="0" indent="0">
              <a:buNone/>
            </a:pPr>
            <a:endParaRPr lang="en-GB" dirty="0">
              <a:latin typeface="Book Antiqua" pitchFamily="18" charset="0"/>
            </a:endParaRPr>
          </a:p>
          <a:p>
            <a:pPr marL="0" indent="0">
              <a:buNone/>
            </a:pPr>
            <a:r>
              <a:rPr lang="en-GB" dirty="0">
                <a:latin typeface="Book Antiqua" pitchFamily="18" charset="0"/>
              </a:rPr>
              <a:t>	Look out for questions along the way!</a:t>
            </a:r>
          </a:p>
          <a:p>
            <a:pPr marL="0" indent="0">
              <a:buNone/>
            </a:pPr>
            <a:endParaRPr lang="en-GB" dirty="0">
              <a:latin typeface="Book Antiqua" pitchFamily="18" charset="0"/>
            </a:endParaRPr>
          </a:p>
        </p:txBody>
      </p:sp>
      <p:pic>
        <p:nvPicPr>
          <p:cNvPr id="2050" name="Picture 2" descr="C:\Users\RoseB\AppData\Local\Microsoft\Windows\Temporary Internet Files\Content.IE5\LPA16MQ2\MC90044138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856" y="109736"/>
            <a:ext cx="1591072" cy="159107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17466" y="5445224"/>
            <a:ext cx="858190" cy="923330"/>
            <a:chOff x="7027390" y="5805264"/>
            <a:chExt cx="858190" cy="92333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275" r="12801"/>
            <a:stretch/>
          </p:blipFill>
          <p:spPr>
            <a:xfrm>
              <a:off x="7027390" y="5841339"/>
              <a:ext cx="858190" cy="743744"/>
            </a:xfrm>
            <a:prstGeom prst="rect">
              <a:avLst/>
            </a:prstGeom>
          </p:spPr>
        </p:pic>
        <p:sp>
          <p:nvSpPr>
            <p:cNvPr id="7" name="Rectangle 6"/>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pic>
        <p:nvPicPr>
          <p:cNvPr id="1026" name="Picture 2">
            <a:extLst>
              <a:ext uri="{FF2B5EF4-FFF2-40B4-BE49-F238E27FC236}">
                <a16:creationId xmlns:a16="http://schemas.microsoft.com/office/drawing/2014/main" id="{7026AE1D-90C0-46DC-880D-D51E42055F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93393" y="489446"/>
            <a:ext cx="65532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218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307529"/>
            <a:ext cx="8229600" cy="1077218"/>
          </a:xfrm>
          <a:prstGeom prst="rect">
            <a:avLst/>
          </a:prstGeom>
          <a:noFill/>
        </p:spPr>
        <p:txBody>
          <a:bodyPr wrap="square" rtlCol="0">
            <a:spAutoFit/>
          </a:bodyPr>
          <a:lstStyle/>
          <a:p>
            <a:pPr algn="ctr"/>
            <a:r>
              <a:rPr lang="en-GB" sz="3200" b="1" dirty="0">
                <a:latin typeface="Book Antiqua" pitchFamily="18" charset="0"/>
              </a:rPr>
              <a:t>For this investigation we divided all schools into the four countries taking part: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600795"/>
            <a:ext cx="3962953" cy="5715798"/>
          </a:xfrm>
          <a:prstGeom prst="rect">
            <a:avLst/>
          </a:prstGeom>
        </p:spPr>
      </p:pic>
      <p:sp>
        <p:nvSpPr>
          <p:cNvPr id="3" name="TextBox 2"/>
          <p:cNvSpPr txBox="1"/>
          <p:nvPr/>
        </p:nvSpPr>
        <p:spPr>
          <a:xfrm>
            <a:off x="4139952" y="2001756"/>
            <a:ext cx="4805009" cy="1200329"/>
          </a:xfrm>
          <a:prstGeom prst="rect">
            <a:avLst/>
          </a:prstGeom>
          <a:noFill/>
        </p:spPr>
        <p:txBody>
          <a:bodyPr wrap="square" rtlCol="0">
            <a:spAutoFit/>
          </a:bodyPr>
          <a:lstStyle/>
          <a:p>
            <a:r>
              <a:rPr lang="en-GB" b="1" dirty="0">
                <a:solidFill>
                  <a:srgbClr val="00B0F0"/>
                </a:solidFill>
              </a:rPr>
              <a:t>Scotland: </a:t>
            </a:r>
            <a:r>
              <a:rPr lang="en-GB" dirty="0"/>
              <a:t>Dumfries &amp; Galloway, East Ayrshire, Fife, North Lanarkshire, Renfrewshire, Scottish Borders, South Ayrshire, West Dunbartonshire, West Lothian</a:t>
            </a:r>
          </a:p>
        </p:txBody>
      </p:sp>
      <p:sp>
        <p:nvSpPr>
          <p:cNvPr id="14" name="TextBox 13"/>
          <p:cNvSpPr txBox="1"/>
          <p:nvPr/>
        </p:nvSpPr>
        <p:spPr>
          <a:xfrm>
            <a:off x="4139952" y="3284984"/>
            <a:ext cx="4805009" cy="923330"/>
          </a:xfrm>
          <a:prstGeom prst="rect">
            <a:avLst/>
          </a:prstGeom>
          <a:noFill/>
        </p:spPr>
        <p:txBody>
          <a:bodyPr wrap="square" rtlCol="0">
            <a:spAutoFit/>
          </a:bodyPr>
          <a:lstStyle/>
          <a:p>
            <a:r>
              <a:rPr lang="en-GB" b="1" dirty="0"/>
              <a:t>England: </a:t>
            </a:r>
            <a:r>
              <a:rPr lang="en-GB" dirty="0"/>
              <a:t>Hull, Knowsley, Lancashire, Lincolnshire, North East Lincolnshire, Oxfordshire, Sandwell, Wakefield, Wolverhampton</a:t>
            </a:r>
          </a:p>
        </p:txBody>
      </p:sp>
      <p:sp>
        <p:nvSpPr>
          <p:cNvPr id="18" name="TextBox 17"/>
          <p:cNvSpPr txBox="1"/>
          <p:nvPr/>
        </p:nvSpPr>
        <p:spPr>
          <a:xfrm>
            <a:off x="4141265" y="4365104"/>
            <a:ext cx="4608512" cy="923330"/>
          </a:xfrm>
          <a:prstGeom prst="rect">
            <a:avLst/>
          </a:prstGeom>
          <a:noFill/>
        </p:spPr>
        <p:txBody>
          <a:bodyPr wrap="square" rtlCol="0">
            <a:spAutoFit/>
          </a:bodyPr>
          <a:lstStyle/>
          <a:p>
            <a:r>
              <a:rPr lang="en-GB" b="1" dirty="0">
                <a:solidFill>
                  <a:srgbClr val="FF0000"/>
                </a:solidFill>
              </a:rPr>
              <a:t>Northern Ireland: </a:t>
            </a:r>
            <a:r>
              <a:rPr lang="en-GB" dirty="0"/>
              <a:t>Belfast; Derry/Londonderry and Strabane; Fermanagh and Omagh; Newry, Mourne and Down</a:t>
            </a:r>
          </a:p>
        </p:txBody>
      </p:sp>
      <p:sp>
        <p:nvSpPr>
          <p:cNvPr id="19" name="TextBox 18"/>
          <p:cNvSpPr txBox="1"/>
          <p:nvPr/>
        </p:nvSpPr>
        <p:spPr>
          <a:xfrm>
            <a:off x="4139952" y="5425488"/>
            <a:ext cx="4320480" cy="646331"/>
          </a:xfrm>
          <a:prstGeom prst="rect">
            <a:avLst/>
          </a:prstGeom>
          <a:noFill/>
        </p:spPr>
        <p:txBody>
          <a:bodyPr wrap="square" rtlCol="0">
            <a:spAutoFit/>
          </a:bodyPr>
          <a:lstStyle/>
          <a:p>
            <a:r>
              <a:rPr lang="en-GB" b="1" dirty="0">
                <a:solidFill>
                  <a:srgbClr val="00B050"/>
                </a:solidFill>
              </a:rPr>
              <a:t>Wales: </a:t>
            </a:r>
            <a:r>
              <a:rPr lang="en-GB" dirty="0"/>
              <a:t>Blaenau Gwent, Caerphilly, Conwy, Rhondda Cynon </a:t>
            </a:r>
            <a:r>
              <a:rPr lang="en-GB" dirty="0" err="1"/>
              <a:t>Taf</a:t>
            </a:r>
            <a:endParaRPr lang="en-GB" dirty="0"/>
          </a:p>
        </p:txBody>
      </p:sp>
    </p:spTree>
    <p:extLst>
      <p:ext uri="{BB962C8B-B14F-4D97-AF65-F5344CB8AC3E}">
        <p14:creationId xmlns:p14="http://schemas.microsoft.com/office/powerpoint/2010/main" val="327874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1B7DACB1-485B-4EE0-9223-A473DA19E5F6}"/>
              </a:ext>
            </a:extLst>
          </p:cNvPr>
          <p:cNvGraphicFramePr>
            <a:graphicFrameLocks/>
          </p:cNvGraphicFramePr>
          <p:nvPr>
            <p:extLst>
              <p:ext uri="{D42A27DB-BD31-4B8C-83A1-F6EECF244321}">
                <p14:modId xmlns:p14="http://schemas.microsoft.com/office/powerpoint/2010/main" val="2627405889"/>
              </p:ext>
            </p:extLst>
          </p:nvPr>
        </p:nvGraphicFramePr>
        <p:xfrm>
          <a:off x="489196" y="1203775"/>
          <a:ext cx="8136904" cy="4279684"/>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504056" y="129406"/>
            <a:ext cx="1115616" cy="923330"/>
            <a:chOff x="6912768" y="5805264"/>
            <a:chExt cx="1115616" cy="92333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2768" y="5841339"/>
              <a:ext cx="1115616" cy="743744"/>
            </a:xfrm>
            <a:prstGeom prst="rect">
              <a:avLst/>
            </a:prstGeom>
          </p:spPr>
        </p:pic>
        <p:sp>
          <p:nvSpPr>
            <p:cNvPr id="5" name="Rectangle 4"/>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3" name="TextBox 2"/>
          <p:cNvSpPr txBox="1"/>
          <p:nvPr/>
        </p:nvSpPr>
        <p:spPr>
          <a:xfrm>
            <a:off x="467544" y="332656"/>
            <a:ext cx="8136904" cy="584775"/>
          </a:xfrm>
          <a:prstGeom prst="rect">
            <a:avLst/>
          </a:prstGeom>
          <a:noFill/>
        </p:spPr>
        <p:txBody>
          <a:bodyPr wrap="square" rtlCol="0">
            <a:spAutoFit/>
          </a:bodyPr>
          <a:lstStyle/>
          <a:p>
            <a:pPr algn="ctr"/>
            <a:r>
              <a:rPr lang="en-GB" sz="3200" b="1" dirty="0">
                <a:latin typeface="Book Antiqua" pitchFamily="18" charset="0"/>
              </a:rPr>
              <a:t>	Which country had the most rain?</a:t>
            </a:r>
          </a:p>
        </p:txBody>
      </p:sp>
      <p:grpSp>
        <p:nvGrpSpPr>
          <p:cNvPr id="8" name="Group 7"/>
          <p:cNvGrpSpPr/>
          <p:nvPr/>
        </p:nvGrpSpPr>
        <p:grpSpPr>
          <a:xfrm>
            <a:off x="323528" y="5574193"/>
            <a:ext cx="8525197" cy="1263873"/>
            <a:chOff x="395536" y="5574193"/>
            <a:chExt cx="8280920" cy="1263873"/>
          </a:xfrm>
        </p:grpSpPr>
        <p:sp>
          <p:nvSpPr>
            <p:cNvPr id="10" name="TextBox 9"/>
            <p:cNvSpPr txBox="1"/>
            <p:nvPr/>
          </p:nvSpPr>
          <p:spPr>
            <a:xfrm>
              <a:off x="611560" y="5574193"/>
              <a:ext cx="8064896" cy="1200329"/>
            </a:xfrm>
            <a:prstGeom prst="rect">
              <a:avLst/>
            </a:prstGeom>
            <a:noFill/>
          </p:spPr>
          <p:txBody>
            <a:bodyPr wrap="square" rtlCol="0">
              <a:spAutoFit/>
            </a:bodyPr>
            <a:lstStyle/>
            <a:p>
              <a:r>
                <a:rPr lang="en-GB" sz="2400" dirty="0">
                  <a:latin typeface="Book Antiqua" pitchFamily="18" charset="0"/>
                </a:rPr>
                <a:t>Scotland had the most rain during the project.</a:t>
              </a:r>
            </a:p>
            <a:p>
              <a:r>
                <a:rPr lang="en-GB" sz="2400" dirty="0">
                  <a:latin typeface="Book Antiqua" pitchFamily="18" charset="0"/>
                </a:rPr>
                <a:t>	Can you estimate how much more monthly rainfall 	there was in Scotland than England?</a:t>
              </a:r>
            </a:p>
          </p:txBody>
        </p:sp>
        <p:grpSp>
          <p:nvGrpSpPr>
            <p:cNvPr id="17" name="Group 16"/>
            <p:cNvGrpSpPr/>
            <p:nvPr/>
          </p:nvGrpSpPr>
          <p:grpSpPr>
            <a:xfrm>
              <a:off x="395536" y="5949280"/>
              <a:ext cx="1115616" cy="888786"/>
              <a:chOff x="6696744" y="5805264"/>
              <a:chExt cx="1115616" cy="923330"/>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6744" y="5841339"/>
                <a:ext cx="1115616" cy="743744"/>
              </a:xfrm>
              <a:prstGeom prst="rect">
                <a:avLst/>
              </a:prstGeom>
            </p:spPr>
          </p:pic>
          <p:sp>
            <p:nvSpPr>
              <p:cNvPr id="19" name="Rectangle 18"/>
              <p:cNvSpPr/>
              <p:nvPr/>
            </p:nvSpPr>
            <p:spPr>
              <a:xfrm>
                <a:off x="7200800"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pSp>
      <p:cxnSp>
        <p:nvCxnSpPr>
          <p:cNvPr id="12" name="Straight Connector 11"/>
          <p:cNvCxnSpPr>
            <a:cxnSpLocks/>
          </p:cNvCxnSpPr>
          <p:nvPr/>
        </p:nvCxnSpPr>
        <p:spPr>
          <a:xfrm flipH="1">
            <a:off x="1063954" y="1794588"/>
            <a:ext cx="170784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flipH="1">
            <a:off x="1102539" y="2665376"/>
            <a:ext cx="343345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3075" name="Picture 3" descr="C:\Users\RoseB\AppData\Local\Microsoft\Windows\Temporary Internet Files\Content.IE5\LPA16MQ2\MC90038935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5472" y="2958084"/>
            <a:ext cx="880567" cy="9418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84020" y="3212976"/>
            <a:ext cx="3888432" cy="923330"/>
          </a:xfrm>
          <a:prstGeom prst="rect">
            <a:avLst/>
          </a:prstGeom>
          <a:solidFill>
            <a:schemeClr val="accent6">
              <a:lumMod val="20000"/>
              <a:lumOff val="80000"/>
            </a:schemeClr>
          </a:solidFill>
          <a:ln>
            <a:solidFill>
              <a:schemeClr val="accent4">
                <a:lumMod val="60000"/>
                <a:lumOff val="40000"/>
              </a:schemeClr>
            </a:solidFill>
          </a:ln>
        </p:spPr>
        <p:txBody>
          <a:bodyPr wrap="square" rtlCol="0">
            <a:spAutoFit/>
          </a:bodyPr>
          <a:lstStyle/>
          <a:p>
            <a:r>
              <a:rPr lang="en-GB" dirty="0">
                <a:latin typeface="Book Antiqua" panose="02040602050305030304" pitchFamily="18" charset="0"/>
              </a:rPr>
              <a:t>During the Bulb Project, Scotland had an average of 17mm more rain per month than England.</a:t>
            </a:r>
          </a:p>
        </p:txBody>
      </p:sp>
      <p:sp>
        <p:nvSpPr>
          <p:cNvPr id="13" name="TextBox 12">
            <a:extLst>
              <a:ext uri="{FF2B5EF4-FFF2-40B4-BE49-F238E27FC236}">
                <a16:creationId xmlns:a16="http://schemas.microsoft.com/office/drawing/2014/main" id="{31B56806-CDF4-4D26-8E94-427CE5C81690}"/>
              </a:ext>
            </a:extLst>
          </p:cNvPr>
          <p:cNvSpPr txBox="1"/>
          <p:nvPr/>
        </p:nvSpPr>
        <p:spPr>
          <a:xfrm>
            <a:off x="3741474" y="2348880"/>
            <a:ext cx="792088" cy="369332"/>
          </a:xfrm>
          <a:prstGeom prst="rect">
            <a:avLst/>
          </a:prstGeom>
          <a:noFill/>
        </p:spPr>
        <p:txBody>
          <a:bodyPr wrap="square" rtlCol="0">
            <a:spAutoFit/>
          </a:bodyPr>
          <a:lstStyle/>
          <a:p>
            <a:pPr algn="ctr"/>
            <a:r>
              <a:rPr lang="en-GB" dirty="0"/>
              <a:t>45mm</a:t>
            </a:r>
          </a:p>
        </p:txBody>
      </p:sp>
      <p:sp>
        <p:nvSpPr>
          <p:cNvPr id="22" name="TextBox 21">
            <a:extLst>
              <a:ext uri="{FF2B5EF4-FFF2-40B4-BE49-F238E27FC236}">
                <a16:creationId xmlns:a16="http://schemas.microsoft.com/office/drawing/2014/main" id="{033E7AC9-C514-493C-9A20-E9D3B05789E4}"/>
              </a:ext>
            </a:extLst>
          </p:cNvPr>
          <p:cNvSpPr txBox="1"/>
          <p:nvPr/>
        </p:nvSpPr>
        <p:spPr>
          <a:xfrm>
            <a:off x="1979712" y="1450474"/>
            <a:ext cx="792088" cy="369332"/>
          </a:xfrm>
          <a:prstGeom prst="rect">
            <a:avLst/>
          </a:prstGeom>
          <a:noFill/>
        </p:spPr>
        <p:txBody>
          <a:bodyPr wrap="square" rtlCol="0">
            <a:spAutoFit/>
          </a:bodyPr>
          <a:lstStyle/>
          <a:p>
            <a:pPr algn="ctr"/>
            <a:r>
              <a:rPr lang="en-GB" dirty="0"/>
              <a:t>62mm</a:t>
            </a:r>
          </a:p>
        </p:txBody>
      </p:sp>
      <p:sp>
        <p:nvSpPr>
          <p:cNvPr id="24" name="TextBox 23">
            <a:extLst>
              <a:ext uri="{FF2B5EF4-FFF2-40B4-BE49-F238E27FC236}">
                <a16:creationId xmlns:a16="http://schemas.microsoft.com/office/drawing/2014/main" id="{9FA0D996-FB96-4A22-8AE7-D3DECD47E28C}"/>
              </a:ext>
            </a:extLst>
          </p:cNvPr>
          <p:cNvSpPr txBox="1"/>
          <p:nvPr/>
        </p:nvSpPr>
        <p:spPr>
          <a:xfrm>
            <a:off x="5436096" y="1548502"/>
            <a:ext cx="792088" cy="369332"/>
          </a:xfrm>
          <a:prstGeom prst="rect">
            <a:avLst/>
          </a:prstGeom>
          <a:noFill/>
        </p:spPr>
        <p:txBody>
          <a:bodyPr wrap="square" rtlCol="0">
            <a:spAutoFit/>
          </a:bodyPr>
          <a:lstStyle/>
          <a:p>
            <a:pPr algn="ctr"/>
            <a:r>
              <a:rPr lang="en-GB" dirty="0"/>
              <a:t>61mm</a:t>
            </a:r>
          </a:p>
        </p:txBody>
      </p:sp>
      <p:sp>
        <p:nvSpPr>
          <p:cNvPr id="25" name="TextBox 24">
            <a:extLst>
              <a:ext uri="{FF2B5EF4-FFF2-40B4-BE49-F238E27FC236}">
                <a16:creationId xmlns:a16="http://schemas.microsoft.com/office/drawing/2014/main" id="{BD05F62C-2837-4170-AC04-5B8B31C7EC3E}"/>
              </a:ext>
            </a:extLst>
          </p:cNvPr>
          <p:cNvSpPr txBox="1"/>
          <p:nvPr/>
        </p:nvSpPr>
        <p:spPr>
          <a:xfrm>
            <a:off x="7220272" y="1583499"/>
            <a:ext cx="792088" cy="369332"/>
          </a:xfrm>
          <a:prstGeom prst="rect">
            <a:avLst/>
          </a:prstGeom>
          <a:noFill/>
        </p:spPr>
        <p:txBody>
          <a:bodyPr wrap="square" rtlCol="0">
            <a:spAutoFit/>
          </a:bodyPr>
          <a:lstStyle/>
          <a:p>
            <a:pPr algn="ctr"/>
            <a:r>
              <a:rPr lang="en-GB" dirty="0"/>
              <a:t>60mm</a:t>
            </a:r>
          </a:p>
        </p:txBody>
      </p:sp>
    </p:spTree>
    <p:extLst>
      <p:ext uri="{BB962C8B-B14F-4D97-AF65-F5344CB8AC3E}">
        <p14:creationId xmlns:p14="http://schemas.microsoft.com/office/powerpoint/2010/main" val="17466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500"/>
                                        <p:tgtEl>
                                          <p:spTgt spid="12"/>
                                        </p:tgtEl>
                                      </p:cBhvr>
                                    </p:animEffect>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0-#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par>
                          <p:cTn id="38" fill="hold">
                            <p:stCondLst>
                              <p:cond delay="500"/>
                            </p:stCondLst>
                            <p:childTnLst>
                              <p:par>
                                <p:cTn id="39" presetID="2" presetClass="entr" presetSubtype="8"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0-#ppt_w/2"/>
                                          </p:val>
                                        </p:tav>
                                        <p:tav tm="100000">
                                          <p:val>
                                            <p:strVal val="#ppt_x"/>
                                          </p:val>
                                        </p:tav>
                                      </p:tavLst>
                                    </p:anim>
                                    <p:anim calcmode="lin" valueType="num">
                                      <p:cBhvr additive="base">
                                        <p:cTn id="42" dur="500" fill="hold"/>
                                        <p:tgtEl>
                                          <p:spTgt spid="24"/>
                                        </p:tgtEl>
                                        <p:attrNameLst>
                                          <p:attrName>ppt_y</p:attrName>
                                        </p:attrNameLst>
                                      </p:cBhvr>
                                      <p:tavLst>
                                        <p:tav tm="0">
                                          <p:val>
                                            <p:strVal val="#ppt_y"/>
                                          </p:val>
                                        </p:tav>
                                        <p:tav tm="100000">
                                          <p:val>
                                            <p:strVal val="#ppt_y"/>
                                          </p:val>
                                        </p:tav>
                                      </p:tavLst>
                                    </p:anim>
                                  </p:childTnLst>
                                </p:cTn>
                              </p:par>
                            </p:childTnLst>
                          </p:cTn>
                        </p:par>
                        <p:par>
                          <p:cTn id="43" fill="hold">
                            <p:stCondLst>
                              <p:cond delay="1000"/>
                            </p:stCondLst>
                            <p:childTnLst>
                              <p:par>
                                <p:cTn id="44" presetID="2" presetClass="entr" presetSubtype="8"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0-#ppt_w/2"/>
                                          </p:val>
                                        </p:tav>
                                        <p:tav tm="100000">
                                          <p:val>
                                            <p:strVal val="#ppt_x"/>
                                          </p:val>
                                        </p:tav>
                                      </p:tavLst>
                                    </p:anim>
                                    <p:anim calcmode="lin" valueType="num">
                                      <p:cBhvr additive="base">
                                        <p:cTn id="47"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22"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2DE493E1-620F-47F0-964F-CFF514651990}"/>
              </a:ext>
            </a:extLst>
          </p:cNvPr>
          <p:cNvGraphicFramePr>
            <a:graphicFrameLocks/>
          </p:cNvGraphicFramePr>
          <p:nvPr>
            <p:extLst>
              <p:ext uri="{D42A27DB-BD31-4B8C-83A1-F6EECF244321}">
                <p14:modId xmlns:p14="http://schemas.microsoft.com/office/powerpoint/2010/main" val="3823929740"/>
              </p:ext>
            </p:extLst>
          </p:nvPr>
        </p:nvGraphicFramePr>
        <p:xfrm>
          <a:off x="665758" y="1052736"/>
          <a:ext cx="7866682"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67544" y="332656"/>
            <a:ext cx="8568952" cy="584775"/>
          </a:xfrm>
          <a:prstGeom prst="rect">
            <a:avLst/>
          </a:prstGeom>
          <a:noFill/>
        </p:spPr>
        <p:txBody>
          <a:bodyPr wrap="square" rtlCol="0">
            <a:spAutoFit/>
          </a:bodyPr>
          <a:lstStyle/>
          <a:p>
            <a:pPr algn="ctr"/>
            <a:r>
              <a:rPr lang="en-GB" sz="3200" b="1" dirty="0">
                <a:latin typeface="Book Antiqua" pitchFamily="18" charset="0"/>
              </a:rPr>
              <a:t>        Which country was the warmest/coldest?</a:t>
            </a:r>
          </a:p>
        </p:txBody>
      </p:sp>
      <p:sp>
        <p:nvSpPr>
          <p:cNvPr id="4" name="TextBox 3"/>
          <p:cNvSpPr txBox="1"/>
          <p:nvPr/>
        </p:nvSpPr>
        <p:spPr>
          <a:xfrm>
            <a:off x="834868" y="5595421"/>
            <a:ext cx="8370738" cy="1200329"/>
          </a:xfrm>
          <a:prstGeom prst="rect">
            <a:avLst/>
          </a:prstGeom>
          <a:noFill/>
        </p:spPr>
        <p:txBody>
          <a:bodyPr wrap="square" rtlCol="0">
            <a:spAutoFit/>
          </a:bodyPr>
          <a:lstStyle/>
          <a:p>
            <a:r>
              <a:rPr lang="en-GB" sz="2400" dirty="0">
                <a:latin typeface="Book Antiqua" pitchFamily="18" charset="0"/>
              </a:rPr>
              <a:t>Wales was warmest, England was the coldest – but only just! Scotland and Northern Ireland were almost the same temperature. 	Why do you think that is? </a:t>
            </a:r>
          </a:p>
        </p:txBody>
      </p:sp>
      <p:pic>
        <p:nvPicPr>
          <p:cNvPr id="1028" name="Picture 4" descr="C:\Users\RoseB\AppData\Local\Microsoft\Windows\Temporary Internet Files\Content.IE5\NP4WQC7W\MC9002321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8824" y="939127"/>
            <a:ext cx="937788" cy="8910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upload.wikimedia.org/wikipedia/commons/thumb/b/be/Snow01.svg/1000px-Snow01.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3652" y="2476192"/>
            <a:ext cx="962950" cy="96295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511340" y="129406"/>
            <a:ext cx="828796" cy="923330"/>
            <a:chOff x="7056784" y="5805264"/>
            <a:chExt cx="828796" cy="923330"/>
          </a:xfrm>
        </p:grpSpPr>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13" name="Rectangle 12"/>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pSp>
        <p:nvGrpSpPr>
          <p:cNvPr id="14" name="Group 13"/>
          <p:cNvGrpSpPr/>
          <p:nvPr/>
        </p:nvGrpSpPr>
        <p:grpSpPr>
          <a:xfrm>
            <a:off x="38751" y="5805264"/>
            <a:ext cx="828796" cy="923330"/>
            <a:chOff x="7056784" y="5805264"/>
            <a:chExt cx="828796" cy="923330"/>
          </a:xfrm>
        </p:grpSpPr>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16" name="Rectangle 15"/>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pic>
        <p:nvPicPr>
          <p:cNvPr id="8" name="Picture 7">
            <a:extLst>
              <a:ext uri="{FF2B5EF4-FFF2-40B4-BE49-F238E27FC236}">
                <a16:creationId xmlns:a16="http://schemas.microsoft.com/office/drawing/2014/main" id="{38661514-25D6-49F4-993F-552CA1B36C41}"/>
              </a:ext>
            </a:extLst>
          </p:cNvPr>
          <p:cNvPicPr>
            <a:picLocks noChangeAspect="1"/>
          </p:cNvPicPr>
          <p:nvPr/>
        </p:nvPicPr>
        <p:blipFill>
          <a:blip r:embed="rId6"/>
          <a:stretch>
            <a:fillRect/>
          </a:stretch>
        </p:blipFill>
        <p:spPr>
          <a:xfrm>
            <a:off x="4269447" y="569696"/>
            <a:ext cx="4717606" cy="5613891"/>
          </a:xfrm>
          <a:prstGeom prst="round2DiagRect">
            <a:avLst>
              <a:gd name="adj1" fmla="val 16667"/>
              <a:gd name="adj2" fmla="val 15111"/>
            </a:avLst>
          </a:prstGeom>
          <a:ln w="88900" cap="sq">
            <a:solidFill>
              <a:srgbClr val="FFFFFF"/>
            </a:solidFill>
            <a:miter lim="800000"/>
          </a:ln>
          <a:effectLst>
            <a:outerShdw blurRad="254000" algn="tl" rotWithShape="0">
              <a:srgbClr val="000000">
                <a:alpha val="43000"/>
              </a:srgbClr>
            </a:outerShdw>
          </a:effectLst>
        </p:spPr>
      </p:pic>
      <p:sp>
        <p:nvSpPr>
          <p:cNvPr id="18" name="TextBox 17"/>
          <p:cNvSpPr txBox="1"/>
          <p:nvPr/>
        </p:nvSpPr>
        <p:spPr>
          <a:xfrm>
            <a:off x="162463" y="1707725"/>
            <a:ext cx="3888432" cy="3970318"/>
          </a:xfrm>
          <a:prstGeom prst="rect">
            <a:avLst/>
          </a:prstGeom>
          <a:solidFill>
            <a:schemeClr val="accent6">
              <a:lumMod val="20000"/>
              <a:lumOff val="80000"/>
            </a:schemeClr>
          </a:solidFill>
          <a:ln>
            <a:solidFill>
              <a:schemeClr val="accent4">
                <a:lumMod val="60000"/>
                <a:lumOff val="40000"/>
              </a:schemeClr>
            </a:solidFill>
          </a:ln>
        </p:spPr>
        <p:txBody>
          <a:bodyPr wrap="square" rtlCol="0">
            <a:spAutoFit/>
          </a:bodyPr>
          <a:lstStyle/>
          <a:p>
            <a:r>
              <a:rPr lang="en-GB" dirty="0">
                <a:latin typeface="Book Antiqua" panose="02040602050305030304" pitchFamily="18" charset="0"/>
              </a:rPr>
              <a:t>A lot of the schools in Wales are  further to the south of the UK (a few schools in England are in the south as well). Schools in Scotland and Northern Ireland are further north. </a:t>
            </a:r>
          </a:p>
          <a:p>
            <a:endParaRPr lang="en-GB" dirty="0">
              <a:latin typeface="Book Antiqua" panose="02040602050305030304" pitchFamily="18" charset="0"/>
            </a:endParaRPr>
          </a:p>
          <a:p>
            <a:r>
              <a:rPr lang="en-GB" dirty="0">
                <a:latin typeface="Book Antiqua" panose="02040602050305030304" pitchFamily="18" charset="0"/>
              </a:rPr>
              <a:t>Places further from the equator do not have as much direct sunlight so it is normally colder.</a:t>
            </a:r>
          </a:p>
          <a:p>
            <a:endParaRPr lang="en-GB" dirty="0">
              <a:latin typeface="Book Antiqua" panose="02040602050305030304" pitchFamily="18" charset="0"/>
            </a:endParaRPr>
          </a:p>
          <a:p>
            <a:r>
              <a:rPr lang="en-GB" dirty="0">
                <a:latin typeface="Book Antiqua" panose="02040602050305030304" pitchFamily="18" charset="0"/>
              </a:rPr>
              <a:t>This affect can vary year by year. In most years we find that Scotland is the coldest country, but that didn’t happen this year! </a:t>
            </a:r>
          </a:p>
        </p:txBody>
      </p:sp>
      <p:sp>
        <p:nvSpPr>
          <p:cNvPr id="9" name="Arrow: Right 8">
            <a:extLst>
              <a:ext uri="{FF2B5EF4-FFF2-40B4-BE49-F238E27FC236}">
                <a16:creationId xmlns:a16="http://schemas.microsoft.com/office/drawing/2014/main" id="{4314D424-6613-49E7-8648-A70C4BCA3E90}"/>
              </a:ext>
            </a:extLst>
          </p:cNvPr>
          <p:cNvSpPr/>
          <p:nvPr/>
        </p:nvSpPr>
        <p:spPr>
          <a:xfrm rot="646314">
            <a:off x="3807166" y="4129685"/>
            <a:ext cx="2943283" cy="696056"/>
          </a:xfrm>
          <a:prstGeom prst="rightArrow">
            <a:avLst>
              <a:gd name="adj1" fmla="val 50000"/>
              <a:gd name="adj2" fmla="val 70331"/>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0" name="TextBox 1039">
            <a:hlinkClick r:id="rId7" action="ppaction://hlinksldjump"/>
          </p:cNvPr>
          <p:cNvSpPr txBox="1"/>
          <p:nvPr/>
        </p:nvSpPr>
        <p:spPr>
          <a:xfrm>
            <a:off x="283027" y="3057868"/>
            <a:ext cx="8496944" cy="1077218"/>
          </a:xfrm>
          <a:prstGeom prst="rect">
            <a:avLst/>
          </a:prstGeom>
          <a:solidFill>
            <a:srgbClr val="FFFF00"/>
          </a:solidFill>
          <a:ln>
            <a:solidFill>
              <a:schemeClr val="tx1"/>
            </a:solidFill>
          </a:ln>
        </p:spPr>
        <p:txBody>
          <a:bodyPr wrap="square" rtlCol="0">
            <a:spAutoFit/>
          </a:bodyPr>
          <a:lstStyle/>
          <a:p>
            <a:pPr algn="ctr"/>
            <a:r>
              <a:rPr lang="en-GB" sz="3200" dirty="0">
                <a:solidFill>
                  <a:srgbClr val="FFFF00"/>
                </a:solidFill>
                <a:latin typeface="Book Antiqua" panose="02040602050305030304" pitchFamily="18" charset="0"/>
                <a:hlinkClick r:id="rId7" action="ppaction://hlinksldjump"/>
              </a:rPr>
              <a:t>Click here to watch the animation!</a:t>
            </a:r>
            <a:endParaRPr lang="en-GB" sz="3200" dirty="0">
              <a:solidFill>
                <a:srgbClr val="FFFF00"/>
              </a:solidFill>
              <a:latin typeface="Book Antiqua" panose="02040602050305030304" pitchFamily="18" charset="0"/>
            </a:endParaRPr>
          </a:p>
          <a:p>
            <a:pPr algn="ctr"/>
            <a:r>
              <a:rPr lang="en-GB" sz="3200" dirty="0">
                <a:latin typeface="Book Antiqua" panose="02040602050305030304" pitchFamily="18" charset="0"/>
              </a:rPr>
              <a:t>or click outside this box to skip</a:t>
            </a:r>
          </a:p>
        </p:txBody>
      </p:sp>
    </p:spTree>
    <p:extLst>
      <p:ext uri="{BB962C8B-B14F-4D97-AF65-F5344CB8AC3E}">
        <p14:creationId xmlns:p14="http://schemas.microsoft.com/office/powerpoint/2010/main" val="65706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3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40"/>
                                        </p:tgtEl>
                                        <p:attrNameLst>
                                          <p:attrName>style.visibility</p:attrName>
                                        </p:attrNameLst>
                                      </p:cBhvr>
                                      <p:to>
                                        <p:strVal val="visible"/>
                                      </p:to>
                                    </p:set>
                                    <p:animEffect transition="in" filter="fade">
                                      <p:cBhvr>
                                        <p:cTn id="43" dur="5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P spid="9" grpId="0" animBg="1"/>
      <p:bldP spid="104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572784"/>
      </p:ext>
    </p:extLst>
  </p:cSld>
  <p:clrMapOvr>
    <a:masterClrMapping/>
  </p:clrMapOvr>
  <mc:AlternateContent xmlns:mc="http://schemas.openxmlformats.org/markup-compatibility/2006" xmlns:p14="http://schemas.microsoft.com/office/powerpoint/2010/main">
    <mc:Choice Requires="p14">
      <p:transition spd="slow" advClick="0" advTm="500">
        <p14:wheelReverse spokes="1"/>
      </p:transition>
    </mc:Choice>
    <mc:Fallback xmlns="">
      <p:transition spd="slow" advClick="0" advTm="5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762301" y="1196752"/>
            <a:ext cx="7554115" cy="4896543"/>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2075575" y="3103019"/>
            <a:ext cx="1764802" cy="864096"/>
            <a:chOff x="1011770" y="2924944"/>
            <a:chExt cx="1764802" cy="864096"/>
          </a:xfrm>
        </p:grpSpPr>
        <p:sp>
          <p:nvSpPr>
            <p:cNvPr id="4" name="Right Arrow 3"/>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un 4"/>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a:xfrm>
            <a:off x="1223022" y="2420888"/>
            <a:ext cx="3853034" cy="51119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223022" y="3376661"/>
            <a:ext cx="3316336" cy="51119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223022" y="4217125"/>
            <a:ext cx="3853034" cy="51119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831" y="1801678"/>
            <a:ext cx="4010585" cy="3686690"/>
          </a:xfrm>
          <a:prstGeom prst="rect">
            <a:avLst/>
          </a:prstGeom>
        </p:spPr>
      </p:pic>
      <p:sp>
        <p:nvSpPr>
          <p:cNvPr id="8" name="Freeform 7"/>
          <p:cNvSpPr/>
          <p:nvPr/>
        </p:nvSpPr>
        <p:spPr>
          <a:xfrm>
            <a:off x="4416743" y="3364706"/>
            <a:ext cx="45719" cy="540544"/>
          </a:xfrm>
          <a:custGeom>
            <a:avLst/>
            <a:gdLst>
              <a:gd name="connsiteX0" fmla="*/ 52656 w 52656"/>
              <a:gd name="connsiteY0" fmla="*/ 0 h 540544"/>
              <a:gd name="connsiteX1" fmla="*/ 268 w 52656"/>
              <a:gd name="connsiteY1" fmla="*/ 261938 h 540544"/>
              <a:gd name="connsiteX2" fmla="*/ 35987 w 52656"/>
              <a:gd name="connsiteY2" fmla="*/ 540544 h 540544"/>
            </a:gdLst>
            <a:ahLst/>
            <a:cxnLst>
              <a:cxn ang="0">
                <a:pos x="connsiteX0" y="connsiteY0"/>
              </a:cxn>
              <a:cxn ang="0">
                <a:pos x="connsiteX1" y="connsiteY1"/>
              </a:cxn>
              <a:cxn ang="0">
                <a:pos x="connsiteX2" y="connsiteY2"/>
              </a:cxn>
            </a:cxnLst>
            <a:rect l="l" t="t" r="r" b="b"/>
            <a:pathLst>
              <a:path w="52656" h="540544">
                <a:moveTo>
                  <a:pt x="52656" y="0"/>
                </a:moveTo>
                <a:cubicBezTo>
                  <a:pt x="27851" y="85923"/>
                  <a:pt x="3046" y="171847"/>
                  <a:pt x="268" y="261938"/>
                </a:cubicBezTo>
                <a:cubicBezTo>
                  <a:pt x="-2510" y="352029"/>
                  <a:pt x="16738" y="446286"/>
                  <a:pt x="35987" y="54054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917291" y="1440646"/>
            <a:ext cx="4464496" cy="369332"/>
          </a:xfrm>
          <a:prstGeom prst="rect">
            <a:avLst/>
          </a:prstGeom>
          <a:noFill/>
        </p:spPr>
        <p:txBody>
          <a:bodyPr wrap="square" rtlCol="0">
            <a:spAutoFit/>
          </a:bodyPr>
          <a:lstStyle/>
          <a:p>
            <a:r>
              <a:rPr lang="en-GB" b="1" dirty="0">
                <a:solidFill>
                  <a:srgbClr val="FFFF00"/>
                </a:solidFill>
                <a:latin typeface="Book Antiqua" panose="02040602050305030304" pitchFamily="18" charset="0"/>
              </a:rPr>
              <a:t>As the sunlight is shining on the Earth…</a:t>
            </a:r>
          </a:p>
        </p:txBody>
      </p:sp>
      <p:sp>
        <p:nvSpPr>
          <p:cNvPr id="10" name="TextBox 9"/>
          <p:cNvSpPr txBox="1"/>
          <p:nvPr/>
        </p:nvSpPr>
        <p:spPr>
          <a:xfrm>
            <a:off x="1107515" y="4893260"/>
            <a:ext cx="3617416" cy="923330"/>
          </a:xfrm>
          <a:prstGeom prst="rect">
            <a:avLst/>
          </a:prstGeom>
          <a:noFill/>
        </p:spPr>
        <p:txBody>
          <a:bodyPr wrap="square" rtlCol="0">
            <a:spAutoFit/>
          </a:bodyPr>
          <a:lstStyle/>
          <a:p>
            <a:r>
              <a:rPr lang="en-GB" b="1" dirty="0">
                <a:solidFill>
                  <a:srgbClr val="FFFF00"/>
                </a:solidFill>
                <a:latin typeface="Book Antiqua" panose="02040602050305030304" pitchFamily="18" charset="0"/>
              </a:rPr>
              <a:t>…the same amount of light and warmth is spread across more of the surface than at the equator.</a:t>
            </a:r>
          </a:p>
        </p:txBody>
      </p:sp>
      <p:sp>
        <p:nvSpPr>
          <p:cNvPr id="11" name="TextBox 10"/>
          <p:cNvSpPr txBox="1"/>
          <p:nvPr/>
        </p:nvSpPr>
        <p:spPr>
          <a:xfrm>
            <a:off x="1024213" y="3221753"/>
            <a:ext cx="3281618" cy="923330"/>
          </a:xfrm>
          <a:prstGeom prst="rect">
            <a:avLst/>
          </a:prstGeom>
          <a:noFill/>
        </p:spPr>
        <p:txBody>
          <a:bodyPr wrap="square" rtlCol="0">
            <a:spAutoFit/>
          </a:bodyPr>
          <a:lstStyle/>
          <a:p>
            <a:r>
              <a:rPr lang="en-GB" b="1" dirty="0">
                <a:solidFill>
                  <a:schemeClr val="bg1"/>
                </a:solidFill>
                <a:latin typeface="Book Antiqua" panose="02040602050305030304" pitchFamily="18" charset="0"/>
              </a:rPr>
              <a:t>This makes it warm at the equator and cold at the North and South Pole!</a:t>
            </a:r>
          </a:p>
        </p:txBody>
      </p:sp>
      <p:pic>
        <p:nvPicPr>
          <p:cNvPr id="12" name="Picture 4" descr="C:\Users\SamanthaM\AppData\Local\Microsoft\Windows\Temporary Internet Files\Content.IE5\NWBG4FYI\894px-Polar_Bear_0319_-_23-11-0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5927" y="1348607"/>
            <a:ext cx="871440" cy="7486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SamanthaM\AppData\Local\Microsoft\Windows\Temporary Internet Files\Content.IE5\7BFL849Q\baby_emperor_penguin_by_laogephoto-d6094yj[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3068" y="5144106"/>
            <a:ext cx="756109" cy="84860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068357" y="3103019"/>
            <a:ext cx="1764802" cy="864096"/>
            <a:chOff x="1011770" y="2924944"/>
            <a:chExt cx="1764802" cy="864096"/>
          </a:xfrm>
        </p:grpSpPr>
        <p:sp>
          <p:nvSpPr>
            <p:cNvPr id="16" name="Right Arrow 15"/>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un 16"/>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9" name="Straight Connector 18"/>
          <p:cNvCxnSpPr/>
          <p:nvPr/>
        </p:nvCxnSpPr>
        <p:spPr>
          <a:xfrm>
            <a:off x="2771800" y="3382465"/>
            <a:ext cx="4646" cy="7247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87773" y="3578960"/>
            <a:ext cx="0" cy="5404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2068357" y="3114532"/>
            <a:ext cx="1764802" cy="864096"/>
            <a:chOff x="1011770" y="2924944"/>
            <a:chExt cx="1764802" cy="864096"/>
          </a:xfrm>
        </p:grpSpPr>
        <p:sp>
          <p:nvSpPr>
            <p:cNvPr id="22" name="Right Arrow 21"/>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un 22"/>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Freeform 24"/>
          <p:cNvSpPr/>
          <p:nvPr/>
        </p:nvSpPr>
        <p:spPr>
          <a:xfrm>
            <a:off x="4572000" y="2400325"/>
            <a:ext cx="381000" cy="580777"/>
          </a:xfrm>
          <a:custGeom>
            <a:avLst/>
            <a:gdLst>
              <a:gd name="connsiteX0" fmla="*/ 358775 w 358775"/>
              <a:gd name="connsiteY0" fmla="*/ 0 h 517525"/>
              <a:gd name="connsiteX1" fmla="*/ 269875 w 358775"/>
              <a:gd name="connsiteY1" fmla="*/ 101600 h 517525"/>
              <a:gd name="connsiteX2" fmla="*/ 161925 w 358775"/>
              <a:gd name="connsiteY2" fmla="*/ 234950 h 517525"/>
              <a:gd name="connsiteX3" fmla="*/ 0 w 358775"/>
              <a:gd name="connsiteY3" fmla="*/ 517525 h 517525"/>
            </a:gdLst>
            <a:ahLst/>
            <a:cxnLst>
              <a:cxn ang="0">
                <a:pos x="connsiteX0" y="connsiteY0"/>
              </a:cxn>
              <a:cxn ang="0">
                <a:pos x="connsiteX1" y="connsiteY1"/>
              </a:cxn>
              <a:cxn ang="0">
                <a:pos x="connsiteX2" y="connsiteY2"/>
              </a:cxn>
              <a:cxn ang="0">
                <a:pos x="connsiteX3" y="connsiteY3"/>
              </a:cxn>
            </a:cxnLst>
            <a:rect l="l" t="t" r="r" b="b"/>
            <a:pathLst>
              <a:path w="358775" h="517525">
                <a:moveTo>
                  <a:pt x="358775" y="0"/>
                </a:moveTo>
                <a:cubicBezTo>
                  <a:pt x="330729" y="31221"/>
                  <a:pt x="302683" y="62442"/>
                  <a:pt x="269875" y="101600"/>
                </a:cubicBezTo>
                <a:cubicBezTo>
                  <a:pt x="237067" y="140758"/>
                  <a:pt x="206904" y="165629"/>
                  <a:pt x="161925" y="234950"/>
                </a:cubicBezTo>
                <a:cubicBezTo>
                  <a:pt x="116946" y="304271"/>
                  <a:pt x="58473" y="410898"/>
                  <a:pt x="0" y="51752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p:cNvGrpSpPr/>
          <p:nvPr/>
        </p:nvGrpSpPr>
        <p:grpSpPr>
          <a:xfrm>
            <a:off x="2068357" y="2179310"/>
            <a:ext cx="1764802" cy="864096"/>
            <a:chOff x="1011770" y="2924944"/>
            <a:chExt cx="1764802" cy="864096"/>
          </a:xfrm>
        </p:grpSpPr>
        <p:sp>
          <p:nvSpPr>
            <p:cNvPr id="27" name="Right Arrow 26"/>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un 27"/>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p:cNvGrpSpPr/>
          <p:nvPr/>
        </p:nvGrpSpPr>
        <p:grpSpPr>
          <a:xfrm>
            <a:off x="2068357" y="4029164"/>
            <a:ext cx="1764802" cy="864096"/>
            <a:chOff x="1011770" y="2924944"/>
            <a:chExt cx="1764802" cy="864096"/>
          </a:xfrm>
        </p:grpSpPr>
        <p:sp>
          <p:nvSpPr>
            <p:cNvPr id="30" name="Right Arrow 29"/>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un 30"/>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Freeform 33"/>
          <p:cNvSpPr/>
          <p:nvPr/>
        </p:nvSpPr>
        <p:spPr>
          <a:xfrm>
            <a:off x="4508500" y="4206875"/>
            <a:ext cx="263525" cy="523875"/>
          </a:xfrm>
          <a:custGeom>
            <a:avLst/>
            <a:gdLst>
              <a:gd name="connsiteX0" fmla="*/ 0 w 263525"/>
              <a:gd name="connsiteY0" fmla="*/ 0 h 523875"/>
              <a:gd name="connsiteX1" fmla="*/ 123825 w 263525"/>
              <a:gd name="connsiteY1" fmla="*/ 292100 h 523875"/>
              <a:gd name="connsiteX2" fmla="*/ 263525 w 263525"/>
              <a:gd name="connsiteY2" fmla="*/ 523875 h 523875"/>
            </a:gdLst>
            <a:ahLst/>
            <a:cxnLst>
              <a:cxn ang="0">
                <a:pos x="connsiteX0" y="connsiteY0"/>
              </a:cxn>
              <a:cxn ang="0">
                <a:pos x="connsiteX1" y="connsiteY1"/>
              </a:cxn>
              <a:cxn ang="0">
                <a:pos x="connsiteX2" y="connsiteY2"/>
              </a:cxn>
            </a:cxnLst>
            <a:rect l="l" t="t" r="r" b="b"/>
            <a:pathLst>
              <a:path w="263525" h="523875">
                <a:moveTo>
                  <a:pt x="0" y="0"/>
                </a:moveTo>
                <a:cubicBezTo>
                  <a:pt x="39952" y="102394"/>
                  <a:pt x="79904" y="204788"/>
                  <a:pt x="123825" y="292100"/>
                </a:cubicBezTo>
                <a:cubicBezTo>
                  <a:pt x="167746" y="379413"/>
                  <a:pt x="215635" y="451644"/>
                  <a:pt x="263525" y="52387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p:cNvGrpSpPr/>
          <p:nvPr/>
        </p:nvGrpSpPr>
        <p:grpSpPr>
          <a:xfrm>
            <a:off x="2068357" y="2187168"/>
            <a:ext cx="1764802" cy="864096"/>
            <a:chOff x="1011770" y="2924944"/>
            <a:chExt cx="1764802" cy="864096"/>
          </a:xfrm>
        </p:grpSpPr>
        <p:sp>
          <p:nvSpPr>
            <p:cNvPr id="36" name="Right Arrow 35"/>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un 36"/>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p:cNvGrpSpPr/>
          <p:nvPr/>
        </p:nvGrpSpPr>
        <p:grpSpPr>
          <a:xfrm>
            <a:off x="2087118" y="2187168"/>
            <a:ext cx="1764802" cy="864096"/>
            <a:chOff x="1011770" y="2924944"/>
            <a:chExt cx="1764802" cy="864096"/>
          </a:xfrm>
        </p:grpSpPr>
        <p:sp>
          <p:nvSpPr>
            <p:cNvPr id="39" name="Right Arrow 38"/>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un 39"/>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p:cNvGrpSpPr/>
          <p:nvPr/>
        </p:nvGrpSpPr>
        <p:grpSpPr>
          <a:xfrm>
            <a:off x="2061946" y="4040677"/>
            <a:ext cx="1764802" cy="864096"/>
            <a:chOff x="1011770" y="2924944"/>
            <a:chExt cx="1764802" cy="864096"/>
          </a:xfrm>
        </p:grpSpPr>
        <p:sp>
          <p:nvSpPr>
            <p:cNvPr id="42" name="Right Arrow 41"/>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un 42"/>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p:cNvGrpSpPr/>
          <p:nvPr/>
        </p:nvGrpSpPr>
        <p:grpSpPr>
          <a:xfrm>
            <a:off x="2074070" y="4029164"/>
            <a:ext cx="1764802" cy="864096"/>
            <a:chOff x="1011770" y="2924944"/>
            <a:chExt cx="1764802" cy="864096"/>
          </a:xfrm>
        </p:grpSpPr>
        <p:sp>
          <p:nvSpPr>
            <p:cNvPr id="45" name="Right Arrow 44"/>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Sun 45"/>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p:cNvGrpSpPr/>
          <p:nvPr/>
        </p:nvGrpSpPr>
        <p:grpSpPr>
          <a:xfrm>
            <a:off x="4416976" y="3212976"/>
            <a:ext cx="3649139" cy="479732"/>
            <a:chOff x="4416976" y="3212976"/>
            <a:chExt cx="3649139" cy="479732"/>
          </a:xfrm>
        </p:grpSpPr>
        <p:cxnSp>
          <p:nvCxnSpPr>
            <p:cNvPr id="48" name="Straight Connector 47"/>
            <p:cNvCxnSpPr/>
            <p:nvPr/>
          </p:nvCxnSpPr>
          <p:spPr>
            <a:xfrm flipV="1">
              <a:off x="4416976" y="3645024"/>
              <a:ext cx="3611408" cy="4768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732240" y="3212976"/>
              <a:ext cx="1333875" cy="461665"/>
            </a:xfrm>
            <a:prstGeom prst="rect">
              <a:avLst/>
            </a:prstGeom>
            <a:noFill/>
          </p:spPr>
          <p:txBody>
            <a:bodyPr wrap="square" rtlCol="0">
              <a:spAutoFit/>
            </a:bodyPr>
            <a:lstStyle/>
            <a:p>
              <a:r>
                <a:rPr lang="en-GB" sz="2400" b="1" dirty="0">
                  <a:solidFill>
                    <a:srgbClr val="FF0000"/>
                  </a:solidFill>
                  <a:latin typeface="Book Antiqua" panose="02040602050305030304" pitchFamily="18" charset="0"/>
                </a:rPr>
                <a:t>Equator</a:t>
              </a:r>
            </a:p>
          </p:txBody>
        </p:sp>
      </p:grpSp>
      <p:pic>
        <p:nvPicPr>
          <p:cNvPr id="14" name="Picture 6" descr="C:\Users\SamanthaM\AppData\Local\Microsoft\Windows\Temporary Internet Files\Content.IE5\NWBG4FYI\camello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3720" y="3301663"/>
            <a:ext cx="1054804" cy="843420"/>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p:cNvGrpSpPr/>
          <p:nvPr/>
        </p:nvGrpSpPr>
        <p:grpSpPr>
          <a:xfrm>
            <a:off x="5701133" y="2400325"/>
            <a:ext cx="988043" cy="461665"/>
            <a:chOff x="5701133" y="2400325"/>
            <a:chExt cx="988043" cy="461665"/>
          </a:xfrm>
        </p:grpSpPr>
        <p:sp>
          <p:nvSpPr>
            <p:cNvPr id="51" name="TextBox 50"/>
            <p:cNvSpPr txBox="1"/>
            <p:nvPr/>
          </p:nvSpPr>
          <p:spPr>
            <a:xfrm>
              <a:off x="5933067" y="2400325"/>
              <a:ext cx="756109" cy="461665"/>
            </a:xfrm>
            <a:prstGeom prst="rect">
              <a:avLst/>
            </a:prstGeom>
            <a:noFill/>
          </p:spPr>
          <p:txBody>
            <a:bodyPr wrap="square" rtlCol="0">
              <a:spAutoFit/>
            </a:bodyPr>
            <a:lstStyle/>
            <a:p>
              <a:r>
                <a:rPr lang="en-GB" sz="2400" b="1" dirty="0">
                  <a:solidFill>
                    <a:srgbClr val="FF0000"/>
                  </a:solidFill>
                  <a:latin typeface="Book Antiqua" panose="02040602050305030304" pitchFamily="18" charset="0"/>
                </a:rPr>
                <a:t>UK</a:t>
              </a:r>
            </a:p>
          </p:txBody>
        </p:sp>
        <p:cxnSp>
          <p:nvCxnSpPr>
            <p:cNvPr id="53" name="Straight Arrow Connector 52"/>
            <p:cNvCxnSpPr/>
            <p:nvPr/>
          </p:nvCxnSpPr>
          <p:spPr>
            <a:xfrm flipH="1">
              <a:off x="5701133" y="2674659"/>
              <a:ext cx="289587" cy="987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5" name="TextBox 54">
            <a:hlinkClick r:id="rId6" action="ppaction://hlinksldjump"/>
          </p:cNvPr>
          <p:cNvSpPr txBox="1"/>
          <p:nvPr/>
        </p:nvSpPr>
        <p:spPr>
          <a:xfrm>
            <a:off x="323528" y="5661248"/>
            <a:ext cx="8496944" cy="1077218"/>
          </a:xfrm>
          <a:prstGeom prst="rect">
            <a:avLst/>
          </a:prstGeom>
          <a:solidFill>
            <a:srgbClr val="FFFF00"/>
          </a:solidFill>
          <a:ln>
            <a:solidFill>
              <a:schemeClr val="tx1"/>
            </a:solidFill>
          </a:ln>
        </p:spPr>
        <p:txBody>
          <a:bodyPr wrap="square" rtlCol="0">
            <a:spAutoFit/>
          </a:bodyPr>
          <a:lstStyle/>
          <a:p>
            <a:pPr algn="ctr"/>
            <a:r>
              <a:rPr lang="en-GB" sz="3200" dirty="0">
                <a:solidFill>
                  <a:srgbClr val="FFFF00"/>
                </a:solidFill>
                <a:latin typeface="Book Antiqua" panose="02040602050305030304" pitchFamily="18" charset="0"/>
                <a:hlinkClick r:id="rId6" action="ppaction://hlinksldjump"/>
              </a:rPr>
              <a:t>Click here to replay!</a:t>
            </a:r>
            <a:endParaRPr lang="en-GB" sz="3200" dirty="0">
              <a:solidFill>
                <a:srgbClr val="FFFF00"/>
              </a:solidFill>
              <a:latin typeface="Book Antiqua" panose="02040602050305030304" pitchFamily="18" charset="0"/>
            </a:endParaRPr>
          </a:p>
          <a:p>
            <a:pPr algn="ctr"/>
            <a:r>
              <a:rPr lang="en-GB" sz="3200" dirty="0">
                <a:latin typeface="Book Antiqua" panose="02040602050305030304" pitchFamily="18" charset="0"/>
              </a:rPr>
              <a:t>or click outside this box to move on.</a:t>
            </a:r>
          </a:p>
        </p:txBody>
      </p:sp>
    </p:spTree>
    <p:extLst>
      <p:ext uri="{BB962C8B-B14F-4D97-AF65-F5344CB8AC3E}">
        <p14:creationId xmlns:p14="http://schemas.microsoft.com/office/powerpoint/2010/main" val="177193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50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 presetClass="entr" presetSubtype="0" fill="hold" nodeType="withEffect">
                                  <p:stCondLst>
                                    <p:cond delay="500"/>
                                  </p:stCondLst>
                                  <p:childTnLst>
                                    <p:set>
                                      <p:cBhvr>
                                        <p:cTn id="15" dur="1" fill="hold">
                                          <p:stCondLst>
                                            <p:cond delay="0"/>
                                          </p:stCondLst>
                                        </p:cTn>
                                        <p:tgtEl>
                                          <p:spTgt spid="50"/>
                                        </p:tgtEl>
                                        <p:attrNameLst>
                                          <p:attrName>style.visibility</p:attrName>
                                        </p:attrNameLst>
                                      </p:cBhvr>
                                      <p:to>
                                        <p:strVal val="visible"/>
                                      </p:to>
                                    </p:set>
                                  </p:childTnLst>
                                </p:cTn>
                              </p:par>
                            </p:childTnLst>
                          </p:cTn>
                        </p:par>
                        <p:par>
                          <p:cTn id="16" fill="hold">
                            <p:stCondLst>
                              <p:cond delay="1000"/>
                            </p:stCondLst>
                            <p:childTnLst>
                              <p:par>
                                <p:cTn id="17" presetID="10" presetClass="entr" presetSubtype="0" fill="hold" grpId="0" nodeType="after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3500"/>
                            </p:stCondLst>
                            <p:childTnLst>
                              <p:par>
                                <p:cTn id="21" presetID="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000" fill="hold"/>
                                        <p:tgtEl>
                                          <p:spTgt spid="3"/>
                                        </p:tgtEl>
                                        <p:attrNameLst>
                                          <p:attrName>ppt_x</p:attrName>
                                        </p:attrNameLst>
                                      </p:cBhvr>
                                      <p:tavLst>
                                        <p:tav tm="0">
                                          <p:val>
                                            <p:strVal val="0-#ppt_w/2"/>
                                          </p:val>
                                        </p:tav>
                                        <p:tav tm="100000">
                                          <p:val>
                                            <p:strVal val="#ppt_x"/>
                                          </p:val>
                                        </p:tav>
                                      </p:tavLst>
                                    </p:anim>
                                    <p:anim calcmode="lin" valueType="num">
                                      <p:cBhvr additive="base">
                                        <p:cTn id="24" dur="10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0-#ppt_w/2"/>
                                          </p:val>
                                        </p:tav>
                                        <p:tav tm="100000">
                                          <p:val>
                                            <p:strVal val="#ppt_x"/>
                                          </p:val>
                                        </p:tav>
                                      </p:tavLst>
                                    </p:anim>
                                    <p:anim calcmode="lin" valueType="num">
                                      <p:cBhvr additive="base">
                                        <p:cTn id="28" dur="1000" fill="hold"/>
                                        <p:tgtEl>
                                          <p:spTgt spid="2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0" fill="hold"/>
                                        <p:tgtEl>
                                          <p:spTgt spid="29"/>
                                        </p:tgtEl>
                                        <p:attrNameLst>
                                          <p:attrName>ppt_x</p:attrName>
                                        </p:attrNameLst>
                                      </p:cBhvr>
                                      <p:tavLst>
                                        <p:tav tm="0">
                                          <p:val>
                                            <p:strVal val="0-#ppt_w/2"/>
                                          </p:val>
                                        </p:tav>
                                        <p:tav tm="100000">
                                          <p:val>
                                            <p:strVal val="#ppt_x"/>
                                          </p:val>
                                        </p:tav>
                                      </p:tavLst>
                                    </p:anim>
                                    <p:anim calcmode="lin" valueType="num">
                                      <p:cBhvr additive="base">
                                        <p:cTn id="32" dur="1000" fill="hold"/>
                                        <p:tgtEl>
                                          <p:spTgt spid="29"/>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1" presetClass="exit" presetSubtype="0" fill="hold" nodeType="afterEffect">
                                  <p:stCondLst>
                                    <p:cond delay="0"/>
                                  </p:stCondLst>
                                  <p:childTnLst>
                                    <p:set>
                                      <p:cBhvr>
                                        <p:cTn id="35" dur="1" fill="hold">
                                          <p:stCondLst>
                                            <p:cond delay="0"/>
                                          </p:stCondLst>
                                        </p:cTn>
                                        <p:tgtEl>
                                          <p:spTgt spid="3"/>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26"/>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29"/>
                                        </p:tgtEl>
                                        <p:attrNameLst>
                                          <p:attrName>style.visibility</p:attrName>
                                        </p:attrNameLst>
                                      </p:cBhvr>
                                      <p:to>
                                        <p:strVal val="hidden"/>
                                      </p:to>
                                    </p:set>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1000" fill="hold"/>
                                        <p:tgtEl>
                                          <p:spTgt spid="15"/>
                                        </p:tgtEl>
                                        <p:attrNameLst>
                                          <p:attrName>ppt_x</p:attrName>
                                        </p:attrNameLst>
                                      </p:cBhvr>
                                      <p:tavLst>
                                        <p:tav tm="0">
                                          <p:val>
                                            <p:strVal val="0-#ppt_w/2"/>
                                          </p:val>
                                        </p:tav>
                                        <p:tav tm="100000">
                                          <p:val>
                                            <p:strVal val="#ppt_x"/>
                                          </p:val>
                                        </p:tav>
                                      </p:tavLst>
                                    </p:anim>
                                    <p:anim calcmode="lin" valueType="num">
                                      <p:cBhvr additive="base">
                                        <p:cTn id="44" dur="10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1000" fill="hold"/>
                                        <p:tgtEl>
                                          <p:spTgt spid="38"/>
                                        </p:tgtEl>
                                        <p:attrNameLst>
                                          <p:attrName>ppt_x</p:attrName>
                                        </p:attrNameLst>
                                      </p:cBhvr>
                                      <p:tavLst>
                                        <p:tav tm="0">
                                          <p:val>
                                            <p:strVal val="0-#ppt_w/2"/>
                                          </p:val>
                                        </p:tav>
                                        <p:tav tm="100000">
                                          <p:val>
                                            <p:strVal val="#ppt_x"/>
                                          </p:val>
                                        </p:tav>
                                      </p:tavLst>
                                    </p:anim>
                                    <p:anim calcmode="lin" valueType="num">
                                      <p:cBhvr additive="base">
                                        <p:cTn id="48" dur="1000" fill="hold"/>
                                        <p:tgtEl>
                                          <p:spTgt spid="38"/>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1000" fill="hold"/>
                                        <p:tgtEl>
                                          <p:spTgt spid="41"/>
                                        </p:tgtEl>
                                        <p:attrNameLst>
                                          <p:attrName>ppt_x</p:attrName>
                                        </p:attrNameLst>
                                      </p:cBhvr>
                                      <p:tavLst>
                                        <p:tav tm="0">
                                          <p:val>
                                            <p:strVal val="0-#ppt_w/2"/>
                                          </p:val>
                                        </p:tav>
                                        <p:tav tm="100000">
                                          <p:val>
                                            <p:strVal val="#ppt_x"/>
                                          </p:val>
                                        </p:tav>
                                      </p:tavLst>
                                    </p:anim>
                                    <p:anim calcmode="lin" valueType="num">
                                      <p:cBhvr additive="base">
                                        <p:cTn id="52" dur="1000" fill="hold"/>
                                        <p:tgtEl>
                                          <p:spTgt spid="41"/>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1" presetClass="exit" presetSubtype="0" fill="hold" nodeType="afterEffect">
                                  <p:stCondLst>
                                    <p:cond delay="0"/>
                                  </p:stCondLst>
                                  <p:childTnLst>
                                    <p:set>
                                      <p:cBhvr>
                                        <p:cTn id="55" dur="1" fill="hold">
                                          <p:stCondLst>
                                            <p:cond delay="0"/>
                                          </p:stCondLst>
                                        </p:cTn>
                                        <p:tgtEl>
                                          <p:spTgt spid="15"/>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8"/>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41"/>
                                        </p:tgtEl>
                                        <p:attrNameLst>
                                          <p:attrName>style.visibility</p:attrName>
                                        </p:attrNameLst>
                                      </p:cBhvr>
                                      <p:to>
                                        <p:strVal val="hidden"/>
                                      </p:to>
                                    </p:set>
                                  </p:childTnLst>
                                </p:cTn>
                              </p:par>
                            </p:childTnLst>
                          </p:cTn>
                        </p:par>
                        <p:par>
                          <p:cTn id="60" fill="hold">
                            <p:stCondLst>
                              <p:cond delay="5500"/>
                            </p:stCondLst>
                            <p:childTnLst>
                              <p:par>
                                <p:cTn id="61" presetID="2" presetClass="entr" presetSubtype="8"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1000" fill="hold"/>
                                        <p:tgtEl>
                                          <p:spTgt spid="21"/>
                                        </p:tgtEl>
                                        <p:attrNameLst>
                                          <p:attrName>ppt_x</p:attrName>
                                        </p:attrNameLst>
                                      </p:cBhvr>
                                      <p:tavLst>
                                        <p:tav tm="0">
                                          <p:val>
                                            <p:strVal val="0-#ppt_w/2"/>
                                          </p:val>
                                        </p:tav>
                                        <p:tav tm="100000">
                                          <p:val>
                                            <p:strVal val="#ppt_x"/>
                                          </p:val>
                                        </p:tav>
                                      </p:tavLst>
                                    </p:anim>
                                    <p:anim calcmode="lin" valueType="num">
                                      <p:cBhvr additive="base">
                                        <p:cTn id="64" dur="1000" fill="hold"/>
                                        <p:tgtEl>
                                          <p:spTgt spid="21"/>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0-#ppt_w/2"/>
                                          </p:val>
                                        </p:tav>
                                        <p:tav tm="100000">
                                          <p:val>
                                            <p:strVal val="#ppt_x"/>
                                          </p:val>
                                        </p:tav>
                                      </p:tavLst>
                                    </p:anim>
                                    <p:anim calcmode="lin" valueType="num">
                                      <p:cBhvr additive="base">
                                        <p:cTn id="68" dur="1000" fill="hold"/>
                                        <p:tgtEl>
                                          <p:spTgt spid="35"/>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1000" fill="hold"/>
                                        <p:tgtEl>
                                          <p:spTgt spid="44"/>
                                        </p:tgtEl>
                                        <p:attrNameLst>
                                          <p:attrName>ppt_x</p:attrName>
                                        </p:attrNameLst>
                                      </p:cBhvr>
                                      <p:tavLst>
                                        <p:tav tm="0">
                                          <p:val>
                                            <p:strVal val="0-#ppt_w/2"/>
                                          </p:val>
                                        </p:tav>
                                        <p:tav tm="100000">
                                          <p:val>
                                            <p:strVal val="#ppt_x"/>
                                          </p:val>
                                        </p:tav>
                                      </p:tavLst>
                                    </p:anim>
                                    <p:anim calcmode="lin" valueType="num">
                                      <p:cBhvr additive="base">
                                        <p:cTn id="72" dur="1000" fill="hold"/>
                                        <p:tgtEl>
                                          <p:spTgt spid="44"/>
                                        </p:tgtEl>
                                        <p:attrNameLst>
                                          <p:attrName>ppt_y</p:attrName>
                                        </p:attrNameLst>
                                      </p:cBhvr>
                                      <p:tavLst>
                                        <p:tav tm="0">
                                          <p:val>
                                            <p:strVal val="#ppt_y"/>
                                          </p:val>
                                        </p:tav>
                                        <p:tav tm="100000">
                                          <p:val>
                                            <p:strVal val="#ppt_y"/>
                                          </p:val>
                                        </p:tav>
                                      </p:tavLst>
                                    </p:anim>
                                  </p:childTnLst>
                                </p:cTn>
                              </p:par>
                            </p:childTnLst>
                          </p:cTn>
                        </p:par>
                        <p:par>
                          <p:cTn id="73" fill="hold">
                            <p:stCondLst>
                              <p:cond delay="6500"/>
                            </p:stCondLst>
                            <p:childTnLst>
                              <p:par>
                                <p:cTn id="74" presetID="1" presetClass="exit" presetSubtype="0" fill="hold" nodeType="afterEffect">
                                  <p:stCondLst>
                                    <p:cond delay="0"/>
                                  </p:stCondLst>
                                  <p:childTnLst>
                                    <p:set>
                                      <p:cBhvr>
                                        <p:cTn id="75" dur="1" fill="hold">
                                          <p:stCondLst>
                                            <p:cond delay="0"/>
                                          </p:stCondLst>
                                        </p:cTn>
                                        <p:tgtEl>
                                          <p:spTgt spid="21"/>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35"/>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44"/>
                                        </p:tgtEl>
                                        <p:attrNameLst>
                                          <p:attrName>style.visibility</p:attrName>
                                        </p:attrNameLst>
                                      </p:cBhvr>
                                      <p:to>
                                        <p:strVal val="hidden"/>
                                      </p:to>
                                    </p:set>
                                  </p:childTnLst>
                                </p:cTn>
                              </p:par>
                            </p:childTnLst>
                          </p:cTn>
                        </p:par>
                        <p:par>
                          <p:cTn id="80" fill="hold">
                            <p:stCondLst>
                              <p:cond delay="6500"/>
                            </p:stCondLst>
                            <p:childTnLst>
                              <p:par>
                                <p:cTn id="81" presetID="10" presetClass="exit" presetSubtype="0" fill="hold" grpId="1" nodeType="afterEffect">
                                  <p:stCondLst>
                                    <p:cond delay="0"/>
                                  </p:stCondLst>
                                  <p:childTnLst>
                                    <p:animEffect transition="out" filter="fade">
                                      <p:cBhvr>
                                        <p:cTn id="82" dur="500"/>
                                        <p:tgtEl>
                                          <p:spTgt spid="9"/>
                                        </p:tgtEl>
                                      </p:cBhvr>
                                    </p:animEffect>
                                    <p:set>
                                      <p:cBhvr>
                                        <p:cTn id="83" dur="1" fill="hold">
                                          <p:stCondLst>
                                            <p:cond delay="499"/>
                                          </p:stCondLst>
                                        </p:cTn>
                                        <p:tgtEl>
                                          <p:spTgt spid="9"/>
                                        </p:tgtEl>
                                        <p:attrNameLst>
                                          <p:attrName>style.visibility</p:attrName>
                                        </p:attrNameLst>
                                      </p:cBhvr>
                                      <p:to>
                                        <p:strVal val="hidden"/>
                                      </p:to>
                                    </p:set>
                                  </p:childTnLst>
                                </p:cTn>
                              </p:par>
                            </p:childTnLst>
                          </p:cTn>
                        </p:par>
                        <p:par>
                          <p:cTn id="84" fill="hold">
                            <p:stCondLst>
                              <p:cond delay="7000"/>
                            </p:stCondLst>
                            <p:childTnLst>
                              <p:par>
                                <p:cTn id="85" presetID="10"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500"/>
                                        <p:tgtEl>
                                          <p:spTgt spid="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500"/>
                                        <p:tgtEl>
                                          <p:spTgt spid="32"/>
                                        </p:tgtEl>
                                      </p:cBhvr>
                                    </p:animEffect>
                                  </p:childTnLst>
                                </p:cTn>
                              </p:par>
                              <p:par>
                                <p:cTn id="94" presetID="10" presetClass="entr" presetSubtype="0" fill="hold" nodeType="withEffect">
                                  <p:stCondLst>
                                    <p:cond delay="0"/>
                                  </p:stCondLst>
                                  <p:childTnLst>
                                    <p:set>
                                      <p:cBhvr>
                                        <p:cTn id="95" dur="1" fill="hold">
                                          <p:stCondLst>
                                            <p:cond delay="0"/>
                                          </p:stCondLst>
                                        </p:cTn>
                                        <p:tgtEl>
                                          <p:spTgt spid="10">
                                            <p:txEl>
                                              <p:pRg st="0" end="0"/>
                                            </p:txEl>
                                          </p:spTgt>
                                        </p:tgtEl>
                                        <p:attrNameLst>
                                          <p:attrName>style.visibility</p:attrName>
                                        </p:attrNameLst>
                                      </p:cBhvr>
                                      <p:to>
                                        <p:strVal val="visible"/>
                                      </p:to>
                                    </p:set>
                                    <p:animEffect transition="in" filter="fade">
                                      <p:cBhvr>
                                        <p:cTn id="96" dur="500"/>
                                        <p:tgtEl>
                                          <p:spTgt spid="10">
                                            <p:txEl>
                                              <p:pRg st="0" end="0"/>
                                            </p:txEl>
                                          </p:spTgt>
                                        </p:tgtEl>
                                      </p:cBhvr>
                                    </p:animEffect>
                                  </p:childTnLst>
                                </p:cTn>
                              </p:par>
                            </p:childTnLst>
                          </p:cTn>
                        </p:par>
                        <p:par>
                          <p:cTn id="97" fill="hold">
                            <p:stCondLst>
                              <p:cond delay="7500"/>
                            </p:stCondLst>
                            <p:childTnLst>
                              <p:par>
                                <p:cTn id="98" presetID="10" presetClass="entr" presetSubtype="0" fill="hold" grpId="0" nodeType="afterEffect">
                                  <p:stCondLst>
                                    <p:cond delay="2000"/>
                                  </p:stCondLst>
                                  <p:childTnLst>
                                    <p:set>
                                      <p:cBhvr>
                                        <p:cTn id="99" dur="1" fill="hold">
                                          <p:stCondLst>
                                            <p:cond delay="0"/>
                                          </p:stCondLst>
                                        </p:cTn>
                                        <p:tgtEl>
                                          <p:spTgt spid="8"/>
                                        </p:tgtEl>
                                        <p:attrNameLst>
                                          <p:attrName>style.visibility</p:attrName>
                                        </p:attrNameLst>
                                      </p:cBhvr>
                                      <p:to>
                                        <p:strVal val="visible"/>
                                      </p:to>
                                    </p:set>
                                    <p:animEffect transition="in" filter="fade">
                                      <p:cBhvr>
                                        <p:cTn id="100" dur="500"/>
                                        <p:tgtEl>
                                          <p:spTgt spid="8"/>
                                        </p:tgtEl>
                                      </p:cBhvr>
                                    </p:animEffect>
                                  </p:childTnLst>
                                </p:cTn>
                              </p:par>
                            </p:childTnLst>
                          </p:cTn>
                        </p:par>
                        <p:par>
                          <p:cTn id="101" fill="hold">
                            <p:stCondLst>
                              <p:cond delay="10000"/>
                            </p:stCondLst>
                            <p:childTnLst>
                              <p:par>
                                <p:cTn id="102" presetID="10" presetClass="entr" presetSubtype="0" fill="hold" grpId="0" nodeType="after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500"/>
                                        <p:tgtEl>
                                          <p:spTgt spid="25"/>
                                        </p:tgtEl>
                                      </p:cBhvr>
                                    </p:animEffect>
                                  </p:childTnLst>
                                </p:cTn>
                              </p:par>
                            </p:childTnLst>
                          </p:cTn>
                        </p:par>
                        <p:par>
                          <p:cTn id="105" fill="hold">
                            <p:stCondLst>
                              <p:cond delay="10500"/>
                            </p:stCondLst>
                            <p:childTnLst>
                              <p:par>
                                <p:cTn id="106" presetID="10" presetClass="entr" presetSubtype="0" fill="hold" grpId="0" nodeType="after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500"/>
                                        <p:tgtEl>
                                          <p:spTgt spid="34"/>
                                        </p:tgtEl>
                                      </p:cBhvr>
                                    </p:animEffect>
                                  </p:childTnLst>
                                </p:cTn>
                              </p:par>
                            </p:childTnLst>
                          </p:cTn>
                        </p:par>
                        <p:par>
                          <p:cTn id="109" fill="hold">
                            <p:stCondLst>
                              <p:cond delay="11000"/>
                            </p:stCondLst>
                            <p:childTnLst>
                              <p:par>
                                <p:cTn id="110" presetID="10" presetClass="exit" presetSubtype="0" fill="hold" grpId="1" nodeType="afterEffect">
                                  <p:stCondLst>
                                    <p:cond delay="3000"/>
                                  </p:stCondLst>
                                  <p:childTnLst>
                                    <p:animEffect transition="out" filter="fade">
                                      <p:cBhvr>
                                        <p:cTn id="111" dur="500"/>
                                        <p:tgtEl>
                                          <p:spTgt spid="6"/>
                                        </p:tgtEl>
                                      </p:cBhvr>
                                    </p:animEffect>
                                    <p:set>
                                      <p:cBhvr>
                                        <p:cTn id="112" dur="1" fill="hold">
                                          <p:stCondLst>
                                            <p:cond delay="499"/>
                                          </p:stCondLst>
                                        </p:cTn>
                                        <p:tgtEl>
                                          <p:spTgt spid="6"/>
                                        </p:tgtEl>
                                        <p:attrNameLst>
                                          <p:attrName>style.visibility</p:attrName>
                                        </p:attrNameLst>
                                      </p:cBhvr>
                                      <p:to>
                                        <p:strVal val="hidden"/>
                                      </p:to>
                                    </p:set>
                                  </p:childTnLst>
                                </p:cTn>
                              </p:par>
                              <p:par>
                                <p:cTn id="113" presetID="10" presetClass="exit" presetSubtype="0" fill="hold" grpId="1" nodeType="withEffect">
                                  <p:stCondLst>
                                    <p:cond delay="3000"/>
                                  </p:stCondLst>
                                  <p:childTnLst>
                                    <p:animEffect transition="out" filter="fade">
                                      <p:cBhvr>
                                        <p:cTn id="114" dur="500"/>
                                        <p:tgtEl>
                                          <p:spTgt spid="18"/>
                                        </p:tgtEl>
                                      </p:cBhvr>
                                    </p:animEffect>
                                    <p:set>
                                      <p:cBhvr>
                                        <p:cTn id="115" dur="1" fill="hold">
                                          <p:stCondLst>
                                            <p:cond delay="499"/>
                                          </p:stCondLst>
                                        </p:cTn>
                                        <p:tgtEl>
                                          <p:spTgt spid="18"/>
                                        </p:tgtEl>
                                        <p:attrNameLst>
                                          <p:attrName>style.visibility</p:attrName>
                                        </p:attrNameLst>
                                      </p:cBhvr>
                                      <p:to>
                                        <p:strVal val="hidden"/>
                                      </p:to>
                                    </p:set>
                                  </p:childTnLst>
                                </p:cTn>
                              </p:par>
                              <p:par>
                                <p:cTn id="116" presetID="10" presetClass="exit" presetSubtype="0" fill="hold" grpId="1" nodeType="withEffect">
                                  <p:stCondLst>
                                    <p:cond delay="3000"/>
                                  </p:stCondLst>
                                  <p:childTnLst>
                                    <p:animEffect transition="out" filter="fade">
                                      <p:cBhvr>
                                        <p:cTn id="117" dur="500"/>
                                        <p:tgtEl>
                                          <p:spTgt spid="32"/>
                                        </p:tgtEl>
                                      </p:cBhvr>
                                    </p:animEffect>
                                    <p:set>
                                      <p:cBhvr>
                                        <p:cTn id="118" dur="1" fill="hold">
                                          <p:stCondLst>
                                            <p:cond delay="499"/>
                                          </p:stCondLst>
                                        </p:cTn>
                                        <p:tgtEl>
                                          <p:spTgt spid="32"/>
                                        </p:tgtEl>
                                        <p:attrNameLst>
                                          <p:attrName>style.visibility</p:attrName>
                                        </p:attrNameLst>
                                      </p:cBhvr>
                                      <p:to>
                                        <p:strVal val="hidden"/>
                                      </p:to>
                                    </p:set>
                                  </p:childTnLst>
                                </p:cTn>
                              </p:par>
                              <p:par>
                                <p:cTn id="119" presetID="10" presetClass="exit" presetSubtype="0" fill="hold" grpId="1" nodeType="withEffect">
                                  <p:stCondLst>
                                    <p:cond delay="3000"/>
                                  </p:stCondLst>
                                  <p:childTnLst>
                                    <p:animEffect transition="out" filter="fade">
                                      <p:cBhvr>
                                        <p:cTn id="120" dur="500"/>
                                        <p:tgtEl>
                                          <p:spTgt spid="34"/>
                                        </p:tgtEl>
                                      </p:cBhvr>
                                    </p:animEffect>
                                    <p:set>
                                      <p:cBhvr>
                                        <p:cTn id="121" dur="1" fill="hold">
                                          <p:stCondLst>
                                            <p:cond delay="499"/>
                                          </p:stCondLst>
                                        </p:cTn>
                                        <p:tgtEl>
                                          <p:spTgt spid="34"/>
                                        </p:tgtEl>
                                        <p:attrNameLst>
                                          <p:attrName>style.visibility</p:attrName>
                                        </p:attrNameLst>
                                      </p:cBhvr>
                                      <p:to>
                                        <p:strVal val="hidden"/>
                                      </p:to>
                                    </p:set>
                                  </p:childTnLst>
                                </p:cTn>
                              </p:par>
                            </p:childTnLst>
                          </p:cTn>
                        </p:par>
                        <p:par>
                          <p:cTn id="122" fill="hold">
                            <p:stCondLst>
                              <p:cond delay="14500"/>
                            </p:stCondLst>
                            <p:childTnLst>
                              <p:par>
                                <p:cTn id="123" presetID="0" presetClass="path" presetSubtype="0" accel="50000" decel="50000" fill="hold" grpId="1" nodeType="afterEffect">
                                  <p:stCondLst>
                                    <p:cond delay="0"/>
                                  </p:stCondLst>
                                  <p:childTnLst>
                                    <p:animMotion origin="layout" path="M -3.33333E-6 -1.11111E-6 C -0.00295 0.00185 -0.00434 0.00695 -0.00659 0.00995 C -0.00955 0.01412 -0.01198 0.01852 -0.0151 0.02153 C -0.02187 0.02824 -0.02864 0.03634 -0.03541 0.04375 C -0.03819 0.04722 -0.04045 0.05208 -0.0434 0.0544 C -0.05364 0.0632 -0.06354 0.07408 -0.07395 0.08171 C -0.07899 0.08912 -0.08663 0.09213 -0.0927 0.09514 C -0.09687 0.09954 -0.10191 0.09954 -0.10625 0.10255 C -0.1125 0.10718 -0.11909 0.11042 -0.12586 0.11458 C -0.12951 0.11713 -0.13246 0.12107 -0.13628 0.12199 C -0.1401 0.1257 -0.14392 0.1287 -0.14809 0.12963 C -0.15052 0.13125 -0.1526 0.13264 -0.1552 0.13357 C -0.15816 0.13542 -0.16093 0.13634 -0.16406 0.13796 C -0.16875 0.14421 -0.17361 0.14491 -0.17847 0.14838 C -0.18125 0.15046 -0.18663 0.15347 -0.18663 0.1537 C -0.19097 0.16134 -0.196 0.16111 -0.20139 0.16343 C -0.20659 0.16551 -0.2125 0.1706 -0.2177 0.1706 " pathEditMode="relative" rAng="0" ptsTypes="ffffffffffffffffA">
                                      <p:cBhvr>
                                        <p:cTn id="124" dur="2000" fill="hold"/>
                                        <p:tgtEl>
                                          <p:spTgt spid="25"/>
                                        </p:tgtEl>
                                        <p:attrNameLst>
                                          <p:attrName>ppt_x</p:attrName>
                                          <p:attrName>ppt_y</p:attrName>
                                        </p:attrNameLst>
                                      </p:cBhvr>
                                      <p:rCtr x="-10885" y="8519"/>
                                    </p:animMotion>
                                  </p:childTnLst>
                                </p:cTn>
                              </p:par>
                              <p:par>
                                <p:cTn id="125" presetID="35" presetClass="path" presetSubtype="0" accel="50000" decel="50000" fill="hold" grpId="1" nodeType="withEffect">
                                  <p:stCondLst>
                                    <p:cond delay="0"/>
                                  </p:stCondLst>
                                  <p:childTnLst>
                                    <p:animMotion origin="layout" path="M 3.33333E-6 -1.11111E-6 L -0.14289 0.04375 " pathEditMode="relative" rAng="0" ptsTypes="AA">
                                      <p:cBhvr>
                                        <p:cTn id="126" dur="2000" fill="hold"/>
                                        <p:tgtEl>
                                          <p:spTgt spid="8"/>
                                        </p:tgtEl>
                                        <p:attrNameLst>
                                          <p:attrName>ppt_x</p:attrName>
                                          <p:attrName>ppt_y</p:attrName>
                                        </p:attrNameLst>
                                      </p:cBhvr>
                                      <p:rCtr x="-7153" y="2176"/>
                                    </p:animMotion>
                                  </p:childTnLst>
                                </p:cTn>
                              </p:par>
                            </p:childTnLst>
                          </p:cTn>
                        </p:par>
                        <p:par>
                          <p:cTn id="127" fill="hold">
                            <p:stCondLst>
                              <p:cond delay="16500"/>
                            </p:stCondLst>
                            <p:childTnLst>
                              <p:par>
                                <p:cTn id="128" presetID="10" presetClass="exit" presetSubtype="0" fill="hold" grpId="2" nodeType="afterEffect">
                                  <p:stCondLst>
                                    <p:cond delay="0"/>
                                  </p:stCondLst>
                                  <p:childTnLst>
                                    <p:animEffect transition="out" filter="fade">
                                      <p:cBhvr>
                                        <p:cTn id="129" dur="500"/>
                                        <p:tgtEl>
                                          <p:spTgt spid="8"/>
                                        </p:tgtEl>
                                      </p:cBhvr>
                                    </p:animEffect>
                                    <p:set>
                                      <p:cBhvr>
                                        <p:cTn id="130" dur="1" fill="hold">
                                          <p:stCondLst>
                                            <p:cond delay="499"/>
                                          </p:stCondLst>
                                        </p:cTn>
                                        <p:tgtEl>
                                          <p:spTgt spid="8"/>
                                        </p:tgtEl>
                                        <p:attrNameLst>
                                          <p:attrName>style.visibility</p:attrName>
                                        </p:attrNameLst>
                                      </p:cBhvr>
                                      <p:to>
                                        <p:strVal val="hidden"/>
                                      </p:to>
                                    </p:set>
                                  </p:childTnLst>
                                </p:cTn>
                              </p:par>
                              <p:par>
                                <p:cTn id="131" presetID="10" presetClass="exit" presetSubtype="0" fill="hold" grpId="2" nodeType="withEffect">
                                  <p:stCondLst>
                                    <p:cond delay="0"/>
                                  </p:stCondLst>
                                  <p:childTnLst>
                                    <p:animEffect transition="out" filter="fade">
                                      <p:cBhvr>
                                        <p:cTn id="132" dur="500"/>
                                        <p:tgtEl>
                                          <p:spTgt spid="25"/>
                                        </p:tgtEl>
                                      </p:cBhvr>
                                    </p:animEffect>
                                    <p:set>
                                      <p:cBhvr>
                                        <p:cTn id="133" dur="1" fill="hold">
                                          <p:stCondLst>
                                            <p:cond delay="499"/>
                                          </p:stCondLst>
                                        </p:cTn>
                                        <p:tgtEl>
                                          <p:spTgt spid="25"/>
                                        </p:tgtEl>
                                        <p:attrNameLst>
                                          <p:attrName>style.visibility</p:attrName>
                                        </p:attrNameLst>
                                      </p:cBhvr>
                                      <p:to>
                                        <p:strVal val="hidden"/>
                                      </p:to>
                                    </p:set>
                                  </p:childTnLst>
                                </p:cTn>
                              </p:par>
                            </p:childTnLst>
                          </p:cTn>
                        </p:par>
                        <p:par>
                          <p:cTn id="134" fill="hold">
                            <p:stCondLst>
                              <p:cond delay="17000"/>
                            </p:stCondLst>
                            <p:childTnLst>
                              <p:par>
                                <p:cTn id="135" presetID="10" presetClass="entr" presetSubtype="0" fill="hold" nodeType="afterEffect">
                                  <p:stCondLst>
                                    <p:cond delay="0"/>
                                  </p:stCondLst>
                                  <p:childTnLst>
                                    <p:set>
                                      <p:cBhvr>
                                        <p:cTn id="136" dur="1" fill="hold">
                                          <p:stCondLst>
                                            <p:cond delay="0"/>
                                          </p:stCondLst>
                                        </p:cTn>
                                        <p:tgtEl>
                                          <p:spTgt spid="19"/>
                                        </p:tgtEl>
                                        <p:attrNameLst>
                                          <p:attrName>style.visibility</p:attrName>
                                        </p:attrNameLst>
                                      </p:cBhvr>
                                      <p:to>
                                        <p:strVal val="visible"/>
                                      </p:to>
                                    </p:set>
                                    <p:animEffect transition="in" filter="fade">
                                      <p:cBhvr>
                                        <p:cTn id="137" dur="500"/>
                                        <p:tgtEl>
                                          <p:spTgt spid="19"/>
                                        </p:tgtEl>
                                      </p:cBhvr>
                                    </p:animEffect>
                                  </p:childTnLst>
                                </p:cTn>
                              </p:par>
                              <p:par>
                                <p:cTn id="138" presetID="10" presetClass="entr" presetSubtype="0" fill="hold" nodeType="withEffect">
                                  <p:stCondLst>
                                    <p:cond delay="0"/>
                                  </p:stCondLst>
                                  <p:childTnLst>
                                    <p:set>
                                      <p:cBhvr>
                                        <p:cTn id="139" dur="1" fill="hold">
                                          <p:stCondLst>
                                            <p:cond delay="0"/>
                                          </p:stCondLst>
                                        </p:cTn>
                                        <p:tgtEl>
                                          <p:spTgt spid="20"/>
                                        </p:tgtEl>
                                        <p:attrNameLst>
                                          <p:attrName>style.visibility</p:attrName>
                                        </p:attrNameLst>
                                      </p:cBhvr>
                                      <p:to>
                                        <p:strVal val="visible"/>
                                      </p:to>
                                    </p:set>
                                    <p:animEffect transition="in" filter="fade">
                                      <p:cBhvr>
                                        <p:cTn id="140" dur="500"/>
                                        <p:tgtEl>
                                          <p:spTgt spid="20"/>
                                        </p:tgtEl>
                                      </p:cBhvr>
                                    </p:animEffect>
                                  </p:childTnLst>
                                </p:cTn>
                              </p:par>
                              <p:par>
                                <p:cTn id="141" presetID="10" presetClass="exit" presetSubtype="0" fill="hold" grpId="0" nodeType="withEffect">
                                  <p:stCondLst>
                                    <p:cond delay="3000"/>
                                  </p:stCondLst>
                                  <p:childTnLst>
                                    <p:animEffect transition="out" filter="fade">
                                      <p:cBhvr>
                                        <p:cTn id="142" dur="500"/>
                                        <p:tgtEl>
                                          <p:spTgt spid="10">
                                            <p:txEl>
                                              <p:pRg st="0" end="0"/>
                                            </p:txEl>
                                          </p:spTgt>
                                        </p:tgtEl>
                                      </p:cBhvr>
                                    </p:animEffect>
                                    <p:set>
                                      <p:cBhvr>
                                        <p:cTn id="143" dur="1" fill="hold">
                                          <p:stCondLst>
                                            <p:cond delay="499"/>
                                          </p:stCondLst>
                                        </p:cTn>
                                        <p:tgtEl>
                                          <p:spTgt spid="10">
                                            <p:txEl>
                                              <p:pRg st="0" end="0"/>
                                            </p:txEl>
                                          </p:spTgt>
                                        </p:tgtEl>
                                        <p:attrNameLst>
                                          <p:attrName>style.visibility</p:attrName>
                                        </p:attrNameLst>
                                      </p:cBhvr>
                                      <p:to>
                                        <p:strVal val="hidden"/>
                                      </p:to>
                                    </p:set>
                                  </p:childTnLst>
                                </p:cTn>
                              </p:par>
                              <p:par>
                                <p:cTn id="144" presetID="10" presetClass="exit" presetSubtype="0" fill="hold" nodeType="withEffect">
                                  <p:stCondLst>
                                    <p:cond delay="3000"/>
                                  </p:stCondLst>
                                  <p:childTnLst>
                                    <p:animEffect transition="out" filter="fade">
                                      <p:cBhvr>
                                        <p:cTn id="145" dur="500"/>
                                        <p:tgtEl>
                                          <p:spTgt spid="19"/>
                                        </p:tgtEl>
                                      </p:cBhvr>
                                    </p:animEffect>
                                    <p:set>
                                      <p:cBhvr>
                                        <p:cTn id="146" dur="1" fill="hold">
                                          <p:stCondLst>
                                            <p:cond delay="499"/>
                                          </p:stCondLst>
                                        </p:cTn>
                                        <p:tgtEl>
                                          <p:spTgt spid="19"/>
                                        </p:tgtEl>
                                        <p:attrNameLst>
                                          <p:attrName>style.visibility</p:attrName>
                                        </p:attrNameLst>
                                      </p:cBhvr>
                                      <p:to>
                                        <p:strVal val="hidden"/>
                                      </p:to>
                                    </p:set>
                                  </p:childTnLst>
                                </p:cTn>
                              </p:par>
                              <p:par>
                                <p:cTn id="147" presetID="10" presetClass="exit" presetSubtype="0" fill="hold" nodeType="withEffect">
                                  <p:stCondLst>
                                    <p:cond delay="3000"/>
                                  </p:stCondLst>
                                  <p:childTnLst>
                                    <p:animEffect transition="out" filter="fade">
                                      <p:cBhvr>
                                        <p:cTn id="148" dur="500"/>
                                        <p:tgtEl>
                                          <p:spTgt spid="20"/>
                                        </p:tgtEl>
                                      </p:cBhvr>
                                    </p:animEffect>
                                    <p:set>
                                      <p:cBhvr>
                                        <p:cTn id="149" dur="1" fill="hold">
                                          <p:stCondLst>
                                            <p:cond delay="499"/>
                                          </p:stCondLst>
                                        </p:cTn>
                                        <p:tgtEl>
                                          <p:spTgt spid="20"/>
                                        </p:tgtEl>
                                        <p:attrNameLst>
                                          <p:attrName>style.visibility</p:attrName>
                                        </p:attrNameLst>
                                      </p:cBhvr>
                                      <p:to>
                                        <p:strVal val="hidden"/>
                                      </p:to>
                                    </p:set>
                                  </p:childTnLst>
                                </p:cTn>
                              </p:par>
                            </p:childTnLst>
                          </p:cTn>
                        </p:par>
                        <p:par>
                          <p:cTn id="150" fill="hold">
                            <p:stCondLst>
                              <p:cond delay="20500"/>
                            </p:stCondLst>
                            <p:childTnLst>
                              <p:par>
                                <p:cTn id="151" presetID="10" presetClass="entr" presetSubtype="0" fill="hold" nodeType="afterEffect">
                                  <p:stCondLst>
                                    <p:cond delay="0"/>
                                  </p:stCondLst>
                                  <p:childTnLst>
                                    <p:set>
                                      <p:cBhvr>
                                        <p:cTn id="152" dur="1" fill="hold">
                                          <p:stCondLst>
                                            <p:cond delay="0"/>
                                          </p:stCondLst>
                                        </p:cTn>
                                        <p:tgtEl>
                                          <p:spTgt spid="11">
                                            <p:txEl>
                                              <p:pRg st="0" end="0"/>
                                            </p:txEl>
                                          </p:spTgt>
                                        </p:tgtEl>
                                        <p:attrNameLst>
                                          <p:attrName>style.visibility</p:attrName>
                                        </p:attrNameLst>
                                      </p:cBhvr>
                                      <p:to>
                                        <p:strVal val="visible"/>
                                      </p:to>
                                    </p:set>
                                    <p:animEffect transition="in" filter="fade">
                                      <p:cBhvr>
                                        <p:cTn id="153" dur="500"/>
                                        <p:tgtEl>
                                          <p:spTgt spid="11">
                                            <p:txEl>
                                              <p:pRg st="0" end="0"/>
                                            </p:txEl>
                                          </p:spTgt>
                                        </p:tgtEl>
                                      </p:cBhvr>
                                    </p:animEffect>
                                  </p:childTnLst>
                                </p:cTn>
                              </p:par>
                            </p:childTnLst>
                          </p:cTn>
                        </p:par>
                        <p:par>
                          <p:cTn id="154" fill="hold">
                            <p:stCondLst>
                              <p:cond delay="21000"/>
                            </p:stCondLst>
                            <p:childTnLst>
                              <p:par>
                                <p:cTn id="155" presetID="10" presetClass="entr" presetSubtype="0" fill="hold" nodeType="afterEffect">
                                  <p:stCondLst>
                                    <p:cond delay="0"/>
                                  </p:stCondLst>
                                  <p:childTnLst>
                                    <p:set>
                                      <p:cBhvr>
                                        <p:cTn id="156" dur="1" fill="hold">
                                          <p:stCondLst>
                                            <p:cond delay="0"/>
                                          </p:stCondLst>
                                        </p:cTn>
                                        <p:tgtEl>
                                          <p:spTgt spid="12"/>
                                        </p:tgtEl>
                                        <p:attrNameLst>
                                          <p:attrName>style.visibility</p:attrName>
                                        </p:attrNameLst>
                                      </p:cBhvr>
                                      <p:to>
                                        <p:strVal val="visible"/>
                                      </p:to>
                                    </p:set>
                                    <p:animEffect transition="in" filter="fade">
                                      <p:cBhvr>
                                        <p:cTn id="157" dur="500"/>
                                        <p:tgtEl>
                                          <p:spTgt spid="12"/>
                                        </p:tgtEl>
                                      </p:cBhvr>
                                    </p:animEffect>
                                  </p:childTnLst>
                                </p:cTn>
                              </p:par>
                            </p:childTnLst>
                          </p:cTn>
                        </p:par>
                        <p:par>
                          <p:cTn id="158" fill="hold">
                            <p:stCondLst>
                              <p:cond delay="21500"/>
                            </p:stCondLst>
                            <p:childTnLst>
                              <p:par>
                                <p:cTn id="159" presetID="10" presetClass="entr" presetSubtype="0" fill="hold" nodeType="afterEffect">
                                  <p:stCondLst>
                                    <p:cond delay="0"/>
                                  </p:stCondLst>
                                  <p:childTnLst>
                                    <p:set>
                                      <p:cBhvr>
                                        <p:cTn id="160" dur="1" fill="hold">
                                          <p:stCondLst>
                                            <p:cond delay="0"/>
                                          </p:stCondLst>
                                        </p:cTn>
                                        <p:tgtEl>
                                          <p:spTgt spid="14"/>
                                        </p:tgtEl>
                                        <p:attrNameLst>
                                          <p:attrName>style.visibility</p:attrName>
                                        </p:attrNameLst>
                                      </p:cBhvr>
                                      <p:to>
                                        <p:strVal val="visible"/>
                                      </p:to>
                                    </p:set>
                                    <p:animEffect transition="in" filter="fade">
                                      <p:cBhvr>
                                        <p:cTn id="161" dur="500"/>
                                        <p:tgtEl>
                                          <p:spTgt spid="14"/>
                                        </p:tgtEl>
                                      </p:cBhvr>
                                    </p:animEffect>
                                  </p:childTnLst>
                                </p:cTn>
                              </p:par>
                            </p:childTnLst>
                          </p:cTn>
                        </p:par>
                        <p:par>
                          <p:cTn id="162" fill="hold">
                            <p:stCondLst>
                              <p:cond delay="22000"/>
                            </p:stCondLst>
                            <p:childTnLst>
                              <p:par>
                                <p:cTn id="163" presetID="10" presetClass="entr" presetSubtype="0" fill="hold" nodeType="afterEffect">
                                  <p:stCondLst>
                                    <p:cond delay="0"/>
                                  </p:stCondLst>
                                  <p:childTnLst>
                                    <p:set>
                                      <p:cBhvr>
                                        <p:cTn id="164" dur="1" fill="hold">
                                          <p:stCondLst>
                                            <p:cond delay="0"/>
                                          </p:stCondLst>
                                        </p:cTn>
                                        <p:tgtEl>
                                          <p:spTgt spid="13"/>
                                        </p:tgtEl>
                                        <p:attrNameLst>
                                          <p:attrName>style.visibility</p:attrName>
                                        </p:attrNameLst>
                                      </p:cBhvr>
                                      <p:to>
                                        <p:strVal val="visible"/>
                                      </p:to>
                                    </p:set>
                                    <p:animEffect transition="in" filter="fade">
                                      <p:cBhvr>
                                        <p:cTn id="165" dur="500"/>
                                        <p:tgtEl>
                                          <p:spTgt spid="13"/>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P spid="18" grpId="0" animBg="1"/>
      <p:bldP spid="18" grpId="1" animBg="1"/>
      <p:bldP spid="32" grpId="0" animBg="1"/>
      <p:bldP spid="32" grpId="1" animBg="1"/>
      <p:bldP spid="8" grpId="0" animBg="1"/>
      <p:bldP spid="8" grpId="1" animBg="1"/>
      <p:bldP spid="8" grpId="2" animBg="1"/>
      <p:bldP spid="9" grpId="0"/>
      <p:bldP spid="9" grpId="1"/>
      <p:bldP spid="10" grpId="0" build="allAtOnce"/>
      <p:bldP spid="25" grpId="0" animBg="1"/>
      <p:bldP spid="25" grpId="1" animBg="1"/>
      <p:bldP spid="25" grpId="2" animBg="1"/>
      <p:bldP spid="34" grpId="0" animBg="1"/>
      <p:bldP spid="34" grpId="1"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E99DC8F9-7B57-4781-B54A-4D95303010C3}"/>
              </a:ext>
            </a:extLst>
          </p:cNvPr>
          <p:cNvGraphicFramePr>
            <a:graphicFrameLocks/>
          </p:cNvGraphicFramePr>
          <p:nvPr>
            <p:extLst>
              <p:ext uri="{D42A27DB-BD31-4B8C-83A1-F6EECF244321}">
                <p14:modId xmlns:p14="http://schemas.microsoft.com/office/powerpoint/2010/main" val="2762943119"/>
              </p:ext>
            </p:extLst>
          </p:nvPr>
        </p:nvGraphicFramePr>
        <p:xfrm>
          <a:off x="395536" y="1800877"/>
          <a:ext cx="8352928" cy="47244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1520" y="332656"/>
            <a:ext cx="8496944" cy="1077218"/>
          </a:xfrm>
          <a:prstGeom prst="rect">
            <a:avLst/>
          </a:prstGeom>
          <a:noFill/>
        </p:spPr>
        <p:txBody>
          <a:bodyPr wrap="square" rtlCol="0">
            <a:spAutoFit/>
          </a:bodyPr>
          <a:lstStyle/>
          <a:p>
            <a:pPr algn="ctr"/>
            <a:r>
              <a:rPr lang="en-GB" sz="3200" b="1" dirty="0">
                <a:latin typeface="Book Antiqua" pitchFamily="18" charset="0"/>
              </a:rPr>
              <a:t>	Which country was the warmest </a:t>
            </a:r>
            <a:br>
              <a:rPr lang="en-GB" sz="3200" b="1" dirty="0">
                <a:latin typeface="Book Antiqua" pitchFamily="18" charset="0"/>
              </a:rPr>
            </a:br>
            <a:r>
              <a:rPr lang="en-GB" sz="3200" b="1" u="sng" dirty="0">
                <a:latin typeface="Book Antiqua" pitchFamily="18" charset="0"/>
              </a:rPr>
              <a:t>in January</a:t>
            </a:r>
            <a:r>
              <a:rPr lang="en-GB" sz="3200" b="1" dirty="0">
                <a:latin typeface="Book Antiqua" pitchFamily="18" charset="0"/>
              </a:rPr>
              <a:t>?</a:t>
            </a:r>
          </a:p>
        </p:txBody>
      </p:sp>
      <p:grpSp>
        <p:nvGrpSpPr>
          <p:cNvPr id="7" name="Group 6"/>
          <p:cNvGrpSpPr/>
          <p:nvPr/>
        </p:nvGrpSpPr>
        <p:grpSpPr>
          <a:xfrm>
            <a:off x="646860" y="129406"/>
            <a:ext cx="828796" cy="923330"/>
            <a:chOff x="7056784" y="5805264"/>
            <a:chExt cx="828796" cy="92333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10" name="Rectangle 9"/>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1" name="TextBox 10"/>
          <p:cNvSpPr txBox="1"/>
          <p:nvPr/>
        </p:nvSpPr>
        <p:spPr>
          <a:xfrm>
            <a:off x="2959360" y="2543572"/>
            <a:ext cx="3888432" cy="646331"/>
          </a:xfrm>
          <a:prstGeom prst="rect">
            <a:avLst/>
          </a:prstGeom>
          <a:solidFill>
            <a:schemeClr val="accent6">
              <a:lumMod val="20000"/>
              <a:lumOff val="80000"/>
            </a:schemeClr>
          </a:solidFill>
          <a:ln>
            <a:solidFill>
              <a:schemeClr val="accent4">
                <a:lumMod val="60000"/>
                <a:lumOff val="40000"/>
              </a:schemeClr>
            </a:solidFill>
          </a:ln>
        </p:spPr>
        <p:txBody>
          <a:bodyPr wrap="square" rtlCol="0">
            <a:spAutoFit/>
          </a:bodyPr>
          <a:lstStyle/>
          <a:p>
            <a:r>
              <a:rPr lang="en-GB" dirty="0">
                <a:latin typeface="Book Antiqua" panose="02040602050305030304" pitchFamily="18" charset="0"/>
              </a:rPr>
              <a:t>Wales was the warmest country in January. </a:t>
            </a:r>
          </a:p>
        </p:txBody>
      </p:sp>
      <p:sp>
        <p:nvSpPr>
          <p:cNvPr id="3" name="Down Arrow 2"/>
          <p:cNvSpPr/>
          <p:nvPr/>
        </p:nvSpPr>
        <p:spPr>
          <a:xfrm rot="1185347" flipH="1">
            <a:off x="4826703" y="3218683"/>
            <a:ext cx="354690" cy="716691"/>
          </a:xfrm>
          <a:prstGeom prst="downArrow">
            <a:avLst>
              <a:gd name="adj1" fmla="val 39299"/>
              <a:gd name="adj2" fmla="val 74910"/>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646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496944" cy="1077218"/>
          </a:xfrm>
          <a:prstGeom prst="rect">
            <a:avLst/>
          </a:prstGeom>
          <a:noFill/>
        </p:spPr>
        <p:txBody>
          <a:bodyPr wrap="square" rtlCol="0">
            <a:spAutoFit/>
          </a:bodyPr>
          <a:lstStyle/>
          <a:p>
            <a:pPr algn="ctr"/>
            <a:r>
              <a:rPr lang="en-GB" sz="3200" b="1" dirty="0">
                <a:latin typeface="Book Antiqua" pitchFamily="18" charset="0"/>
              </a:rPr>
              <a:t>	Considering what we know so far, where do you think daffodils flowered first?</a:t>
            </a:r>
          </a:p>
        </p:txBody>
      </p:sp>
      <p:grpSp>
        <p:nvGrpSpPr>
          <p:cNvPr id="3" name="Group 2"/>
          <p:cNvGrpSpPr/>
          <p:nvPr/>
        </p:nvGrpSpPr>
        <p:grpSpPr>
          <a:xfrm>
            <a:off x="646860" y="129406"/>
            <a:ext cx="828796" cy="923330"/>
            <a:chOff x="7056784" y="5805264"/>
            <a:chExt cx="828796" cy="92333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5" name="Rectangle 4"/>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aphicFrame>
        <p:nvGraphicFramePr>
          <p:cNvPr id="8" name="Table 7"/>
          <p:cNvGraphicFramePr>
            <a:graphicFrameLocks noGrp="1"/>
          </p:cNvGraphicFramePr>
          <p:nvPr>
            <p:extLst>
              <p:ext uri="{D42A27DB-BD31-4B8C-83A1-F6EECF244321}">
                <p14:modId xmlns:p14="http://schemas.microsoft.com/office/powerpoint/2010/main" val="1923986640"/>
              </p:ext>
            </p:extLst>
          </p:nvPr>
        </p:nvGraphicFramePr>
        <p:xfrm>
          <a:off x="1205323" y="2204864"/>
          <a:ext cx="6589338" cy="4248472"/>
        </p:xfrm>
        <a:graphic>
          <a:graphicData uri="http://schemas.openxmlformats.org/drawingml/2006/table">
            <a:tbl>
              <a:tblPr firstRow="1" bandRow="1">
                <a:tableStyleId>{5940675A-B579-460E-94D1-54222C63F5DA}</a:tableStyleId>
              </a:tblPr>
              <a:tblGrid>
                <a:gridCol w="3345969">
                  <a:extLst>
                    <a:ext uri="{9D8B030D-6E8A-4147-A177-3AD203B41FA5}">
                      <a16:colId xmlns:a16="http://schemas.microsoft.com/office/drawing/2014/main" val="20000"/>
                    </a:ext>
                  </a:extLst>
                </a:gridCol>
                <a:gridCol w="3243369">
                  <a:extLst>
                    <a:ext uri="{9D8B030D-6E8A-4147-A177-3AD203B41FA5}">
                      <a16:colId xmlns:a16="http://schemas.microsoft.com/office/drawing/2014/main" val="20001"/>
                    </a:ext>
                  </a:extLst>
                </a:gridCol>
              </a:tblGrid>
              <a:tr h="4248472">
                <a:tc>
                  <a:txBody>
                    <a:bodyPr/>
                    <a:lstStyle/>
                    <a:p>
                      <a:pPr algn="ctr"/>
                      <a:r>
                        <a:rPr lang="en-GB" sz="2400" b="1" u="sng" dirty="0">
                          <a:solidFill>
                            <a:schemeClr val="bg1"/>
                          </a:solidFill>
                          <a:effectLst>
                            <a:outerShdw blurRad="38100" dist="38100" dir="2700000" algn="tl">
                              <a:srgbClr val="000000">
                                <a:alpha val="43137"/>
                              </a:srgbClr>
                            </a:outerShdw>
                          </a:effectLst>
                          <a:latin typeface="Book Antiqua" panose="02040602050305030304" pitchFamily="18" charset="0"/>
                        </a:rPr>
                        <a:t>Most Rain:</a:t>
                      </a:r>
                    </a:p>
                    <a:p>
                      <a:pPr algn="ctr"/>
                      <a:r>
                        <a:rPr lang="en-GB" sz="2000" b="1" dirty="0">
                          <a:solidFill>
                            <a:schemeClr val="bg1"/>
                          </a:solidFill>
                          <a:effectLst>
                            <a:outerShdw blurRad="38100" dist="38100" dir="2700000" algn="tl">
                              <a:srgbClr val="000000">
                                <a:alpha val="43137"/>
                              </a:srgbClr>
                            </a:outerShdw>
                          </a:effectLst>
                          <a:latin typeface="Book Antiqua" panose="02040602050305030304" pitchFamily="18" charset="0"/>
                        </a:rPr>
                        <a:t>Scotland</a:t>
                      </a:r>
                    </a:p>
                    <a:p>
                      <a:pPr algn="ctr"/>
                      <a:endParaRPr lang="en-GB" sz="2000" b="1" dirty="0">
                        <a:solidFill>
                          <a:schemeClr val="bg1"/>
                        </a:solidFill>
                        <a:effectLst>
                          <a:outerShdw blurRad="38100" dist="38100" dir="2700000" algn="tl">
                            <a:srgbClr val="000000">
                              <a:alpha val="43137"/>
                            </a:srgbClr>
                          </a:outerShdw>
                        </a:effectLst>
                        <a:latin typeface="Book Antiqua" panose="02040602050305030304" pitchFamily="18" charset="0"/>
                      </a:endParaRPr>
                    </a:p>
                    <a:p>
                      <a:pPr algn="ctr"/>
                      <a:r>
                        <a:rPr lang="en-GB" sz="2000" b="1" dirty="0">
                          <a:solidFill>
                            <a:schemeClr val="bg1"/>
                          </a:solidFill>
                          <a:effectLst>
                            <a:outerShdw blurRad="38100" dist="38100" dir="2700000" algn="tl">
                              <a:srgbClr val="000000">
                                <a:alpha val="43137"/>
                              </a:srgbClr>
                            </a:outerShdw>
                          </a:effectLst>
                          <a:latin typeface="Book Antiqua" panose="02040602050305030304" pitchFamily="18" charset="0"/>
                        </a:rPr>
                        <a:t>Northern Ireland and Wales had almost as much rain as Scotland.</a:t>
                      </a:r>
                    </a:p>
                    <a:p>
                      <a:pPr algn="ctr"/>
                      <a:endParaRPr lang="en-GB" sz="2000" b="1" dirty="0">
                        <a:solidFill>
                          <a:schemeClr val="bg1"/>
                        </a:solidFill>
                        <a:effectLst>
                          <a:outerShdw blurRad="38100" dist="38100" dir="2700000" algn="tl">
                            <a:srgbClr val="000000">
                              <a:alpha val="43137"/>
                            </a:srgbClr>
                          </a:outerShdw>
                        </a:effectLst>
                        <a:latin typeface="Book Antiqua" panose="02040602050305030304" pitchFamily="18" charset="0"/>
                      </a:endParaRPr>
                    </a:p>
                    <a:p>
                      <a:pPr algn="ctr"/>
                      <a:r>
                        <a:rPr lang="en-GB" sz="2000" b="1" baseline="0" dirty="0">
                          <a:solidFill>
                            <a:schemeClr val="bg1"/>
                          </a:solidFill>
                          <a:effectLst>
                            <a:outerShdw blurRad="38100" dist="38100" dir="2700000" algn="tl">
                              <a:srgbClr val="000000">
                                <a:alpha val="43137"/>
                              </a:srgbClr>
                            </a:outerShdw>
                          </a:effectLst>
                          <a:latin typeface="Book Antiqua" panose="02040602050305030304" pitchFamily="18" charset="0"/>
                        </a:rPr>
                        <a:t>England had the least rain</a:t>
                      </a:r>
                      <a:endParaRPr lang="en-GB" sz="2000" b="1" dirty="0">
                        <a:solidFill>
                          <a:schemeClr val="bg1"/>
                        </a:solidFill>
                        <a:effectLst>
                          <a:outerShdw blurRad="38100" dist="38100" dir="2700000" algn="tl">
                            <a:srgbClr val="000000">
                              <a:alpha val="43137"/>
                            </a:srgbClr>
                          </a:outerShdw>
                        </a:effectLst>
                        <a:latin typeface="Book Antiqua" panose="02040602050305030304" pitchFamily="18" charset="0"/>
                      </a:endParaRPr>
                    </a:p>
                  </a:txBody>
                  <a:tcPr anchor="ctr">
                    <a:blipFill dpi="0" rotWithShape="1">
                      <a:blip r:embed="rId3" cstate="print">
                        <a:extLst>
                          <a:ext uri="{28A0092B-C50C-407E-A947-70E740481C1C}">
                            <a14:useLocalDpi xmlns:a14="http://schemas.microsoft.com/office/drawing/2010/main" val="0"/>
                          </a:ext>
                        </a:extLst>
                      </a:blip>
                      <a:srcRect/>
                      <a:stretch>
                        <a:fillRect/>
                      </a:stretch>
                    </a:blipFill>
                  </a:tcPr>
                </a:tc>
                <a:tc>
                  <a:txBody>
                    <a:bodyPr/>
                    <a:lstStyle/>
                    <a:p>
                      <a:pPr algn="ctr"/>
                      <a:r>
                        <a:rPr lang="en-GB" sz="2400" u="sng" dirty="0">
                          <a:effectLst>
                            <a:outerShdw blurRad="38100" dist="38100" dir="2700000" algn="tl">
                              <a:srgbClr val="000000">
                                <a:alpha val="43137"/>
                              </a:srgbClr>
                            </a:outerShdw>
                          </a:effectLst>
                          <a:latin typeface="Book Antiqua" panose="02040602050305030304" pitchFamily="18" charset="0"/>
                        </a:rPr>
                        <a:t>Warmest:</a:t>
                      </a:r>
                    </a:p>
                    <a:p>
                      <a:pPr algn="ctr"/>
                      <a:r>
                        <a:rPr lang="en-GB" sz="2000" baseline="0" dirty="0">
                          <a:effectLst>
                            <a:outerShdw blurRad="38100" dist="38100" dir="2700000" algn="tl">
                              <a:srgbClr val="000000">
                                <a:alpha val="43137"/>
                              </a:srgbClr>
                            </a:outerShdw>
                          </a:effectLst>
                          <a:latin typeface="Book Antiqua" panose="02040602050305030304" pitchFamily="18" charset="0"/>
                        </a:rPr>
                        <a:t>Wales</a:t>
                      </a:r>
                    </a:p>
                    <a:p>
                      <a:pPr algn="ctr"/>
                      <a:endParaRPr lang="en-GB" sz="2000" baseline="0" dirty="0">
                        <a:effectLst>
                          <a:outerShdw blurRad="38100" dist="38100" dir="2700000" algn="tl">
                            <a:srgbClr val="000000">
                              <a:alpha val="43137"/>
                            </a:srgbClr>
                          </a:outerShdw>
                        </a:effectLst>
                        <a:latin typeface="Book Antiqua" panose="02040602050305030304" pitchFamily="18" charset="0"/>
                      </a:endParaRPr>
                    </a:p>
                    <a:p>
                      <a:pPr algn="ctr"/>
                      <a:r>
                        <a:rPr lang="en-GB" sz="2000" baseline="0" dirty="0">
                          <a:effectLst>
                            <a:outerShdw blurRad="38100" dist="38100" dir="2700000" algn="tl">
                              <a:srgbClr val="000000">
                                <a:alpha val="43137"/>
                              </a:srgbClr>
                            </a:outerShdw>
                          </a:effectLst>
                          <a:latin typeface="Book Antiqua" panose="02040602050305030304" pitchFamily="18" charset="0"/>
                        </a:rPr>
                        <a:t>England, Northern Ireland, and Scotland were almost all the same temperature. </a:t>
                      </a:r>
                    </a:p>
                    <a:p>
                      <a:pPr algn="ctr"/>
                      <a:endParaRPr lang="en-GB" sz="2000" baseline="0" dirty="0">
                        <a:effectLst>
                          <a:outerShdw blurRad="38100" dist="38100" dir="2700000" algn="tl">
                            <a:srgbClr val="000000">
                              <a:alpha val="43137"/>
                            </a:srgbClr>
                          </a:outerShdw>
                        </a:effectLst>
                        <a:latin typeface="Book Antiqua" panose="02040602050305030304" pitchFamily="18" charset="0"/>
                      </a:endParaRPr>
                    </a:p>
                    <a:p>
                      <a:pPr algn="ctr"/>
                      <a:r>
                        <a:rPr lang="en-GB" sz="2000" baseline="0" dirty="0">
                          <a:effectLst>
                            <a:outerShdw blurRad="38100" dist="38100" dir="2700000" algn="tl">
                              <a:srgbClr val="000000">
                                <a:alpha val="43137"/>
                              </a:srgbClr>
                            </a:outerShdw>
                          </a:effectLst>
                          <a:latin typeface="Book Antiqua" panose="02040602050305030304" pitchFamily="18" charset="0"/>
                        </a:rPr>
                        <a:t>England was the coldest by a little bit.</a:t>
                      </a:r>
                      <a:endParaRPr lang="en-GB" sz="2000" dirty="0">
                        <a:effectLst>
                          <a:outerShdw blurRad="38100" dist="38100" dir="2700000" algn="tl">
                            <a:srgbClr val="000000">
                              <a:alpha val="43137"/>
                            </a:srgbClr>
                          </a:outerShdw>
                        </a:effectLst>
                        <a:latin typeface="Book Antiqua" panose="02040602050305030304" pitchFamily="18" charset="0"/>
                      </a:endParaRPr>
                    </a:p>
                  </a:txBody>
                  <a:tcPr anchor="c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0"/>
                  </a:ext>
                </a:extLst>
              </a:tr>
            </a:tbl>
          </a:graphicData>
        </a:graphic>
      </p:graphicFrame>
      <p:sp>
        <p:nvSpPr>
          <p:cNvPr id="6" name="TextBox 5">
            <a:extLst>
              <a:ext uri="{FF2B5EF4-FFF2-40B4-BE49-F238E27FC236}">
                <a16:creationId xmlns:a16="http://schemas.microsoft.com/office/drawing/2014/main" id="{EFE8E8EA-F8C4-45AC-86F4-571DC18E0169}"/>
              </a:ext>
            </a:extLst>
          </p:cNvPr>
          <p:cNvSpPr txBox="1"/>
          <p:nvPr/>
        </p:nvSpPr>
        <p:spPr>
          <a:xfrm>
            <a:off x="1475656" y="1628800"/>
            <a:ext cx="5976664" cy="523220"/>
          </a:xfrm>
          <a:prstGeom prst="rect">
            <a:avLst/>
          </a:prstGeom>
          <a:noFill/>
        </p:spPr>
        <p:txBody>
          <a:bodyPr wrap="square" rtlCol="0">
            <a:spAutoFit/>
          </a:bodyPr>
          <a:lstStyle/>
          <a:p>
            <a:pPr algn="ctr"/>
            <a:r>
              <a:rPr lang="en-GB" sz="2800" dirty="0">
                <a:latin typeface="Book Antiqua" panose="02040602050305030304" pitchFamily="18" charset="0"/>
              </a:rPr>
              <a:t>2021-22 Weather Data from Schools</a:t>
            </a:r>
          </a:p>
        </p:txBody>
      </p:sp>
    </p:spTree>
    <p:extLst>
      <p:ext uri="{BB962C8B-B14F-4D97-AF65-F5344CB8AC3E}">
        <p14:creationId xmlns:p14="http://schemas.microsoft.com/office/powerpoint/2010/main" val="1051925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13087</TotalTime>
  <Words>1274</Words>
  <Application>Microsoft Office PowerPoint</Application>
  <PresentationFormat>Letter Paper (8.5x11 in)</PresentationFormat>
  <Paragraphs>267</Paragraphs>
  <Slides>17</Slides>
  <Notes>5</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Book Antiqua</vt:lpstr>
      <vt:lpstr>Calibri</vt:lpstr>
      <vt:lpstr>Elephant</vt:lpstr>
      <vt:lpstr>Office Theme</vt:lpstr>
      <vt:lpstr>PowerPoint Presentation</vt:lpstr>
      <vt:lpstr>PowerPoint Presentation</vt:lpstr>
      <vt:lpstr>For this investigation we divided all schools into the four countries taking part: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Mystery Bulbs!</vt:lpstr>
      <vt:lpstr>Finding a trend is quite difficult but some things are clear…</vt:lpstr>
    </vt:vector>
  </TitlesOfParts>
  <Company>Edina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Blake</dc:creator>
  <cp:lastModifiedBy>Samantha Moore</cp:lastModifiedBy>
  <cp:revision>248</cp:revision>
  <cp:lastPrinted>2015-08-19T14:42:42Z</cp:lastPrinted>
  <dcterms:created xsi:type="dcterms:W3CDTF">2012-06-01T10:21:59Z</dcterms:created>
  <dcterms:modified xsi:type="dcterms:W3CDTF">2022-05-06T11:07:22Z</dcterms:modified>
</cp:coreProperties>
</file>