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5" r:id="rId3"/>
    <p:sldId id="275" r:id="rId4"/>
    <p:sldId id="267" r:id="rId5"/>
    <p:sldId id="266" r:id="rId6"/>
    <p:sldId id="273" r:id="rId7"/>
    <p:sldId id="272" r:id="rId8"/>
    <p:sldId id="268" r:id="rId9"/>
    <p:sldId id="274" r:id="rId10"/>
    <p:sldId id="276" r:id="rId11"/>
    <p:sldId id="260" r:id="rId12"/>
    <p:sldId id="269" r:id="rId13"/>
    <p:sldId id="277" r:id="rId14"/>
    <p:sldId id="270" r:id="rId15"/>
    <p:sldId id="278" r:id="rId16"/>
    <p:sldId id="264" r:id="rId17"/>
    <p:sldId id="257" r:id="rId18"/>
    <p:sldId id="279" r:id="rId19"/>
    <p:sldId id="271" r:id="rId20"/>
  </p:sldIdLst>
  <p:sldSz cx="9144000" cy="6858000" type="letter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  <a:srgbClr val="7AC9FA"/>
    <a:srgbClr val="C1FDA9"/>
    <a:srgbClr val="FFFF99"/>
    <a:srgbClr val="FEFBF0"/>
    <a:srgbClr val="FBEFCD"/>
    <a:srgbClr val="CC99FF"/>
    <a:srgbClr val="E1FED6"/>
    <a:srgbClr val="D3F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RKVDC01\Shared%20Data\Edina%20Trust\1.Charitable%20Grants\1.Science%20UK\2.%20Bulb%20Project\15.%20Results\2019-20\raw%20weather%20data%20and%20analysis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RKVDC01\Shared%20Data\Edina%20Trust\1.Charitable%20Grants\1.Science%20UK\2.%20Bulb%20Project\15.%20Results\2019-20\raw%20weather%20data%20and%20analysis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RKVDC01\Shared%20Data\Edina%20Trust\1.Charitable%20Grants\1.Science%20UK\2.%20Bulb%20Project\15.%20Results\2019-20\raw%20weather%20data%20and%20analysis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IRKVDC01\Shared%20Data\Edina%20Trust\1.Charitable%20Grants\1.Science%20UK\2.%20Bulb%20Project\15.%20Results\2019-20\raw%20flowering%20data%20from%20penn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3779933989634"/>
          <c:y val="3.928924407311913E-2"/>
          <c:w val="0.8617542986865766"/>
          <c:h val="0.866461334566801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F1-4A4C-A9CE-0A24B55C615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F1-4A4C-A9CE-0A24B55C615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F1-4A4C-A9CE-0A24B55C61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F1-4A4C-A9CE-0A24B55C6158}"/>
              </c:ext>
            </c:extLst>
          </c:dPt>
          <c:cat>
            <c:strRef>
              <c:f>Rain!$AP$3:$AP$6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N. Ireland</c:v>
                </c:pt>
                <c:pt idx="3">
                  <c:v>Wales</c:v>
                </c:pt>
              </c:strCache>
            </c:strRef>
          </c:cat>
          <c:val>
            <c:numRef>
              <c:f>Rain!$AQ$3:$AQ$6</c:f>
              <c:numCache>
                <c:formatCode>0.0</c:formatCode>
                <c:ptCount val="4"/>
                <c:pt idx="0">
                  <c:v>70.613636363636374</c:v>
                </c:pt>
                <c:pt idx="1">
                  <c:v>69.642105263157902</c:v>
                </c:pt>
                <c:pt idx="2">
                  <c:v>62.94</c:v>
                </c:pt>
                <c:pt idx="3">
                  <c:v>92.246153846153831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F1-4A4C-A9CE-0A24B55C6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2"/>
        <c:axId val="164020943"/>
        <c:axId val="163282639"/>
      </c:barChart>
      <c:catAx>
        <c:axId val="16402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63282639"/>
        <c:crosses val="autoZero"/>
        <c:auto val="1"/>
        <c:lblAlgn val="ctr"/>
        <c:lblOffset val="100"/>
        <c:noMultiLvlLbl val="0"/>
      </c:catAx>
      <c:valAx>
        <c:axId val="16328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en-US"/>
                  <a:t>Average Monthly Rainfall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6402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89-457B-BFF4-52F86100461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89-457B-BFF4-52F86100461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89-457B-BFF4-52F86100461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89-457B-BFF4-52F861004617}"/>
              </c:ext>
            </c:extLst>
          </c:dPt>
          <c:cat>
            <c:strRef>
              <c:f>Temperature!$W$3:$W$6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N. Ireland</c:v>
                </c:pt>
                <c:pt idx="3">
                  <c:v>Wales</c:v>
                </c:pt>
              </c:strCache>
            </c:strRef>
          </c:cat>
          <c:val>
            <c:numRef>
              <c:f>Temperature!$X$3:$X$6</c:f>
              <c:numCache>
                <c:formatCode>0.0</c:formatCode>
                <c:ptCount val="4"/>
                <c:pt idx="0">
                  <c:v>8.0435568413828822</c:v>
                </c:pt>
                <c:pt idx="1">
                  <c:v>8.2742378117329753</c:v>
                </c:pt>
                <c:pt idx="2">
                  <c:v>8.3528543417366947</c:v>
                </c:pt>
                <c:pt idx="3">
                  <c:v>8.5020196476964767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89-457B-BFF4-52F861004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27"/>
        <c:axId val="349257407"/>
        <c:axId val="24551903"/>
      </c:barChart>
      <c:catAx>
        <c:axId val="34925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24551903"/>
        <c:crosses val="autoZero"/>
        <c:auto val="1"/>
        <c:lblAlgn val="ctr"/>
        <c:lblOffset val="100"/>
        <c:noMultiLvlLbl val="0"/>
      </c:catAx>
      <c:valAx>
        <c:axId val="2455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en-US"/>
                  <a:t>Average Monthly Temperature (ºC)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34925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0842672236761"/>
          <c:y val="4.6237915090374108E-2"/>
          <c:w val="0.66024736848281451"/>
          <c:h val="0.85519820741196761"/>
        </c:manualLayout>
      </c:layout>
      <c:lineChart>
        <c:grouping val="standard"/>
        <c:varyColors val="0"/>
        <c:ser>
          <c:idx val="0"/>
          <c:order val="0"/>
          <c:tx>
            <c:strRef>
              <c:f>Temperature!$O$3</c:f>
              <c:strCache>
                <c:ptCount val="1"/>
                <c:pt idx="0">
                  <c:v>Scotland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Temperature!$P$2:$T$2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Temperature!$P$3:$T$3</c:f>
              <c:numCache>
                <c:formatCode>0.00</c:formatCode>
                <c:ptCount val="5"/>
                <c:pt idx="0">
                  <c:v>8.1830208333333356</c:v>
                </c:pt>
                <c:pt idx="1">
                  <c:v>7.7647163120567386</c:v>
                </c:pt>
                <c:pt idx="2">
                  <c:v>8.1231404958677711</c:v>
                </c:pt>
                <c:pt idx="3">
                  <c:v>7.5316287878787875</c:v>
                </c:pt>
                <c:pt idx="4">
                  <c:v>8.6152777777777771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A3-46F3-9CBC-1BAA777A96C7}"/>
            </c:ext>
          </c:extLst>
        </c:ser>
        <c:ser>
          <c:idx val="1"/>
          <c:order val="1"/>
          <c:tx>
            <c:strRef>
              <c:f>Temperature!$O$4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Temperature!$P$2:$T$2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Temperature!$P$4:$T$4</c:f>
              <c:numCache>
                <c:formatCode>0.00</c:formatCode>
                <c:ptCount val="5"/>
                <c:pt idx="0">
                  <c:v>8.1325980392156847</c:v>
                </c:pt>
                <c:pt idx="1">
                  <c:v>7.6629385964912311</c:v>
                </c:pt>
                <c:pt idx="2">
                  <c:v>8.1143678160919546</c:v>
                </c:pt>
                <c:pt idx="3">
                  <c:v>7.8919047619047609</c:v>
                </c:pt>
                <c:pt idx="4">
                  <c:v>9.5693798449612419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A3-46F3-9CBC-1BAA777A96C7}"/>
            </c:ext>
          </c:extLst>
        </c:ser>
        <c:ser>
          <c:idx val="2"/>
          <c:order val="2"/>
          <c:tx>
            <c:strRef>
              <c:f>Temperature!$O$5</c:f>
              <c:strCache>
                <c:ptCount val="1"/>
                <c:pt idx="0">
                  <c:v>Northern Ireland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Temperature!$P$2:$T$2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Temperature!$P$5:$T$5</c:f>
              <c:numCache>
                <c:formatCode>0.00</c:formatCode>
                <c:ptCount val="5"/>
                <c:pt idx="0">
                  <c:v>9.3411764705882359</c:v>
                </c:pt>
                <c:pt idx="1">
                  <c:v>7.2399999999999993</c:v>
                </c:pt>
                <c:pt idx="2">
                  <c:v>7.6749999999999998</c:v>
                </c:pt>
                <c:pt idx="3">
                  <c:v>7.5366666666666662</c:v>
                </c:pt>
                <c:pt idx="4">
                  <c:v>9.9714285714285715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A3-46F3-9CBC-1BAA777A96C7}"/>
            </c:ext>
          </c:extLst>
        </c:ser>
        <c:ser>
          <c:idx val="3"/>
          <c:order val="3"/>
          <c:tx>
            <c:strRef>
              <c:f>Temperature!$O$6</c:f>
              <c:strCache>
                <c:ptCount val="1"/>
                <c:pt idx="0">
                  <c:v>Wales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Temperature!$P$2:$T$2</c:f>
              <c:strCache>
                <c:ptCount val="5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</c:strCache>
            </c:strRef>
          </c:cat>
          <c:val>
            <c:numRef>
              <c:f>Temperature!$P$6:$T$6</c:f>
              <c:numCache>
                <c:formatCode>0.00</c:formatCode>
                <c:ptCount val="5"/>
                <c:pt idx="0">
                  <c:v>9.0682926829268311</c:v>
                </c:pt>
                <c:pt idx="1">
                  <c:v>8.2541666666666664</c:v>
                </c:pt>
                <c:pt idx="2">
                  <c:v>8.3166666666666682</c:v>
                </c:pt>
                <c:pt idx="3">
                  <c:v>7.8076388888888886</c:v>
                </c:pt>
                <c:pt idx="4">
                  <c:v>9.0633333333333344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A3-46F3-9CBC-1BAA777A9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364111"/>
        <c:axId val="510587135"/>
      </c:lineChart>
      <c:catAx>
        <c:axId val="462364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510587135"/>
        <c:crosses val="autoZero"/>
        <c:auto val="1"/>
        <c:lblAlgn val="ctr"/>
        <c:lblOffset val="100"/>
        <c:noMultiLvlLbl val="0"/>
      </c:catAx>
      <c:valAx>
        <c:axId val="510587135"/>
        <c:scaling>
          <c:orientation val="minMax"/>
          <c:max val="11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r>
                  <a:rPr lang="en-US"/>
                  <a:t>Average Temperature  (ºC)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462364111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95466811374319"/>
          <c:y val="0.13788861196890112"/>
          <c:w val="0.15514210512715448"/>
          <c:h val="0.73683311654139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'Individual data entries'!$N$18:$N$21</c:f>
              <c:strCache>
                <c:ptCount val="4"/>
                <c:pt idx="0">
                  <c:v>Scotland</c:v>
                </c:pt>
                <c:pt idx="1">
                  <c:v>England</c:v>
                </c:pt>
                <c:pt idx="2">
                  <c:v>N Ireland</c:v>
                </c:pt>
                <c:pt idx="3">
                  <c:v>Wales</c:v>
                </c:pt>
              </c:strCache>
            </c:strRef>
          </c:cat>
          <c:val>
            <c:numRef>
              <c:f>'Individual data entries'!$R$18:$R$21</c:f>
              <c:numCache>
                <c:formatCode>0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0-4B65-8C60-0788E1C2A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776775136"/>
        <c:axId val="614980336"/>
      </c:barChart>
      <c:catAx>
        <c:axId val="7767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614980336"/>
        <c:crosses val="autoZero"/>
        <c:auto val="1"/>
        <c:lblAlgn val="ctr"/>
        <c:lblOffset val="100"/>
        <c:noMultiLvlLbl val="0"/>
      </c:catAx>
      <c:valAx>
        <c:axId val="61498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77677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50FB882D-8596-49B8-86D4-FA54AC710A4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132835D9-5CE8-4FD6-804F-CB0939E3A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977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52" y="2"/>
            <a:ext cx="3076976" cy="512311"/>
          </a:xfrm>
          <a:prstGeom prst="rect">
            <a:avLst/>
          </a:prstGeom>
        </p:spPr>
        <p:txBody>
          <a:bodyPr vert="horz" lIns="95824" tIns="47912" rIns="95824" bIns="47912" rtlCol="0"/>
          <a:lstStyle>
            <a:lvl1pPr algn="r">
              <a:defRPr sz="1300"/>
            </a:lvl1pPr>
          </a:lstStyle>
          <a:p>
            <a:fld id="{75F62C9A-3878-4DF6-92A8-280C3E91468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4" tIns="47912" rIns="95824" bIns="479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431" y="4861151"/>
            <a:ext cx="5680444" cy="4605824"/>
          </a:xfrm>
          <a:prstGeom prst="rect">
            <a:avLst/>
          </a:prstGeom>
        </p:spPr>
        <p:txBody>
          <a:bodyPr vert="horz" lIns="95824" tIns="47912" rIns="95824" bIns="479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45"/>
            <a:ext cx="3076977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52" y="9720645"/>
            <a:ext cx="3076976" cy="512310"/>
          </a:xfrm>
          <a:prstGeom prst="rect">
            <a:avLst/>
          </a:prstGeom>
        </p:spPr>
        <p:txBody>
          <a:bodyPr vert="horz" lIns="95824" tIns="47912" rIns="95824" bIns="47912" rtlCol="0" anchor="b"/>
          <a:lstStyle>
            <a:lvl1pPr algn="r">
              <a:defRPr sz="1300"/>
            </a:lvl1pPr>
          </a:lstStyle>
          <a:p>
            <a:fld id="{6B226B69-651C-458E-A63E-5F5AC7279B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50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5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82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7CDC-5B91-4F4E-B3FD-5DB9B6B66603}" type="datetime1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EBCA-87AD-4022-90F5-16B4057C8906}" type="datetime1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228-9A08-46F5-91A7-99516FDB22B3}" type="datetime1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D28-22FA-4CC9-8B8E-2A7905CF0945}" type="datetime1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397-28B4-4827-8048-15A8B85FED3A}" type="datetime1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F365-1BB6-4A5D-8BD5-8577416BA555}" type="datetime1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4364-2E42-4963-B54F-B55A1E6E22F6}" type="datetime1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3B44-F221-4619-93FE-64B9845D339B}" type="datetime1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9D48-266A-4CC6-9BDC-9F3C9068085E}" type="datetime1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8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C19C-8A1F-4E8A-A25B-5D15BBE5A080}" type="datetime1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0574-C5F6-4D68-9BF1-C6B65ADB0446}" type="datetime1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1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7EA9-94FE-45FD-B27B-C29980EDAB08}" type="datetime1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89FD-64F2-4252-96D0-06415BD57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2.wmf"/><Relationship Id="rId4" Type="http://schemas.openxmlformats.org/officeDocument/2006/relationships/image" Target="../media/image10.png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35" y="468259"/>
            <a:ext cx="3201049" cy="151216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8259"/>
            <a:ext cx="2431923" cy="1512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1" y="4869160"/>
            <a:ext cx="2109509" cy="158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92" y="2924944"/>
            <a:ext cx="803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Book Antiqua" pitchFamily="18" charset="0"/>
              </a:rPr>
              <a:t>Results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71" y="4869160"/>
            <a:ext cx="2109510" cy="1582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81" y="4869160"/>
            <a:ext cx="2109509" cy="158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69" y="4869160"/>
            <a:ext cx="2056771" cy="15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6301" y="1408756"/>
            <a:ext cx="3694601" cy="3982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9084" y="13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51520" y="2057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Where did the first daffodils flower?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6860" y="2456"/>
            <a:ext cx="828796" cy="923330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53790" y="5541039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Daffodils flowered first in Wales!</a:t>
            </a:r>
          </a:p>
          <a:p>
            <a:r>
              <a:rPr lang="en-GB" sz="2400" dirty="0">
                <a:latin typeface="Book Antiqua" pitchFamily="18" charset="0"/>
              </a:rPr>
              <a:t>	Were you correct? Why do you think that is? </a:t>
            </a:r>
            <a:br>
              <a:rPr lang="en-GB" sz="2400" dirty="0">
                <a:latin typeface="Book Antiqua" pitchFamily="18" charset="0"/>
              </a:rPr>
            </a:br>
            <a:r>
              <a:rPr lang="en-GB" sz="2400" dirty="0">
                <a:latin typeface="Book Antiqua" pitchFamily="18" charset="0"/>
              </a:rPr>
              <a:t>	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22924" y="5934670"/>
            <a:ext cx="828796" cy="923330"/>
            <a:chOff x="7056784" y="5885239"/>
            <a:chExt cx="828796" cy="92333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920809"/>
              <a:ext cx="754707" cy="74374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380312" y="5885239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60699" y="2177719"/>
            <a:ext cx="24676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3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1493700"/>
            <a:ext cx="394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1. Wales – 27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February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004048" y="2004447"/>
            <a:ext cx="35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2. England – 5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010472" y="2466112"/>
            <a:ext cx="373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3. N. Ireland – 13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004048" y="2955056"/>
            <a:ext cx="35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4. Scotland – 14</a:t>
            </a:r>
            <a:r>
              <a:rPr lang="en-GB" sz="2400" baseline="30000" dirty="0">
                <a:latin typeface="Book Antiqua" panose="02040602050305030304" pitchFamily="18" charset="0"/>
              </a:rPr>
              <a:t>th</a:t>
            </a:r>
            <a:r>
              <a:rPr lang="en-GB" sz="2400" dirty="0">
                <a:latin typeface="Book Antiqua" panose="02040602050305030304" pitchFamily="18" charset="0"/>
              </a:rPr>
              <a:t> March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0115" y="2138487"/>
            <a:ext cx="397870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Click to start the animation and find out!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42272" y="3944860"/>
            <a:ext cx="3949153" cy="1200329"/>
            <a:chOff x="5042272" y="3944860"/>
            <a:chExt cx="3949153" cy="1200329"/>
          </a:xfrm>
        </p:grpSpPr>
        <p:sp>
          <p:nvSpPr>
            <p:cNvPr id="211" name="TextBox 210"/>
            <p:cNvSpPr txBox="1"/>
            <p:nvPr/>
          </p:nvSpPr>
          <p:spPr>
            <a:xfrm>
              <a:off x="5042272" y="3944860"/>
              <a:ext cx="3949153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anose="02040602050305030304" pitchFamily="18" charset="0"/>
                </a:rPr>
                <a:t>Note: These are the average dates for bulbs in pots              AND bulbs in the ground.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101456" y="429309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112346" y="4665836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122348" y="5034007"/>
              <a:ext cx="3814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A89DFE9-D02A-4A4D-A599-379F5AC3D2BB}"/>
              </a:ext>
            </a:extLst>
          </p:cNvPr>
          <p:cNvGrpSpPr/>
          <p:nvPr/>
        </p:nvGrpSpPr>
        <p:grpSpPr>
          <a:xfrm>
            <a:off x="1287679" y="1622397"/>
            <a:ext cx="3133052" cy="3384376"/>
            <a:chOff x="20673800" y="203366"/>
            <a:chExt cx="3133052" cy="3384376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422C4A2-EDF5-429E-990A-1E5E8389DB12}"/>
                </a:ext>
              </a:extLst>
            </p:cNvPr>
            <p:cNvGrpSpPr/>
            <p:nvPr/>
          </p:nvGrpSpPr>
          <p:grpSpPr>
            <a:xfrm>
              <a:off x="20673800" y="203366"/>
              <a:ext cx="3133052" cy="3384376"/>
              <a:chOff x="646860" y="1700808"/>
              <a:chExt cx="3133052" cy="3384376"/>
            </a:xfrm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005849D-ACB7-44A4-9B17-C29498BD91AF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8A3EFC85-2968-4D06-AFB4-F911621A41DD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2DB979AC-D02B-4B69-B295-B53175DD141B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14</a:t>
                </a:r>
              </a:p>
            </p:txBody>
          </p:sp>
        </p:grp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F324CB08-AE0E-487D-B320-D137CC53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1015" y="312317"/>
              <a:ext cx="1182698" cy="70961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40627A-796F-4C75-B63B-F02BBB288664}"/>
              </a:ext>
            </a:extLst>
          </p:cNvPr>
          <p:cNvGrpSpPr/>
          <p:nvPr/>
        </p:nvGrpSpPr>
        <p:grpSpPr>
          <a:xfrm>
            <a:off x="1294932" y="1628800"/>
            <a:ext cx="3133052" cy="3384376"/>
            <a:chOff x="9000233" y="5734799"/>
            <a:chExt cx="3133052" cy="3384376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F097FA2-102E-4D41-BF34-40122B716D9C}"/>
                </a:ext>
              </a:extLst>
            </p:cNvPr>
            <p:cNvGrpSpPr/>
            <p:nvPr/>
          </p:nvGrpSpPr>
          <p:grpSpPr>
            <a:xfrm>
              <a:off x="9000233" y="5734799"/>
              <a:ext cx="3133052" cy="3384376"/>
              <a:chOff x="646860" y="1700808"/>
              <a:chExt cx="3133052" cy="3384376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90B6F62-83FE-48A1-B2CC-CCADE0838246}"/>
                  </a:ext>
                </a:extLst>
              </p:cNvPr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569DD9B-ED68-489A-8805-399A3E0E6421}"/>
                  </a:ext>
                </a:extLst>
              </p:cNvPr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650CF31F-DFFF-4731-B086-ACA383F05FD4}"/>
                  </a:ext>
                </a:extLst>
              </p:cNvPr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13</a:t>
                </a:r>
              </a:p>
            </p:txBody>
          </p:sp>
        </p:grpSp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0607284A-E4F5-4806-8CBB-773323BBC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921" y="5814960"/>
              <a:ext cx="1182698" cy="70961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3894445-A57C-4DC9-9A17-37E277AB46F6}"/>
              </a:ext>
            </a:extLst>
          </p:cNvPr>
          <p:cNvGrpSpPr/>
          <p:nvPr/>
        </p:nvGrpSpPr>
        <p:grpSpPr>
          <a:xfrm>
            <a:off x="1280426" y="1618540"/>
            <a:ext cx="3133052" cy="3384376"/>
            <a:chOff x="646860" y="1700808"/>
            <a:chExt cx="3133052" cy="3384376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0BCF10DF-A3C6-4534-A4F7-298E6458C5B8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2769498-BDEC-4FB6-B24A-6F967E851534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B017BE3-DD38-4E8F-B2B6-7EF91645177A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12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285602" y="1637182"/>
            <a:ext cx="3133052" cy="3384376"/>
            <a:chOff x="646860" y="1700808"/>
            <a:chExt cx="3133052" cy="3384376"/>
          </a:xfrm>
        </p:grpSpPr>
        <p:sp>
          <p:nvSpPr>
            <p:cNvPr id="205" name="Rectangle 204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11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1278349" y="1628800"/>
            <a:ext cx="3133052" cy="3384376"/>
            <a:chOff x="646860" y="1700808"/>
            <a:chExt cx="3133052" cy="3384376"/>
          </a:xfrm>
        </p:grpSpPr>
        <p:sp>
          <p:nvSpPr>
            <p:cNvPr id="201" name="Rectangle 200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10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1278349" y="1643367"/>
            <a:ext cx="3133052" cy="3384376"/>
            <a:chOff x="646860" y="1700808"/>
            <a:chExt cx="3133052" cy="3384376"/>
          </a:xfrm>
        </p:grpSpPr>
        <p:sp>
          <p:nvSpPr>
            <p:cNvPr id="197" name="Rectangle 196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9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294932" y="1628800"/>
            <a:ext cx="3133052" cy="3384376"/>
            <a:chOff x="646860" y="1700808"/>
            <a:chExt cx="3133052" cy="3384376"/>
          </a:xfrm>
        </p:grpSpPr>
        <p:sp>
          <p:nvSpPr>
            <p:cNvPr id="193" name="Rectangle 192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8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259632" y="1625490"/>
            <a:ext cx="3133052" cy="3384376"/>
            <a:chOff x="646860" y="1700808"/>
            <a:chExt cx="3133052" cy="3384376"/>
          </a:xfrm>
        </p:grpSpPr>
        <p:sp>
          <p:nvSpPr>
            <p:cNvPr id="189" name="Rectangle 188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7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259632" y="1645423"/>
            <a:ext cx="3133052" cy="3384376"/>
            <a:chOff x="646860" y="1700808"/>
            <a:chExt cx="3133052" cy="3384376"/>
          </a:xfrm>
        </p:grpSpPr>
        <p:sp>
          <p:nvSpPr>
            <p:cNvPr id="185" name="Rectangle 184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A34775-DF6B-4904-8F9E-42480C142AEB}"/>
              </a:ext>
            </a:extLst>
          </p:cNvPr>
          <p:cNvGrpSpPr/>
          <p:nvPr/>
        </p:nvGrpSpPr>
        <p:grpSpPr>
          <a:xfrm>
            <a:off x="1259632" y="1614720"/>
            <a:ext cx="3133052" cy="3384376"/>
            <a:chOff x="-6413183" y="7068732"/>
            <a:chExt cx="3133052" cy="3384376"/>
          </a:xfrm>
        </p:grpSpPr>
        <p:grpSp>
          <p:nvGrpSpPr>
            <p:cNvPr id="180" name="Group 179"/>
            <p:cNvGrpSpPr/>
            <p:nvPr/>
          </p:nvGrpSpPr>
          <p:grpSpPr>
            <a:xfrm>
              <a:off x="-6413183" y="7068732"/>
              <a:ext cx="3133052" cy="3384376"/>
              <a:chOff x="646860" y="1700808"/>
              <a:chExt cx="3133052" cy="3384376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March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5</a:t>
                </a:r>
              </a:p>
            </p:txBody>
          </p:sp>
        </p:grpSp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6FD08FFF-C0BE-4F75-8532-F7464147D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6109" y="7173416"/>
              <a:ext cx="1218894" cy="73133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6" name="Group 175"/>
          <p:cNvGrpSpPr/>
          <p:nvPr/>
        </p:nvGrpSpPr>
        <p:grpSpPr>
          <a:xfrm>
            <a:off x="1259632" y="1651303"/>
            <a:ext cx="3133052" cy="3384376"/>
            <a:chOff x="646860" y="1700808"/>
            <a:chExt cx="3133052" cy="3384376"/>
          </a:xfrm>
        </p:grpSpPr>
        <p:sp>
          <p:nvSpPr>
            <p:cNvPr id="177" name="Rectangle 176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4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271004" y="1654058"/>
            <a:ext cx="3133052" cy="3384376"/>
            <a:chOff x="646860" y="1700808"/>
            <a:chExt cx="3133052" cy="3384376"/>
          </a:xfrm>
        </p:grpSpPr>
        <p:sp>
          <p:nvSpPr>
            <p:cNvPr id="173" name="Rectangle 172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312945" y="1614720"/>
            <a:ext cx="3133052" cy="3384376"/>
            <a:chOff x="646860" y="1700808"/>
            <a:chExt cx="3133052" cy="3384376"/>
          </a:xfrm>
        </p:grpSpPr>
        <p:sp>
          <p:nvSpPr>
            <p:cNvPr id="169" name="Rectangle 168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312944" y="1621480"/>
            <a:ext cx="3133052" cy="3384376"/>
            <a:chOff x="646860" y="1700808"/>
            <a:chExt cx="3133052" cy="3384376"/>
          </a:xfrm>
        </p:grpSpPr>
        <p:sp>
          <p:nvSpPr>
            <p:cNvPr id="165" name="Rectangle 164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March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1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0C4E85A-C3D0-4C3A-95D5-A270100B8AB6}"/>
              </a:ext>
            </a:extLst>
          </p:cNvPr>
          <p:cNvGrpSpPr/>
          <p:nvPr/>
        </p:nvGrpSpPr>
        <p:grpSpPr>
          <a:xfrm>
            <a:off x="1267590" y="1605687"/>
            <a:ext cx="3133052" cy="3384376"/>
            <a:chOff x="646860" y="1700808"/>
            <a:chExt cx="3133052" cy="3384376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7882E1F-D796-43EB-B8B4-AE6469E951C1}"/>
                </a:ext>
              </a:extLst>
            </p:cNvPr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9B38AA0-741F-4E6B-9D80-0467E6FD63DF}"/>
                </a:ext>
              </a:extLst>
            </p:cNvPr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6D221DDE-C0BF-48D4-80D5-F70E8305798F}"/>
                </a:ext>
              </a:extLst>
            </p:cNvPr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29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304987" y="1594096"/>
            <a:ext cx="3133052" cy="3384376"/>
            <a:chOff x="646860" y="1700808"/>
            <a:chExt cx="3133052" cy="3384376"/>
          </a:xfrm>
        </p:grpSpPr>
        <p:sp>
          <p:nvSpPr>
            <p:cNvPr id="161" name="Rectangle 160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E2364A-5C31-44D7-A63B-7F92AB12A5C4}"/>
              </a:ext>
            </a:extLst>
          </p:cNvPr>
          <p:cNvGrpSpPr/>
          <p:nvPr/>
        </p:nvGrpSpPr>
        <p:grpSpPr>
          <a:xfrm>
            <a:off x="1294932" y="1620905"/>
            <a:ext cx="3133052" cy="3384376"/>
            <a:chOff x="-3205452" y="-208971"/>
            <a:chExt cx="3133052" cy="3384376"/>
          </a:xfrm>
        </p:grpSpPr>
        <p:grpSp>
          <p:nvGrpSpPr>
            <p:cNvPr id="156" name="Group 155"/>
            <p:cNvGrpSpPr/>
            <p:nvPr/>
          </p:nvGrpSpPr>
          <p:grpSpPr>
            <a:xfrm>
              <a:off x="-3205452" y="-208971"/>
              <a:ext cx="3133052" cy="3384376"/>
              <a:chOff x="646860" y="1700808"/>
              <a:chExt cx="3133052" cy="338437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646860" y="1700808"/>
                <a:ext cx="3133052" cy="3384376"/>
              </a:xfrm>
              <a:prstGeom prst="rect">
                <a:avLst/>
              </a:prstGeom>
              <a:gradFill flip="none" rotWithShape="1">
                <a:gsLst>
                  <a:gs pos="0">
                    <a:srgbClr val="FBEFCD"/>
                  </a:gs>
                  <a:gs pos="50000">
                    <a:srgbClr val="FEFBF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855886" y="4365103"/>
                <a:ext cx="27149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Elephant" panose="02020904090505020303" pitchFamily="18" charset="0"/>
                  </a:rPr>
                  <a:t>February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002021" y="2182277"/>
                <a:ext cx="246766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27</a:t>
                </a:r>
              </a:p>
            </p:txBody>
          </p:sp>
        </p:grp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7A7990B0-7B44-4B98-AC2A-FB9359F32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7856" y="-82367"/>
              <a:ext cx="1232431" cy="73945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2" name="Group 151"/>
          <p:cNvGrpSpPr/>
          <p:nvPr/>
        </p:nvGrpSpPr>
        <p:grpSpPr>
          <a:xfrm>
            <a:off x="1315438" y="1629113"/>
            <a:ext cx="3133052" cy="3384376"/>
            <a:chOff x="646860" y="1700808"/>
            <a:chExt cx="3133052" cy="3384376"/>
          </a:xfrm>
        </p:grpSpPr>
        <p:sp>
          <p:nvSpPr>
            <p:cNvPr id="153" name="Rectangle 152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26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31640" y="1628800"/>
            <a:ext cx="3133052" cy="3384376"/>
            <a:chOff x="646860" y="1700808"/>
            <a:chExt cx="3133052" cy="3384376"/>
          </a:xfrm>
        </p:grpSpPr>
        <p:sp>
          <p:nvSpPr>
            <p:cNvPr id="149" name="Rectangle 148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25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292438" y="1606338"/>
            <a:ext cx="3133052" cy="3384376"/>
            <a:chOff x="646860" y="1700808"/>
            <a:chExt cx="3133052" cy="3384376"/>
          </a:xfrm>
        </p:grpSpPr>
        <p:sp>
          <p:nvSpPr>
            <p:cNvPr id="145" name="Rectangle 144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24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294932" y="1599578"/>
            <a:ext cx="3133052" cy="3384376"/>
            <a:chOff x="646860" y="1700808"/>
            <a:chExt cx="3133052" cy="3384376"/>
          </a:xfrm>
        </p:grpSpPr>
        <p:sp>
          <p:nvSpPr>
            <p:cNvPr id="141" name="Rectangle 140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23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06136" y="1628800"/>
            <a:ext cx="3133052" cy="3384376"/>
            <a:chOff x="646860" y="1700808"/>
            <a:chExt cx="3133052" cy="3384376"/>
          </a:xfrm>
        </p:grpSpPr>
        <p:sp>
          <p:nvSpPr>
            <p:cNvPr id="137" name="Rectangle 136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318816" y="1599265"/>
            <a:ext cx="3133052" cy="3384376"/>
            <a:chOff x="646860" y="1700808"/>
            <a:chExt cx="3133052" cy="3384376"/>
          </a:xfrm>
        </p:grpSpPr>
        <p:sp>
          <p:nvSpPr>
            <p:cNvPr id="133" name="Rectangle 132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21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294932" y="1628800"/>
            <a:ext cx="3133052" cy="3384376"/>
            <a:chOff x="646860" y="1700808"/>
            <a:chExt cx="3133052" cy="3384376"/>
          </a:xfrm>
        </p:grpSpPr>
        <p:sp>
          <p:nvSpPr>
            <p:cNvPr id="129" name="Rectangle 128"/>
            <p:cNvSpPr/>
            <p:nvPr/>
          </p:nvSpPr>
          <p:spPr>
            <a:xfrm>
              <a:off x="646860" y="1700808"/>
              <a:ext cx="3133052" cy="3384376"/>
            </a:xfrm>
            <a:prstGeom prst="rect">
              <a:avLst/>
            </a:prstGeom>
            <a:gradFill flip="none" rotWithShape="1">
              <a:gsLst>
                <a:gs pos="0">
                  <a:srgbClr val="FBEFCD"/>
                </a:gs>
                <a:gs pos="50000">
                  <a:srgbClr val="FEFBF0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55886" y="4365103"/>
              <a:ext cx="271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Elephant" panose="02020904090505020303" pitchFamily="18" charset="0"/>
                </a:rPr>
                <a:t>February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02021" y="2182277"/>
              <a:ext cx="246766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20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40843" y="2713824"/>
            <a:ext cx="388843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Plants require water and warm sunlight to grow, so daffodils grew more quickly where they had plenty of both. </a:t>
            </a:r>
          </a:p>
          <a:p>
            <a:r>
              <a:rPr lang="en-GB" dirty="0">
                <a:latin typeface="Book Antiqua" panose="02040602050305030304" pitchFamily="18" charset="0"/>
              </a:rPr>
              <a:t>However they can sometimes have too much water or sun, so this won’t always be true!</a:t>
            </a:r>
          </a:p>
        </p:txBody>
      </p:sp>
      <p:pic>
        <p:nvPicPr>
          <p:cNvPr id="50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" y="2696944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72" y="3172661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7" grpId="0"/>
      <p:bldP spid="17" grpId="1"/>
      <p:bldP spid="208" grpId="0"/>
      <p:bldP spid="208" grpId="2"/>
      <p:bldP spid="209" grpId="0"/>
      <p:bldP spid="209" grpId="1"/>
      <p:bldP spid="210" grpId="0"/>
      <p:bldP spid="210" grpId="1"/>
      <p:bldP spid="28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>
            <a:off x="3189393" y="2839136"/>
            <a:ext cx="0" cy="293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30777" y="2839136"/>
            <a:ext cx="0" cy="2934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106299" y="2839136"/>
            <a:ext cx="0" cy="2966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557572" y="2850776"/>
            <a:ext cx="6025" cy="2954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99739"/>
              </p:ext>
            </p:extLst>
          </p:nvPr>
        </p:nvGraphicFramePr>
        <p:xfrm>
          <a:off x="270128" y="2839136"/>
          <a:ext cx="8747760" cy="266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6616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17349"/>
              </p:ext>
            </p:extLst>
          </p:nvPr>
        </p:nvGraphicFramePr>
        <p:xfrm>
          <a:off x="275289" y="3738897"/>
          <a:ext cx="8747760" cy="266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6616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95655"/>
              </p:ext>
            </p:extLst>
          </p:nvPr>
        </p:nvGraphicFramePr>
        <p:xfrm>
          <a:off x="273890" y="4602993"/>
          <a:ext cx="8747760" cy="266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6616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12214"/>
              </p:ext>
            </p:extLst>
          </p:nvPr>
        </p:nvGraphicFramePr>
        <p:xfrm>
          <a:off x="273890" y="5395081"/>
          <a:ext cx="8747760" cy="266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6616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C1F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31840" y="3406999"/>
            <a:ext cx="106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3 days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520" y="446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How many days difference was there between the daffodil flowering dates?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5856" y="4283804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16 days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9070" y="6165304"/>
            <a:ext cx="474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Book Antiqua" panose="02040602050305030304" pitchFamily="18" charset="0"/>
              </a:rPr>
              <a:t>Average Flowering Date for Each Country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53275" y="1212691"/>
            <a:ext cx="3697134" cy="481501"/>
            <a:chOff x="1594946" y="646458"/>
            <a:chExt cx="3697134" cy="4815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46" y="646458"/>
              <a:ext cx="481501" cy="4815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6447" y="692696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the ground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48064" y="1146873"/>
            <a:ext cx="3723567" cy="520866"/>
            <a:chOff x="5131254" y="675887"/>
            <a:chExt cx="3723567" cy="5208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254" y="675887"/>
              <a:ext cx="520866" cy="52086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639188" y="755412"/>
              <a:ext cx="321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Book Antiqua" panose="02040602050305030304" pitchFamily="18" charset="0"/>
                </a:rPr>
                <a:t>= bulbs planted in pots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2951" y="257576"/>
            <a:ext cx="828190" cy="826998"/>
            <a:chOff x="7056784" y="5805264"/>
            <a:chExt cx="828796" cy="92333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90" y="3784277"/>
            <a:ext cx="192038" cy="1920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7704" y="5075892"/>
            <a:ext cx="11511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6 days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86" y="2877798"/>
            <a:ext cx="191162" cy="191162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cxnSpLocks/>
            <a:endCxn id="32" idx="3"/>
          </p:cNvCxnSpPr>
          <p:nvPr/>
        </p:nvCxnSpPr>
        <p:spPr>
          <a:xfrm flipH="1">
            <a:off x="4756666" y="2966018"/>
            <a:ext cx="1837026" cy="1060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48064" y="2447565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rgbClr val="FF0000"/>
                </a:solidFill>
                <a:latin typeface="Book Antiqua" panose="02040602050305030304" pitchFamily="18" charset="0"/>
              </a:rPr>
              <a:t>10 days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0570" y="2469804"/>
            <a:ext cx="0" cy="3263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733256"/>
            <a:ext cx="82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ook Antiqua" panose="02040602050305030304" pitchFamily="18" charset="0"/>
              </a:rPr>
              <a:t>17</a:t>
            </a:r>
            <a:r>
              <a:rPr lang="en-GB" sz="1400" baseline="30000" dirty="0">
                <a:latin typeface="Book Antiqua" panose="02040602050305030304" pitchFamily="18" charset="0"/>
              </a:rPr>
              <a:t>th</a:t>
            </a:r>
            <a:r>
              <a:rPr lang="en-GB" sz="1400" dirty="0">
                <a:latin typeface="Book Antiqua" panose="02040602050305030304" pitchFamily="18" charset="0"/>
              </a:rPr>
              <a:t> Feb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61261" y="5733256"/>
            <a:ext cx="82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ook Antiqua" panose="02040602050305030304" pitchFamily="18" charset="0"/>
              </a:rPr>
              <a:t>24</a:t>
            </a:r>
            <a:r>
              <a:rPr lang="en-GB" sz="1400" baseline="30000" dirty="0">
                <a:latin typeface="Book Antiqua" panose="02040602050305030304" pitchFamily="18" charset="0"/>
              </a:rPr>
              <a:t>th</a:t>
            </a:r>
            <a:r>
              <a:rPr lang="en-GB" sz="1400" dirty="0">
                <a:latin typeface="Book Antiqua" panose="02040602050305030304" pitchFamily="18" charset="0"/>
              </a:rPr>
              <a:t> Feb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644008" y="2852936"/>
            <a:ext cx="572" cy="2944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887633" y="5733256"/>
            <a:ext cx="82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ook Antiqua" panose="02040602050305030304" pitchFamily="18" charset="0"/>
              </a:rPr>
              <a:t>2</a:t>
            </a:r>
            <a:r>
              <a:rPr lang="en-GB" sz="1400" baseline="30000" dirty="0">
                <a:latin typeface="Book Antiqua" panose="02040602050305030304" pitchFamily="18" charset="0"/>
              </a:rPr>
              <a:t>nd  </a:t>
            </a:r>
            <a:r>
              <a:rPr lang="en-GB" sz="1400" dirty="0">
                <a:latin typeface="Book Antiqua" panose="02040602050305030304" pitchFamily="18" charset="0"/>
              </a:rPr>
              <a:t>Mar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60564" y="5735092"/>
            <a:ext cx="82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ook Antiqua" panose="02040602050305030304" pitchFamily="18" charset="0"/>
              </a:rPr>
              <a:t>9</a:t>
            </a:r>
            <a:r>
              <a:rPr lang="en-GB" sz="1400" baseline="30000" dirty="0">
                <a:latin typeface="Book Antiqua" panose="02040602050305030304" pitchFamily="18" charset="0"/>
              </a:rPr>
              <a:t>th</a:t>
            </a:r>
            <a:r>
              <a:rPr lang="en-GB" sz="1400" dirty="0">
                <a:latin typeface="Book Antiqua" panose="02040602050305030304" pitchFamily="18" charset="0"/>
              </a:rPr>
              <a:t> Feb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23454" y="5760447"/>
            <a:ext cx="90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ook Antiqua" panose="02040602050305030304" pitchFamily="18" charset="0"/>
              </a:rPr>
              <a:t>16</a:t>
            </a:r>
            <a:r>
              <a:rPr lang="en-GB" sz="1400" baseline="30000" dirty="0">
                <a:latin typeface="Book Antiqua" panose="02040602050305030304" pitchFamily="18" charset="0"/>
              </a:rPr>
              <a:t>th</a:t>
            </a:r>
            <a:r>
              <a:rPr lang="en-GB" sz="1400" dirty="0">
                <a:latin typeface="Book Antiqua" panose="02040602050305030304" pitchFamily="18" charset="0"/>
              </a:rPr>
              <a:t> Mar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71049" y="5754742"/>
            <a:ext cx="110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ook Antiqua" panose="02040602050305030304" pitchFamily="18" charset="0"/>
              </a:rPr>
              <a:t>23</a:t>
            </a:r>
            <a:r>
              <a:rPr lang="en-GB" sz="1400" baseline="30000" dirty="0">
                <a:latin typeface="Book Antiqua" panose="02040602050305030304" pitchFamily="18" charset="0"/>
              </a:rPr>
              <a:t>rd</a:t>
            </a:r>
            <a:r>
              <a:rPr lang="en-GB" sz="1400" dirty="0">
                <a:latin typeface="Book Antiqua" panose="02040602050305030304" pitchFamily="18" charset="0"/>
              </a:rPr>
              <a:t> Mar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3" y="2534847"/>
            <a:ext cx="410135" cy="246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83569" y="2469804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3431968"/>
            <a:ext cx="429176" cy="257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710176" y="3379450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England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7" y="4293096"/>
            <a:ext cx="400729" cy="240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683365" y="4247982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N. Ireland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5055314"/>
            <a:ext cx="475093" cy="285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6" name="TextBox 75"/>
          <p:cNvSpPr txBox="1"/>
          <p:nvPr/>
        </p:nvSpPr>
        <p:spPr>
          <a:xfrm>
            <a:off x="741926" y="5040070"/>
            <a:ext cx="123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Wales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76" y="3776331"/>
            <a:ext cx="191162" cy="1911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82" y="4646440"/>
            <a:ext cx="191162" cy="19116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74" y="4646440"/>
            <a:ext cx="192038" cy="192038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2299182" y="4725144"/>
            <a:ext cx="308889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04" y="5431986"/>
            <a:ext cx="191162" cy="19116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28898"/>
            <a:ext cx="192038" cy="192038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35696" y="5524918"/>
            <a:ext cx="1034378" cy="691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78" idx="3"/>
          </p:cNvCxnSpPr>
          <p:nvPr/>
        </p:nvCxnSpPr>
        <p:spPr>
          <a:xfrm flipH="1">
            <a:off x="3298938" y="3861048"/>
            <a:ext cx="482416" cy="1086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18911"/>
              </p:ext>
            </p:extLst>
          </p:nvPr>
        </p:nvGraphicFramePr>
        <p:xfrm>
          <a:off x="2905586" y="1762023"/>
          <a:ext cx="208280" cy="266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16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174076" y="1710441"/>
            <a:ext cx="375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= each box represents one day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4294"/>
            <a:ext cx="184666" cy="1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8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8520" y="-27384"/>
            <a:ext cx="9793088" cy="5472608"/>
          </a:xfrm>
          <a:prstGeom prst="rect">
            <a:avLst/>
          </a:prstGeom>
          <a:gradFill flip="none" rotWithShape="1">
            <a:gsLst>
              <a:gs pos="0">
                <a:srgbClr val="7AC9FA"/>
              </a:gs>
              <a:gs pos="32000">
                <a:schemeClr val="bg1"/>
              </a:gs>
              <a:gs pos="81000">
                <a:schemeClr val="bg1"/>
              </a:gs>
              <a:gs pos="100000">
                <a:srgbClr val="FF99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552" y="404664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Our hypothesis was that daffodils in pots would flower before those in the ground. </a:t>
            </a:r>
          </a:p>
          <a:p>
            <a:endParaRPr lang="en-GB" sz="2000" dirty="0">
              <a:latin typeface="Book Antiqua" pitchFamily="18" charset="0"/>
            </a:endParaRPr>
          </a:p>
          <a:p>
            <a:r>
              <a:rPr lang="en-GB" sz="2000" dirty="0">
                <a:latin typeface="Book Antiqua" pitchFamily="18" charset="0"/>
              </a:rPr>
              <a:t>We think this is because bulbs in the ground are more insulated, so they do not “feel” the changes in temperature as much.</a:t>
            </a:r>
          </a:p>
          <a:p>
            <a:endParaRPr lang="en-GB" sz="2000" dirty="0">
              <a:latin typeface="Book Antiqua" pitchFamily="18" charset="0"/>
            </a:endParaRPr>
          </a:p>
          <a:p>
            <a:r>
              <a:rPr lang="en-GB" sz="2000" dirty="0">
                <a:latin typeface="Book Antiqua" pitchFamily="18" charset="0"/>
              </a:rPr>
              <a:t>This year daffodils in the ground flowered first in every country except Scotland!</a:t>
            </a:r>
          </a:p>
          <a:p>
            <a:endParaRPr lang="en-GB" sz="2000" dirty="0">
              <a:latin typeface="Book Antiqua" pitchFamily="18" charset="0"/>
            </a:endParaRPr>
          </a:p>
          <a:p>
            <a:r>
              <a:rPr lang="en-GB" sz="2000" dirty="0">
                <a:latin typeface="Book Antiqua" pitchFamily="18" charset="0"/>
              </a:rPr>
              <a:t>We would need to do more experiments to find out why! Do you have any ideas?</a:t>
            </a:r>
          </a:p>
          <a:p>
            <a:endParaRPr lang="en-GB" sz="2400" dirty="0">
              <a:latin typeface="Book Antiqua" pitchFamily="18" charset="0"/>
            </a:endParaRPr>
          </a:p>
          <a:p>
            <a:endParaRPr lang="en-GB" sz="24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722" y="5013176"/>
            <a:ext cx="9547273" cy="19442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907704" y="6009608"/>
            <a:ext cx="713867" cy="653852"/>
            <a:chOff x="1907704" y="6009608"/>
            <a:chExt cx="713867" cy="653852"/>
          </a:xfrm>
        </p:grpSpPr>
        <p:sp>
          <p:nvSpPr>
            <p:cNvPr id="5" name="Oval 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sp>
        <p:nvSpPr>
          <p:cNvPr id="6" name="Trapezoid 5"/>
          <p:cNvSpPr/>
          <p:nvPr/>
        </p:nvSpPr>
        <p:spPr>
          <a:xfrm rot="10800000">
            <a:off x="6266973" y="3143958"/>
            <a:ext cx="2232248" cy="1872208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/>
          <p:cNvSpPr/>
          <p:nvPr/>
        </p:nvSpPr>
        <p:spPr>
          <a:xfrm rot="10800000">
            <a:off x="6365715" y="3215966"/>
            <a:ext cx="2016225" cy="175805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092280" y="3915804"/>
            <a:ext cx="504056" cy="5040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93" y="3830638"/>
            <a:ext cx="713867" cy="653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9872" y="6029151"/>
            <a:ext cx="713867" cy="653852"/>
            <a:chOff x="1907704" y="6009608"/>
            <a:chExt cx="713867" cy="653852"/>
          </a:xfrm>
        </p:grpSpPr>
        <p:sp>
          <p:nvSpPr>
            <p:cNvPr id="15" name="Oval 14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23528" y="6015459"/>
            <a:ext cx="713867" cy="653852"/>
            <a:chOff x="1907704" y="6009608"/>
            <a:chExt cx="713867" cy="653852"/>
          </a:xfrm>
        </p:grpSpPr>
        <p:sp>
          <p:nvSpPr>
            <p:cNvPr id="18" name="Oval 17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20072" y="6015459"/>
            <a:ext cx="713867" cy="653852"/>
            <a:chOff x="1907704" y="6009608"/>
            <a:chExt cx="713867" cy="653852"/>
          </a:xfrm>
        </p:grpSpPr>
        <p:sp>
          <p:nvSpPr>
            <p:cNvPr id="21" name="Oval 20"/>
            <p:cNvSpPr/>
            <p:nvPr/>
          </p:nvSpPr>
          <p:spPr>
            <a:xfrm>
              <a:off x="1979712" y="6026547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009608"/>
              <a:ext cx="713867" cy="653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88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37545"/>
              </p:ext>
            </p:extLst>
          </p:nvPr>
        </p:nvGraphicFramePr>
        <p:xfrm>
          <a:off x="611560" y="2060848"/>
          <a:ext cx="7992888" cy="1371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</a:t>
                      </a:r>
                      <a:r>
                        <a:rPr lang="en-GB" sz="2400" baseline="0" dirty="0">
                          <a:latin typeface="Book Antiqua" panose="02040602050305030304" pitchFamily="18" charset="0"/>
                        </a:rPr>
                        <a:t> in Pots</a:t>
                      </a:r>
                      <a:endParaRPr lang="en-GB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27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7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Daffodils in the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st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en-GB" sz="2400" baseline="30000" dirty="0">
                          <a:latin typeface="Book Antiqua" panose="02040602050305030304" pitchFamily="18" charset="0"/>
                        </a:rPr>
                        <a:t>rd</a:t>
                      </a:r>
                      <a:r>
                        <a:rPr lang="en-GB" sz="2400" dirty="0">
                          <a:latin typeface="Book Antiqua" panose="02040602050305030304" pitchFamily="18" charset="0"/>
                        </a:rPr>
                        <a:t>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3326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Here are the average flowering dates across the whole of the UK compared to last year: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64502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For both daffodils in pots and in the ground, the flowering date was later this year. 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sz="2400" dirty="0">
                <a:latin typeface="Book Antiqua" panose="02040602050305030304" pitchFamily="18" charset="0"/>
              </a:rPr>
              <a:t>However, the dates are very close. There is about a week’s difference for daffodils in pots, and only two days for those planted in the ground.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88032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31719" cy="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01664" y="120390"/>
            <a:ext cx="184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482" y="286594"/>
            <a:ext cx="828796" cy="923330"/>
            <a:chOff x="7056784" y="5805264"/>
            <a:chExt cx="828796" cy="923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06630" y="260648"/>
            <a:ext cx="70761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Do you think there could be other reasons for bulbs to flower earlier or later?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51720" y="5373216"/>
            <a:ext cx="680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What changes could you make to the Bulb Project to test these ideas?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730" y="2106951"/>
            <a:ext cx="6460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ook Antiqua" pitchFamily="18" charset="0"/>
              </a:rPr>
              <a:t>Here are some ideas of things that might affect daffodil flowering dates…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147" y="3408696"/>
            <a:ext cx="2419397" cy="1835501"/>
            <a:chOff x="439950" y="2449211"/>
            <a:chExt cx="2419397" cy="1835501"/>
          </a:xfrm>
        </p:grpSpPr>
        <p:pic>
          <p:nvPicPr>
            <p:cNvPr id="2050" name="Picture 2" descr="Image result for soil qualit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50" y="2449211"/>
              <a:ext cx="2331850" cy="170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259632" y="3884602"/>
              <a:ext cx="159971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Soil quality </a:t>
              </a:r>
            </a:p>
          </p:txBody>
        </p:sp>
      </p:grpSp>
      <p:pic>
        <p:nvPicPr>
          <p:cNvPr id="1026" name="Picture 2" descr="Image result for large narcissus f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34" y="3307321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06630" y="5403993"/>
            <a:ext cx="828796" cy="923330"/>
            <a:chOff x="7056784" y="5805264"/>
            <a:chExt cx="828796" cy="923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6106" y="3416733"/>
            <a:ext cx="2701688" cy="1800201"/>
            <a:chOff x="3605520" y="2708920"/>
            <a:chExt cx="2701688" cy="1863937"/>
          </a:xfrm>
        </p:grpSpPr>
        <p:pic>
          <p:nvPicPr>
            <p:cNvPr id="2052" name="Picture 4" descr="Image result for sha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520" y="2708920"/>
              <a:ext cx="2592288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61704" y="4172747"/>
              <a:ext cx="104550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Book Antiqua" pitchFamily="18" charset="0"/>
                </a:rPr>
                <a:t>Shade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4893063"/>
            <a:ext cx="21277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Pests &amp; diseases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660232" y="1484784"/>
            <a:ext cx="2304256" cy="1811140"/>
          </a:xfrm>
          <a:prstGeom prst="wedgeEllipseCallout">
            <a:avLst>
              <a:gd name="adj1" fmla="val -8284"/>
              <a:gd name="adj2" fmla="val 588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I’m not a bee! I’m a Narcissus Fly and I eat daffodil bulbs. I look like a bee so other animals think I can sting!</a:t>
            </a:r>
          </a:p>
        </p:txBody>
      </p:sp>
    </p:spTree>
    <p:extLst>
      <p:ext uri="{BB962C8B-B14F-4D97-AF65-F5344CB8AC3E}">
        <p14:creationId xmlns:p14="http://schemas.microsoft.com/office/powerpoint/2010/main" val="17399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39505-62FF-4D2F-BF6F-6690A58AF90E}"/>
              </a:ext>
            </a:extLst>
          </p:cNvPr>
          <p:cNvSpPr txBox="1"/>
          <p:nvPr/>
        </p:nvSpPr>
        <p:spPr>
          <a:xfrm>
            <a:off x="395536" y="476672"/>
            <a:ext cx="707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ook Antiqua" pitchFamily="18" charset="0"/>
              </a:rPr>
              <a:t>Another thing to consider…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F409F-290B-4306-981E-D69AA3A270C6}"/>
              </a:ext>
            </a:extLst>
          </p:cNvPr>
          <p:cNvSpPr txBox="1"/>
          <p:nvPr/>
        </p:nvSpPr>
        <p:spPr>
          <a:xfrm>
            <a:off x="575556" y="134076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This year, most schools had to close before the end of the Bulb Project. Because of this, we did not receive as much data as usual.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  <a:p>
            <a:r>
              <a:rPr lang="en-GB" sz="2400" dirty="0">
                <a:latin typeface="Book Antiqua" panose="02040602050305030304" pitchFamily="18" charset="0"/>
              </a:rPr>
              <a:t>In 2019 we received dates for more than </a:t>
            </a:r>
            <a:r>
              <a:rPr lang="en-GB" sz="2400" b="1" dirty="0">
                <a:latin typeface="Book Antiqua" panose="02040602050305030304" pitchFamily="18" charset="0"/>
              </a:rPr>
              <a:t>2,300</a:t>
            </a:r>
            <a:r>
              <a:rPr lang="en-GB" sz="2400" dirty="0">
                <a:latin typeface="Book Antiqua" panose="02040602050305030304" pitchFamily="18" charset="0"/>
              </a:rPr>
              <a:t> flowers.</a:t>
            </a:r>
          </a:p>
          <a:p>
            <a:r>
              <a:rPr lang="en-GB" sz="2400" dirty="0">
                <a:latin typeface="Book Antiqua" panose="02040602050305030304" pitchFamily="18" charset="0"/>
              </a:rPr>
              <a:t>This year we received dates for </a:t>
            </a:r>
            <a:r>
              <a:rPr lang="en-GB" sz="2400" b="1" dirty="0">
                <a:latin typeface="Book Antiqua" panose="02040602050305030304" pitchFamily="18" charset="0"/>
              </a:rPr>
              <a:t>1,170</a:t>
            </a:r>
            <a:r>
              <a:rPr lang="en-GB" sz="2400" dirty="0">
                <a:latin typeface="Book Antiqua" panose="02040602050305030304" pitchFamily="18" charset="0"/>
              </a:rPr>
              <a:t> flowers.</a:t>
            </a:r>
          </a:p>
          <a:p>
            <a:r>
              <a:rPr lang="en-GB" sz="2400" dirty="0">
                <a:latin typeface="Book Antiqua" panose="02040602050305030304" pitchFamily="18" charset="0"/>
              </a:rPr>
              <a:t>Many schools reported that their daffodils didn’t flower before their school had to close.</a:t>
            </a:r>
          </a:p>
          <a:p>
            <a:endParaRPr lang="en-GB" sz="2400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A group of people sitting in front of a building&#10;&#10;Description automatically generated">
            <a:extLst>
              <a:ext uri="{FF2B5EF4-FFF2-40B4-BE49-F238E27FC236}">
                <a16:creationId xmlns:a16="http://schemas.microsoft.com/office/drawing/2014/main" id="{A2308B42-F52D-44B6-8DEC-AD0C5AF9E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4404722"/>
            <a:ext cx="3131840" cy="2336646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D2089EF-34C2-4672-BF4E-EB66CFD59782}"/>
              </a:ext>
            </a:extLst>
          </p:cNvPr>
          <p:cNvSpPr/>
          <p:nvPr/>
        </p:nvSpPr>
        <p:spPr>
          <a:xfrm>
            <a:off x="755576" y="4457483"/>
            <a:ext cx="5040560" cy="2119497"/>
          </a:xfrm>
          <a:prstGeom prst="cloudCallout">
            <a:avLst>
              <a:gd name="adj1" fmla="val -59501"/>
              <a:gd name="adj2" fmla="val 500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GB" sz="2400" dirty="0">
                <a:latin typeface="Book Antiqua" panose="02040602050305030304" pitchFamily="18" charset="0"/>
              </a:rPr>
            </a:br>
            <a:r>
              <a:rPr lang="en-GB" sz="2400" dirty="0">
                <a:latin typeface="Book Antiqua" panose="02040602050305030304" pitchFamily="18" charset="0"/>
              </a:rPr>
              <a:t>Do you think this could have affected our results?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303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75" y="1988840"/>
            <a:ext cx="461665" cy="24498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Average Height (cm)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EC97536-3A45-4313-9380-4B76A934D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384671"/>
              </p:ext>
            </p:extLst>
          </p:nvPr>
        </p:nvGraphicFramePr>
        <p:xfrm>
          <a:off x="790813" y="1428186"/>
          <a:ext cx="7632849" cy="416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96478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latin typeface="Book Antiqua" pitchFamily="18" charset="0"/>
                <a:cs typeface="Arial" pitchFamily="34" charset="0"/>
              </a:rPr>
              <a:t>        </a:t>
            </a:r>
            <a:r>
              <a:rPr kumimoji="0" lang="en-GB" sz="3200" b="1" u="none" strike="noStrike" cap="none" normalizeH="0" baseline="0" dirty="0">
                <a:ln>
                  <a:noFill/>
                </a:ln>
                <a:effectLst/>
                <a:latin typeface="Book Antiqua" pitchFamily="18" charset="0"/>
                <a:cs typeface="Arial" pitchFamily="34" charset="0"/>
              </a:rPr>
              <a:t>Which country had the tallest/shortest daffodils?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6612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ok Antiqua" pitchFamily="18" charset="0"/>
              </a:rPr>
              <a:t>Using the bar chart can you work out how tall the daffodils are?</a:t>
            </a:r>
          </a:p>
          <a:p>
            <a:r>
              <a:rPr lang="en-GB" sz="2000" dirty="0">
                <a:latin typeface="Book Antiqua" pitchFamily="18" charset="0"/>
              </a:rPr>
              <a:t>How much taller were daffodils in Wales compared to Scotland?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2119" y="372957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21cm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3056" y="219905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24cm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412" y="219704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5608" y="5733256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Down Arrow 5"/>
          <p:cNvSpPr/>
          <p:nvPr/>
        </p:nvSpPr>
        <p:spPr>
          <a:xfrm rot="10800000">
            <a:off x="7139403" y="2274303"/>
            <a:ext cx="504056" cy="61074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1941890" y="4268546"/>
            <a:ext cx="504056" cy="610742"/>
          </a:xfrm>
          <a:prstGeom prst="downArrow">
            <a:avLst/>
          </a:prstGeom>
          <a:solidFill>
            <a:srgbClr val="CC99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1221810" y="409346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1130940" y="2134527"/>
            <a:ext cx="5888449" cy="12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79707" y="8806200"/>
            <a:ext cx="15299364" cy="142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45583" y="2968075"/>
            <a:ext cx="1206209" cy="523220"/>
          </a:xfrm>
          <a:prstGeom prst="rect">
            <a:avLst/>
          </a:prstGeom>
          <a:solidFill>
            <a:srgbClr val="C1FDA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ook Antiqua" panose="02040602050305030304" pitchFamily="18" charset="0"/>
              </a:rPr>
              <a:t>About 4cm difference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63266" y="16792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25cm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6969" y="3652450"/>
            <a:ext cx="690899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ok Antiqua" panose="02040602050305030304" pitchFamily="18" charset="0"/>
              </a:rPr>
              <a:t>Why do you think the daffodils grew the tallest in Wales?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1093" y="27375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ook Antiqua" panose="02040602050305030304" pitchFamily="18" charset="0"/>
              </a:rPr>
              <a:t>23cm</a:t>
            </a:r>
          </a:p>
        </p:txBody>
      </p:sp>
    </p:spTree>
    <p:extLst>
      <p:ext uri="{BB962C8B-B14F-4D97-AF65-F5344CB8AC3E}">
        <p14:creationId xmlns:p14="http://schemas.microsoft.com/office/powerpoint/2010/main" val="34851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/>
      <p:bldP spid="6" grpId="0" animBg="1"/>
      <p:bldP spid="22" grpId="0" animBg="1"/>
      <p:bldP spid="30" grpId="0" animBg="1"/>
      <p:bldP spid="24" grpId="0"/>
      <p:bldP spid="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On average, the daffodils were tallest in Wales.</a:t>
            </a:r>
          </a:p>
          <a:p>
            <a:endParaRPr lang="en-GB" sz="2400" b="1" dirty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Book Antiqua" pitchFamily="18" charset="0"/>
              </a:rPr>
              <a:t>Wales was the warmest 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Book Antiqua" pitchFamily="18" charset="0"/>
              </a:rPr>
              <a:t>Wales had the most rain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>
              <a:latin typeface="Book Antiqua" pitchFamily="18" charset="0"/>
            </a:endParaRPr>
          </a:p>
          <a:p>
            <a:r>
              <a:rPr lang="en-GB" sz="2400" dirty="0">
                <a:latin typeface="Book Antiqua" pitchFamily="18" charset="0"/>
              </a:rPr>
              <a:t>The warm sunshine could have helped the daffodils to grow tall.</a:t>
            </a:r>
          </a:p>
          <a:p>
            <a:endParaRPr lang="en-GB" sz="2400" dirty="0">
              <a:latin typeface="Book Antiqua" pitchFamily="18" charset="0"/>
            </a:endParaRPr>
          </a:p>
          <a:p>
            <a:r>
              <a:rPr lang="en-GB" sz="2400" dirty="0">
                <a:latin typeface="Book Antiqua" pitchFamily="18" charset="0"/>
              </a:rPr>
              <a:t>The daffodils received plenty of water from the rain.</a:t>
            </a:r>
          </a:p>
          <a:p>
            <a:endParaRPr lang="en-GB" sz="2400" dirty="0">
              <a:latin typeface="Book Antiqua" pitchFamily="18" charset="0"/>
            </a:endParaRPr>
          </a:p>
          <a:p>
            <a:r>
              <a:rPr lang="en-GB" sz="2400" dirty="0">
                <a:latin typeface="Book Antiqua" pitchFamily="18" charset="0"/>
              </a:rPr>
              <a:t>To be sure why, we would need to do more experiments.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400" dirty="0">
              <a:latin typeface="Book Antiqua" pitchFamily="18" charset="0"/>
            </a:endParaRPr>
          </a:p>
          <a:p>
            <a:r>
              <a:rPr lang="en-GB" sz="2400" b="1" dirty="0">
                <a:latin typeface="Book Antiqua" pitchFamily="18" charset="0"/>
              </a:rPr>
              <a:t>	Can you think of any other reasons why 	daffodils grew taller in Wales?</a:t>
            </a:r>
          </a:p>
          <a:p>
            <a:endParaRPr lang="en-GB" sz="2400" dirty="0">
              <a:latin typeface="Book Antiqu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400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9608" y="4869160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3" y="5805264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60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856A-DBE4-4B6A-99FA-1DB4B077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Mystery Bulbs!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4088-D4B4-45BA-BBDE-E1F32A47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106" y="5013176"/>
            <a:ext cx="7767698" cy="147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Can you find out what kind of flower this is? </a:t>
            </a:r>
          </a:p>
          <a:p>
            <a:pPr marL="0" indent="0">
              <a:buNone/>
            </a:pPr>
            <a:endParaRPr lang="en-GB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Have you seen any growing in gardens or parks near your home?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6B9A2-8EA8-4637-B786-11E0442ED2F1}"/>
              </a:ext>
            </a:extLst>
          </p:cNvPr>
          <p:cNvSpPr/>
          <p:nvPr/>
        </p:nvSpPr>
        <p:spPr>
          <a:xfrm>
            <a:off x="179512" y="1417638"/>
            <a:ext cx="3966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Sadly, you may not have been able to see your mystery bulbs flowering this year because schools had to close down. Here are some photos of the same species of flower! </a:t>
            </a:r>
          </a:p>
        </p:txBody>
      </p:sp>
      <p:pic>
        <p:nvPicPr>
          <p:cNvPr id="6" name="Picture 5" descr="A pile of hay with a purple flower&#10;&#10;Description automatically generated">
            <a:extLst>
              <a:ext uri="{FF2B5EF4-FFF2-40B4-BE49-F238E27FC236}">
                <a16:creationId xmlns:a16="http://schemas.microsoft.com/office/drawing/2014/main" id="{B4E5DF40-BAB4-4475-9EE6-B48815F43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06" y="1307738"/>
            <a:ext cx="1821816" cy="3240360"/>
          </a:xfrm>
          <a:prstGeom prst="rect">
            <a:avLst/>
          </a:prstGeom>
        </p:spPr>
      </p:pic>
      <p:pic>
        <p:nvPicPr>
          <p:cNvPr id="8" name="Picture 7" descr="A purple flower on a plant&#10;&#10;Description automatically generated">
            <a:extLst>
              <a:ext uri="{FF2B5EF4-FFF2-40B4-BE49-F238E27FC236}">
                <a16:creationId xmlns:a16="http://schemas.microsoft.com/office/drawing/2014/main" id="{F13F014E-15B7-4F0B-9DE1-157768C75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11" y="1307737"/>
            <a:ext cx="2430270" cy="32403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0CD95A-4C92-437D-8313-D4645CB51726}"/>
              </a:ext>
            </a:extLst>
          </p:cNvPr>
          <p:cNvGrpSpPr/>
          <p:nvPr/>
        </p:nvGrpSpPr>
        <p:grpSpPr>
          <a:xfrm>
            <a:off x="88916" y="4824795"/>
            <a:ext cx="828190" cy="826998"/>
            <a:chOff x="7056784" y="5805264"/>
            <a:chExt cx="828796" cy="9233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B04B0C-039C-463E-945E-9EF0A73C5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3D322C-B066-4B8B-B2C0-115D54846880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646688-01CD-40BC-B13B-2D0183DF5E6F}"/>
              </a:ext>
            </a:extLst>
          </p:cNvPr>
          <p:cNvGrpSpPr/>
          <p:nvPr/>
        </p:nvGrpSpPr>
        <p:grpSpPr>
          <a:xfrm>
            <a:off x="88916" y="5614138"/>
            <a:ext cx="828190" cy="826998"/>
            <a:chOff x="7056784" y="5805264"/>
            <a:chExt cx="828796" cy="9233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FB33E7-1B96-4532-81B4-592294F5B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3BAF24-2FD0-497E-BAF8-61ED85E4D310}"/>
                </a:ext>
              </a:extLst>
            </p:cNvPr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70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>
                <a:latin typeface="Book Antiqua" pitchFamily="18" charset="0"/>
              </a:rPr>
              <a:t>Finding a trend is quite difficult but some things are clear…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173498"/>
            <a:ext cx="8075240" cy="2135822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The bulbs rely on both warm sunshine and water in order to flower.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>
                <a:latin typeface="Book Antiqua" pitchFamily="18" charset="0"/>
              </a:rPr>
              <a:t>Our seasons are becoming more unpredictable as our world is getting warmer.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b="1" dirty="0">
                <a:latin typeface="Book Antiqua" pitchFamily="18" charset="0"/>
              </a:rPr>
              <a:t>	</a:t>
            </a:r>
            <a:r>
              <a:rPr lang="en-GB" sz="4400" b="1" dirty="0">
                <a:latin typeface="Book Antiqua" pitchFamily="18" charset="0"/>
              </a:rPr>
              <a:t>How do you think this will affect the growth of 	plants in the 	future?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07524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1668" y="5363503"/>
            <a:ext cx="828796" cy="923330"/>
            <a:chOff x="7056784" y="5805264"/>
            <a:chExt cx="828796" cy="9233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0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Book Antiqua" pitchFamily="18" charset="0"/>
              </a:rPr>
              <a:t>Super Scientists!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The Edina Trust would like to thank everyone that worked so hard planting their bulbs, observing, and sending in their records.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We couldn’t have carried out an experiment like this without your help!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And now for the results…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	Look out for questions along the way!</a:t>
            </a:r>
          </a:p>
          <a:p>
            <a:pPr marL="0" indent="0">
              <a:buNone/>
            </a:pPr>
            <a:endParaRPr lang="en-GB" dirty="0">
              <a:latin typeface="Book Antiqua" pitchFamily="18" charset="0"/>
            </a:endParaRPr>
          </a:p>
        </p:txBody>
      </p:sp>
      <p:pic>
        <p:nvPicPr>
          <p:cNvPr id="2050" name="Picture 2" descr="C:\Users\RoseB\AppData\Local\Microsoft\Windows\Temporary Internet Files\Content.IE5\LPA16MQ2\MC9004413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56" y="109736"/>
            <a:ext cx="1591072" cy="1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466" y="5445224"/>
            <a:ext cx="858190" cy="923330"/>
            <a:chOff x="7027390" y="5805264"/>
            <a:chExt cx="858190" cy="923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r="12801"/>
            <a:stretch/>
          </p:blipFill>
          <p:spPr>
            <a:xfrm>
              <a:off x="7027390" y="5841339"/>
              <a:ext cx="858190" cy="743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21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For this investigation we divided all schools into the four countries taking part: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795"/>
            <a:ext cx="3962953" cy="5715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9168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Scotland: </a:t>
            </a:r>
            <a:r>
              <a:rPr lang="en-GB" dirty="0"/>
              <a:t>Dumfries &amp; Galloway, Dundee, East Ayrshire, Fife, North Lanarkshire, Renfrewshire, Scottish Borders, South Lanarkshire, West Dunbartonshire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6437" y="33569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England: </a:t>
            </a:r>
            <a:r>
              <a:rPr lang="en-GB" dirty="0"/>
              <a:t>Hull, Lancashire, Lincolnshire, North East Lincolnshire, Oxfordshire, Sunderland, Wakefield, Wolverhampton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3928" y="445869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Northern Ireland: </a:t>
            </a:r>
            <a:r>
              <a:rPr lang="en-GB" dirty="0"/>
              <a:t>Belfast, Derry/Londonderry, Strabane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6437" y="529191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Wales: </a:t>
            </a:r>
            <a:r>
              <a:rPr lang="en-GB" dirty="0"/>
              <a:t>Blaenau Gwent, Caerphilly, Conwy, Rhondda Cynon </a:t>
            </a:r>
            <a:r>
              <a:rPr lang="en-GB" dirty="0" err="1"/>
              <a:t>Taf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7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1C933DF-401E-404D-9F08-465EF3BBF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003321"/>
              </p:ext>
            </p:extLst>
          </p:nvPr>
        </p:nvGraphicFramePr>
        <p:xfrm>
          <a:off x="467544" y="1146569"/>
          <a:ext cx="8136904" cy="442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4056" y="129406"/>
            <a:ext cx="1115616" cy="923330"/>
            <a:chOff x="6912768" y="5805264"/>
            <a:chExt cx="1115616" cy="9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768" y="5841339"/>
              <a:ext cx="1115616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3326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had the most rain?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5574193"/>
            <a:ext cx="8525197" cy="1263873"/>
            <a:chOff x="395536" y="5574193"/>
            <a:chExt cx="8280920" cy="1263873"/>
          </a:xfrm>
        </p:grpSpPr>
        <p:sp>
          <p:nvSpPr>
            <p:cNvPr id="10" name="TextBox 9"/>
            <p:cNvSpPr txBox="1"/>
            <p:nvPr/>
          </p:nvSpPr>
          <p:spPr>
            <a:xfrm>
              <a:off x="611560" y="5574193"/>
              <a:ext cx="8064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Book Antiqua" pitchFamily="18" charset="0"/>
                </a:rPr>
                <a:t>Wales had the most rain during the project.</a:t>
              </a:r>
            </a:p>
            <a:p>
              <a:r>
                <a:rPr lang="en-GB" sz="2400" dirty="0">
                  <a:latin typeface="Book Antiqua" pitchFamily="18" charset="0"/>
                </a:rPr>
                <a:t>	Can you estimate how much more monthly rainfall 	there was in Wales than Northern Ireland?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5536" y="5949280"/>
              <a:ext cx="1115616" cy="888786"/>
              <a:chOff x="6696744" y="5805264"/>
              <a:chExt cx="1115616" cy="923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744" y="5841339"/>
                <a:ext cx="1115616" cy="74374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200800" y="5805264"/>
                <a:ext cx="50526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?</a:t>
                </a:r>
              </a:p>
            </p:txBody>
          </p:sp>
        </p:grpSp>
      </p:grp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102539" y="1628800"/>
            <a:ext cx="61349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1224234" y="2747678"/>
            <a:ext cx="415341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RoseB\AppData\Local\Microsoft\Windows\Temporary Internet Files\Content.IE5\LPA16MQ2\MC9003893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93" y="1026959"/>
            <a:ext cx="880567" cy="9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4020" y="3212976"/>
            <a:ext cx="388843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During the Bulb Project, Wales had an average of 31mm more rain per month than Northern Ireland.</a:t>
            </a:r>
          </a:p>
        </p:txBody>
      </p:sp>
    </p:spTree>
    <p:extLst>
      <p:ext uri="{BB962C8B-B14F-4D97-AF65-F5344CB8AC3E}">
        <p14:creationId xmlns:p14="http://schemas.microsoft.com/office/powerpoint/2010/main" val="1746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E0E28F5-D360-417C-BE02-B532F15CF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911945"/>
              </p:ext>
            </p:extLst>
          </p:nvPr>
        </p:nvGraphicFramePr>
        <p:xfrm>
          <a:off x="762301" y="1112475"/>
          <a:ext cx="7698131" cy="434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        Which country was the warmest/coldest?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758" y="5589240"/>
            <a:ext cx="837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ok Antiqua" pitchFamily="18" charset="0"/>
              </a:rPr>
              <a:t>Wales was warmest, Scotland was coldest.</a:t>
            </a:r>
          </a:p>
          <a:p>
            <a:r>
              <a:rPr lang="en-GB" sz="2400" dirty="0">
                <a:latin typeface="Book Antiqua" pitchFamily="18" charset="0"/>
              </a:rPr>
              <a:t>	Why do you think that is? Why might Scotland have 	been the coldest area?</a:t>
            </a:r>
          </a:p>
        </p:txBody>
      </p:sp>
      <p:pic>
        <p:nvPicPr>
          <p:cNvPr id="1028" name="Picture 4" descr="C:\Users\RoseB\AppData\Local\Microsoft\Windows\Temporary Internet Files\Content.IE5\NP4WQC7W\MC900232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6001"/>
            <a:ext cx="937788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b/be/Snow01.svg/1000px-Snow0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74" y="2996952"/>
            <a:ext cx="962950" cy="9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11340" y="129406"/>
            <a:ext cx="828796" cy="923330"/>
            <a:chOff x="7056784" y="5805264"/>
            <a:chExt cx="828796" cy="923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301" y="5992713"/>
            <a:ext cx="828796" cy="923330"/>
            <a:chOff x="7056784" y="5805264"/>
            <a:chExt cx="828796" cy="9233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5074" y="2558228"/>
            <a:ext cx="388843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Scotland is further north than England (it has a higher latitude). Places further from the equator do not have as much direct sunlight so it is normally colder.</a:t>
            </a:r>
          </a:p>
        </p:txBody>
      </p:sp>
      <p:sp>
        <p:nvSpPr>
          <p:cNvPr id="1040" name="TextBox 1039">
            <a:hlinkClick r:id="rId6" action="ppaction://hlinksldjump"/>
          </p:cNvPr>
          <p:cNvSpPr txBox="1"/>
          <p:nvPr/>
        </p:nvSpPr>
        <p:spPr>
          <a:xfrm>
            <a:off x="362894" y="2996952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watch the animation!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skip</a:t>
            </a:r>
          </a:p>
        </p:txBody>
      </p:sp>
    </p:spTree>
    <p:extLst>
      <p:ext uri="{BB962C8B-B14F-4D97-AF65-F5344CB8AC3E}">
        <p14:creationId xmlns:p14="http://schemas.microsoft.com/office/powerpoint/2010/main" val="6570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wheelReverse spokes="1"/>
      </p:transition>
    </mc:Choice>
    <mc:Fallback xmlns="">
      <p:transition spd="slow" advClick="0"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301" y="1196752"/>
            <a:ext cx="7554115" cy="4896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075575" y="3103019"/>
            <a:ext cx="1764802" cy="864096"/>
            <a:chOff x="1011770" y="2924944"/>
            <a:chExt cx="1764802" cy="864096"/>
          </a:xfrm>
        </p:grpSpPr>
        <p:sp>
          <p:nvSpPr>
            <p:cNvPr id="4" name="Right Arrow 3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un 4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23022" y="2420888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23022" y="3376661"/>
            <a:ext cx="3316336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223022" y="4217125"/>
            <a:ext cx="3853034" cy="51119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1" y="1801678"/>
            <a:ext cx="4010585" cy="36866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416743" y="3364706"/>
            <a:ext cx="45719" cy="540544"/>
          </a:xfrm>
          <a:custGeom>
            <a:avLst/>
            <a:gdLst>
              <a:gd name="connsiteX0" fmla="*/ 52656 w 52656"/>
              <a:gd name="connsiteY0" fmla="*/ 0 h 540544"/>
              <a:gd name="connsiteX1" fmla="*/ 268 w 52656"/>
              <a:gd name="connsiteY1" fmla="*/ 261938 h 540544"/>
              <a:gd name="connsiteX2" fmla="*/ 35987 w 52656"/>
              <a:gd name="connsiteY2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56" h="540544">
                <a:moveTo>
                  <a:pt x="52656" y="0"/>
                </a:moveTo>
                <a:cubicBezTo>
                  <a:pt x="27851" y="85923"/>
                  <a:pt x="3046" y="171847"/>
                  <a:pt x="268" y="261938"/>
                </a:cubicBezTo>
                <a:cubicBezTo>
                  <a:pt x="-2510" y="352029"/>
                  <a:pt x="16738" y="446286"/>
                  <a:pt x="35987" y="540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17291" y="14406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As the sunlight is shining on the Earth…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515" y="4893260"/>
            <a:ext cx="361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anose="02040602050305030304" pitchFamily="18" charset="0"/>
              </a:rPr>
              <a:t>…the same amount of light and warmth is spread across more of the surface than at the equator.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213" y="3221753"/>
            <a:ext cx="328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This makes it warm at the equator and cold at the North and South Pole!</a:t>
            </a:r>
          </a:p>
        </p:txBody>
      </p:sp>
      <p:pic>
        <p:nvPicPr>
          <p:cNvPr id="12" name="Picture 4" descr="C:\Users\SamanthaM\AppData\Local\Microsoft\Windows\Temporary Internet Files\Content.IE5\NWBG4FYI\894px-Polar_Bear_0319_-_23-11-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27" y="1348607"/>
            <a:ext cx="871440" cy="7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manthaM\AppData\Local\Microsoft\Windows\Temporary Internet Files\Content.IE5\7BFL849Q\baby_emperor_penguin_by_laogephoto-d6094yj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68" y="5144106"/>
            <a:ext cx="756109" cy="8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68357" y="3103019"/>
            <a:ext cx="1764802" cy="864096"/>
            <a:chOff x="1011770" y="2924944"/>
            <a:chExt cx="1764802" cy="864096"/>
          </a:xfrm>
        </p:grpSpPr>
        <p:sp>
          <p:nvSpPr>
            <p:cNvPr id="16" name="Right Arrow 1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un 1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71800" y="3382465"/>
            <a:ext cx="4646" cy="724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87773" y="3578960"/>
            <a:ext cx="0" cy="54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68357" y="3114532"/>
            <a:ext cx="1764802" cy="864096"/>
            <a:chOff x="1011770" y="2924944"/>
            <a:chExt cx="1764802" cy="864096"/>
          </a:xfrm>
        </p:grpSpPr>
        <p:sp>
          <p:nvSpPr>
            <p:cNvPr id="22" name="Right Arrow 2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un 2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572000" y="2400325"/>
            <a:ext cx="381000" cy="580777"/>
          </a:xfrm>
          <a:custGeom>
            <a:avLst/>
            <a:gdLst>
              <a:gd name="connsiteX0" fmla="*/ 358775 w 358775"/>
              <a:gd name="connsiteY0" fmla="*/ 0 h 517525"/>
              <a:gd name="connsiteX1" fmla="*/ 269875 w 358775"/>
              <a:gd name="connsiteY1" fmla="*/ 101600 h 517525"/>
              <a:gd name="connsiteX2" fmla="*/ 161925 w 358775"/>
              <a:gd name="connsiteY2" fmla="*/ 234950 h 517525"/>
              <a:gd name="connsiteX3" fmla="*/ 0 w 358775"/>
              <a:gd name="connsiteY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75" h="517525">
                <a:moveTo>
                  <a:pt x="358775" y="0"/>
                </a:moveTo>
                <a:cubicBezTo>
                  <a:pt x="330729" y="31221"/>
                  <a:pt x="302683" y="62442"/>
                  <a:pt x="269875" y="101600"/>
                </a:cubicBezTo>
                <a:cubicBezTo>
                  <a:pt x="237067" y="140758"/>
                  <a:pt x="206904" y="165629"/>
                  <a:pt x="161925" y="234950"/>
                </a:cubicBezTo>
                <a:cubicBezTo>
                  <a:pt x="116946" y="304271"/>
                  <a:pt x="58473" y="410898"/>
                  <a:pt x="0" y="517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068357" y="2179310"/>
            <a:ext cx="1764802" cy="864096"/>
            <a:chOff x="1011770" y="2924944"/>
            <a:chExt cx="1764802" cy="864096"/>
          </a:xfrm>
        </p:grpSpPr>
        <p:sp>
          <p:nvSpPr>
            <p:cNvPr id="27" name="Right Arrow 26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un 27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68357" y="4029164"/>
            <a:ext cx="1764802" cy="864096"/>
            <a:chOff x="1011770" y="2924944"/>
            <a:chExt cx="1764802" cy="864096"/>
          </a:xfrm>
        </p:grpSpPr>
        <p:sp>
          <p:nvSpPr>
            <p:cNvPr id="30" name="Right Arrow 29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un 30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>
            <a:off x="4508500" y="4206875"/>
            <a:ext cx="263525" cy="523875"/>
          </a:xfrm>
          <a:custGeom>
            <a:avLst/>
            <a:gdLst>
              <a:gd name="connsiteX0" fmla="*/ 0 w 263525"/>
              <a:gd name="connsiteY0" fmla="*/ 0 h 523875"/>
              <a:gd name="connsiteX1" fmla="*/ 123825 w 263525"/>
              <a:gd name="connsiteY1" fmla="*/ 292100 h 523875"/>
              <a:gd name="connsiteX2" fmla="*/ 263525 w 263525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523875">
                <a:moveTo>
                  <a:pt x="0" y="0"/>
                </a:moveTo>
                <a:cubicBezTo>
                  <a:pt x="39952" y="102394"/>
                  <a:pt x="79904" y="204788"/>
                  <a:pt x="123825" y="292100"/>
                </a:cubicBezTo>
                <a:cubicBezTo>
                  <a:pt x="167746" y="379413"/>
                  <a:pt x="215635" y="451644"/>
                  <a:pt x="263525" y="523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068357" y="2187168"/>
            <a:ext cx="1764802" cy="864096"/>
            <a:chOff x="1011770" y="2924944"/>
            <a:chExt cx="1764802" cy="864096"/>
          </a:xfrm>
        </p:grpSpPr>
        <p:sp>
          <p:nvSpPr>
            <p:cNvPr id="36" name="Right Arrow 35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un 36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7118" y="2187168"/>
            <a:ext cx="1764802" cy="864096"/>
            <a:chOff x="1011770" y="2924944"/>
            <a:chExt cx="1764802" cy="864096"/>
          </a:xfrm>
        </p:grpSpPr>
        <p:sp>
          <p:nvSpPr>
            <p:cNvPr id="39" name="Right Arrow 38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un 39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61946" y="4040677"/>
            <a:ext cx="1764802" cy="864096"/>
            <a:chOff x="1011770" y="2924944"/>
            <a:chExt cx="1764802" cy="864096"/>
          </a:xfrm>
        </p:grpSpPr>
        <p:sp>
          <p:nvSpPr>
            <p:cNvPr id="42" name="Right Arrow 41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un 42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4070" y="4029164"/>
            <a:ext cx="1764802" cy="864096"/>
            <a:chOff x="1011770" y="2924944"/>
            <a:chExt cx="1764802" cy="864096"/>
          </a:xfrm>
        </p:grpSpPr>
        <p:sp>
          <p:nvSpPr>
            <p:cNvPr id="45" name="Right Arrow 44"/>
            <p:cNvSpPr/>
            <p:nvPr/>
          </p:nvSpPr>
          <p:spPr>
            <a:xfrm>
              <a:off x="1011770" y="3201943"/>
              <a:ext cx="1764802" cy="3331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un 45"/>
            <p:cNvSpPr/>
            <p:nvPr/>
          </p:nvSpPr>
          <p:spPr>
            <a:xfrm>
              <a:off x="1401567" y="2924944"/>
              <a:ext cx="938185" cy="86409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16976" y="3212976"/>
            <a:ext cx="3649139" cy="479732"/>
            <a:chOff x="4416976" y="3212976"/>
            <a:chExt cx="3649139" cy="479732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416976" y="3645024"/>
              <a:ext cx="3611408" cy="47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3212976"/>
              <a:ext cx="1333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Equator</a:t>
              </a:r>
            </a:p>
          </p:txBody>
        </p:sp>
      </p:grpSp>
      <p:pic>
        <p:nvPicPr>
          <p:cNvPr id="14" name="Picture 6" descr="C:\Users\SamanthaM\AppData\Local\Microsoft\Windows\Temporary Internet Files\Content.IE5\NWBG4FYI\camello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20" y="3301663"/>
            <a:ext cx="1054804" cy="8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701133" y="2400325"/>
            <a:ext cx="988043" cy="461665"/>
            <a:chOff x="5701133" y="2400325"/>
            <a:chExt cx="9880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5933067" y="2400325"/>
              <a:ext cx="7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UK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5701133" y="2674659"/>
              <a:ext cx="289587" cy="9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323528" y="5661248"/>
            <a:ext cx="8496944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Book Antiqua" panose="02040602050305030304" pitchFamily="18" charset="0"/>
                <a:hlinkClick r:id="rId6" action="ppaction://hlinksldjump"/>
              </a:rPr>
              <a:t>Click here to replay!</a:t>
            </a:r>
            <a:endParaRPr lang="en-GB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GB" sz="3200" dirty="0">
                <a:latin typeface="Book Antiqua" panose="02040602050305030304" pitchFamily="18" charset="0"/>
              </a:rPr>
              <a:t>or click outside this box to move on.</a:t>
            </a:r>
          </a:p>
        </p:txBody>
      </p:sp>
    </p:spTree>
    <p:extLst>
      <p:ext uri="{BB962C8B-B14F-4D97-AF65-F5344CB8AC3E}">
        <p14:creationId xmlns:p14="http://schemas.microsoft.com/office/powerpoint/2010/main" val="17719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295 0.00185 -0.00434 0.00695 -0.00659 0.00995 C -0.00955 0.01412 -0.01198 0.01852 -0.0151 0.02153 C -0.02187 0.02824 -0.02864 0.03634 -0.03541 0.04375 C -0.03819 0.04722 -0.04045 0.05208 -0.0434 0.0544 C -0.05364 0.0632 -0.06354 0.07408 -0.07395 0.08171 C -0.07899 0.08912 -0.08663 0.09213 -0.0927 0.09514 C -0.09687 0.09954 -0.10191 0.09954 -0.10625 0.10255 C -0.1125 0.10718 -0.11909 0.11042 -0.12586 0.11458 C -0.12951 0.11713 -0.13246 0.12107 -0.13628 0.12199 C -0.1401 0.1257 -0.14392 0.1287 -0.14809 0.12963 C -0.15052 0.13125 -0.1526 0.13264 -0.1552 0.13357 C -0.15816 0.13542 -0.16093 0.13634 -0.16406 0.13796 C -0.16875 0.14421 -0.17361 0.14491 -0.17847 0.14838 C -0.18125 0.15046 -0.18663 0.15347 -0.18663 0.1537 C -0.19097 0.16134 -0.196 0.16111 -0.20139 0.16343 C -0.20659 0.16551 -0.2125 0.1706 -0.2177 0.1706 " pathEditMode="relative" rAng="0" ptsTypes="ffffffffffffffffA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851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89 0.0437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8" grpId="0" animBg="1"/>
      <p:bldP spid="18" grpId="1" animBg="1"/>
      <p:bldP spid="32" grpId="0" animBg="1"/>
      <p:bldP spid="32" grpId="1" animBg="1"/>
      <p:bldP spid="8" grpId="0" animBg="1"/>
      <p:bldP spid="8" grpId="1" animBg="1"/>
      <p:bldP spid="8" grpId="2" animBg="1"/>
      <p:bldP spid="9" grpId="0"/>
      <p:bldP spid="9" grpId="1"/>
      <p:bldP spid="10" grpId="0" build="allAtOnce"/>
      <p:bldP spid="25" grpId="0" animBg="1"/>
      <p:bldP spid="25" grpId="1" animBg="1"/>
      <p:bldP spid="25" grpId="2" animBg="1"/>
      <p:bldP spid="34" grpId="0" animBg="1"/>
      <p:bldP spid="3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F1CB8A-A3AB-49AD-8085-BC70BD9CB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748854"/>
              </p:ext>
            </p:extLst>
          </p:nvPr>
        </p:nvGraphicFramePr>
        <p:xfrm>
          <a:off x="251520" y="1613124"/>
          <a:ext cx="8496944" cy="469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Which country was the warmest </a:t>
            </a:r>
            <a:br>
              <a:rPr lang="en-GB" sz="3200" b="1" dirty="0">
                <a:latin typeface="Book Antiqua" pitchFamily="18" charset="0"/>
              </a:rPr>
            </a:br>
            <a:r>
              <a:rPr lang="en-GB" sz="3200" b="1" u="sng" dirty="0">
                <a:latin typeface="Book Antiqua" pitchFamily="18" charset="0"/>
              </a:rPr>
              <a:t>in January</a:t>
            </a:r>
            <a:r>
              <a:rPr lang="en-GB" sz="3200" b="1" dirty="0">
                <a:latin typeface="Book Antiqua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27784" y="3105834"/>
            <a:ext cx="3888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Book Antiqua" panose="02040602050305030304" pitchFamily="18" charset="0"/>
              </a:rPr>
              <a:t>Wales was the warmest region in January. </a:t>
            </a:r>
          </a:p>
        </p:txBody>
      </p:sp>
      <p:sp>
        <p:nvSpPr>
          <p:cNvPr id="3" name="Down Arrow 2"/>
          <p:cNvSpPr/>
          <p:nvPr/>
        </p:nvSpPr>
        <p:spPr>
          <a:xfrm rot="1185347" flipH="1">
            <a:off x="4250639" y="3755886"/>
            <a:ext cx="354690" cy="716691"/>
          </a:xfrm>
          <a:prstGeom prst="downArrow">
            <a:avLst>
              <a:gd name="adj1" fmla="val 39299"/>
              <a:gd name="adj2" fmla="val 10595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Book Antiqua" pitchFamily="18" charset="0"/>
              </a:rPr>
              <a:t>	Considering what we know so far, where do you think daffodils flowered first?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860" y="129406"/>
            <a:ext cx="828796" cy="923330"/>
            <a:chOff x="7056784" y="5805264"/>
            <a:chExt cx="828796" cy="9233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r="19442"/>
            <a:stretch/>
          </p:blipFill>
          <p:spPr>
            <a:xfrm>
              <a:off x="7056784" y="5841339"/>
              <a:ext cx="754707" cy="743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80312" y="5805264"/>
              <a:ext cx="50526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5395"/>
              </p:ext>
            </p:extLst>
          </p:nvPr>
        </p:nvGraphicFramePr>
        <p:xfrm>
          <a:off x="1223022" y="1772816"/>
          <a:ext cx="6589338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Most Rain: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 – Wales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 – Scotland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– England</a:t>
                      </a:r>
                    </a:p>
                    <a:p>
                      <a:pPr algn="ctr"/>
                      <a:r>
                        <a:rPr lang="en-GB" sz="2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4 – Northern Ireland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Warmest:</a:t>
                      </a:r>
                    </a:p>
                    <a:p>
                      <a:pPr algn="ctr"/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</a:t>
                      </a:r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– Wales</a:t>
                      </a: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 – Northern Ireland</a:t>
                      </a: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 – England</a:t>
                      </a:r>
                    </a:p>
                    <a:p>
                      <a:pPr algn="ctr"/>
                      <a:r>
                        <a:rPr lang="en-GB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4 – Scotland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92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1224</Words>
  <Application>Microsoft Office PowerPoint</Application>
  <PresentationFormat>Letter Paper (8.5x11 in)</PresentationFormat>
  <Paragraphs>210</Paragraphs>
  <Slides>19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Calibri</vt:lpstr>
      <vt:lpstr>Elephant</vt:lpstr>
      <vt:lpstr>Office Theme</vt:lpstr>
      <vt:lpstr>PowerPoint Presentation</vt:lpstr>
      <vt:lpstr>Super Scientists!</vt:lpstr>
      <vt:lpstr>For this investigation we divided all schools into the four countries taking part: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Mystery Bulbs!</vt:lpstr>
      <vt:lpstr>Finding a trend is quite difficult but some things are clear…</vt:lpstr>
    </vt:vector>
  </TitlesOfParts>
  <Company>Edina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Blake</dc:creator>
  <cp:lastModifiedBy>Samantha Moore</cp:lastModifiedBy>
  <cp:revision>210</cp:revision>
  <cp:lastPrinted>2015-08-19T14:42:42Z</cp:lastPrinted>
  <dcterms:created xsi:type="dcterms:W3CDTF">2012-06-01T10:21:59Z</dcterms:created>
  <dcterms:modified xsi:type="dcterms:W3CDTF">2020-05-21T14:28:26Z</dcterms:modified>
</cp:coreProperties>
</file>