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5" r:id="rId3"/>
    <p:sldId id="267" r:id="rId4"/>
    <p:sldId id="266" r:id="rId5"/>
    <p:sldId id="268" r:id="rId6"/>
    <p:sldId id="260" r:id="rId7"/>
    <p:sldId id="269" r:id="rId8"/>
    <p:sldId id="270" r:id="rId9"/>
    <p:sldId id="264" r:id="rId10"/>
    <p:sldId id="257" r:id="rId11"/>
    <p:sldId id="271" r:id="rId12"/>
  </p:sldIdLst>
  <p:sldSz cx="9144000" cy="6858000" type="letter"/>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FDA9"/>
    <a:srgbClr val="E1FED6"/>
    <a:srgbClr val="FF0000"/>
    <a:srgbClr val="D3FEC2"/>
    <a:srgbClr val="EA0000"/>
    <a:srgbClr val="663300"/>
    <a:srgbClr val="E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4" d="100"/>
          <a:sy n="74" d="100"/>
        </p:scale>
        <p:origin x="-12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Bulb%20Project\15.%20Results\2014-15\School%20activities%20completed%20&amp;%20Results%202014-15.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Bulb%20Project\15.%20Results\2014-15\School%20activities%20completed%20&amp;%20Results%202014-15.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Bulb%20Project\15.%20Results\2014-15\School%20activities%20completed%20&amp;%20Results%202014-15.xlsm"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Bulb%20Project\15.%20Results\2014-15\School%20activities%20completed%20&amp;%20Results%202014-15.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Rainfall!$DG$18</c:f>
              <c:strCache>
                <c:ptCount val="1"/>
                <c:pt idx="0">
                  <c:v>Rainfall (mm)</c:v>
                </c:pt>
              </c:strCache>
            </c:strRef>
          </c:tx>
          <c:spPr>
            <a:solidFill>
              <a:schemeClr val="bg1"/>
            </a:solidFill>
            <a:ln>
              <a:solidFill>
                <a:srgbClr val="FF0000"/>
              </a:solidFill>
            </a:ln>
          </c:spPr>
          <c:invertIfNegative val="0"/>
          <c:dPt>
            <c:idx val="1"/>
            <c:invertIfNegative val="0"/>
            <c:bubble3D val="0"/>
            <c:spPr>
              <a:solidFill>
                <a:srgbClr val="0070C0"/>
              </a:solidFill>
              <a:ln>
                <a:noFill/>
              </a:ln>
            </c:spPr>
          </c:dPt>
          <c:dPt>
            <c:idx val="2"/>
            <c:invertIfNegative val="0"/>
            <c:bubble3D val="0"/>
            <c:spPr>
              <a:solidFill>
                <a:srgbClr val="C00000"/>
              </a:solidFill>
              <a:ln>
                <a:solidFill>
                  <a:srgbClr val="FF0000"/>
                </a:solidFill>
              </a:ln>
            </c:spPr>
          </c:dPt>
          <c:cat>
            <c:strRef>
              <c:f>Rainfall!$DF$19:$DF$21</c:f>
              <c:strCache>
                <c:ptCount val="3"/>
                <c:pt idx="0">
                  <c:v>Wales</c:v>
                </c:pt>
                <c:pt idx="1">
                  <c:v>Scotland</c:v>
                </c:pt>
                <c:pt idx="2">
                  <c:v>England</c:v>
                </c:pt>
              </c:strCache>
            </c:strRef>
          </c:cat>
          <c:val>
            <c:numRef>
              <c:f>Rainfall!$DG$19:$DG$21</c:f>
              <c:numCache>
                <c:formatCode>#,##0.00</c:formatCode>
                <c:ptCount val="3"/>
                <c:pt idx="0">
                  <c:v>3.7441348609619283</c:v>
                </c:pt>
                <c:pt idx="1">
                  <c:v>7.4827029044512319</c:v>
                </c:pt>
                <c:pt idx="2">
                  <c:v>4.367632346669498</c:v>
                </c:pt>
              </c:numCache>
            </c:numRef>
          </c:val>
        </c:ser>
        <c:dLbls>
          <c:showLegendKey val="0"/>
          <c:showVal val="0"/>
          <c:showCatName val="0"/>
          <c:showSerName val="0"/>
          <c:showPercent val="0"/>
          <c:showBubbleSize val="0"/>
        </c:dLbls>
        <c:gapWidth val="40"/>
        <c:axId val="84868480"/>
        <c:axId val="84993152"/>
      </c:barChart>
      <c:catAx>
        <c:axId val="84868480"/>
        <c:scaling>
          <c:orientation val="minMax"/>
        </c:scaling>
        <c:delete val="1"/>
        <c:axPos val="b"/>
        <c:majorTickMark val="out"/>
        <c:minorTickMark val="none"/>
        <c:tickLblPos val="nextTo"/>
        <c:crossAx val="84993152"/>
        <c:crosses val="autoZero"/>
        <c:auto val="1"/>
        <c:lblAlgn val="ctr"/>
        <c:lblOffset val="100"/>
        <c:noMultiLvlLbl val="0"/>
      </c:catAx>
      <c:valAx>
        <c:axId val="84993152"/>
        <c:scaling>
          <c:orientation val="minMax"/>
        </c:scaling>
        <c:delete val="0"/>
        <c:axPos val="l"/>
        <c:majorGridlines/>
        <c:title>
          <c:tx>
            <c:rich>
              <a:bodyPr rot="-5400000" vert="horz"/>
              <a:lstStyle/>
              <a:p>
                <a:pPr>
                  <a:defRPr sz="1600"/>
                </a:pPr>
                <a:r>
                  <a:rPr lang="en-GB" sz="1600" dirty="0" smtClean="0"/>
                  <a:t>Rainfall (mm)</a:t>
                </a:r>
                <a:endParaRPr lang="en-GB" sz="1600" dirty="0"/>
              </a:p>
            </c:rich>
          </c:tx>
          <c:layout/>
          <c:overlay val="0"/>
        </c:title>
        <c:numFmt formatCode="#,##0.00" sourceLinked="1"/>
        <c:majorTickMark val="out"/>
        <c:minorTickMark val="none"/>
        <c:tickLblPos val="nextTo"/>
        <c:txPr>
          <a:bodyPr/>
          <a:lstStyle/>
          <a:p>
            <a:pPr>
              <a:defRPr sz="1600"/>
            </a:pPr>
            <a:endParaRPr lang="en-US"/>
          </a:p>
        </c:txPr>
        <c:crossAx val="84868480"/>
        <c:crosses val="autoZero"/>
        <c:crossBetween val="between"/>
      </c:valAx>
    </c:plotArea>
    <c:legend>
      <c:legendPos val="r"/>
      <c:layout/>
      <c:overlay val="0"/>
      <c:txPr>
        <a:bodyPr/>
        <a:lstStyle/>
        <a:p>
          <a:pPr>
            <a:defRPr sz="1600"/>
          </a:pPr>
          <a:endParaRPr lang="en-US"/>
        </a:p>
      </c:txPr>
    </c:legend>
    <c:plotVisOnly val="1"/>
    <c:dispBlanksAs val="gap"/>
    <c:showDLblsOverMax val="0"/>
  </c:chart>
  <c:txPr>
    <a:bodyPr/>
    <a:lstStyle/>
    <a:p>
      <a:pPr>
        <a:defRPr>
          <a:latin typeface="Book Antiqua" panose="0204060205030503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Temperature!$DG$18</c:f>
              <c:strCache>
                <c:ptCount val="1"/>
                <c:pt idx="0">
                  <c:v>Temperature</c:v>
                </c:pt>
              </c:strCache>
            </c:strRef>
          </c:tx>
          <c:invertIfNegative val="0"/>
          <c:dPt>
            <c:idx val="0"/>
            <c:invertIfNegative val="0"/>
            <c:bubble3D val="0"/>
            <c:spPr>
              <a:solidFill>
                <a:schemeClr val="bg1"/>
              </a:solidFill>
              <a:ln>
                <a:solidFill>
                  <a:srgbClr val="FF0000"/>
                </a:solidFill>
              </a:ln>
            </c:spPr>
          </c:dPt>
          <c:dPt>
            <c:idx val="1"/>
            <c:invertIfNegative val="0"/>
            <c:bubble3D val="0"/>
            <c:spPr>
              <a:solidFill>
                <a:srgbClr val="0070C0"/>
              </a:solidFill>
            </c:spPr>
          </c:dPt>
          <c:dPt>
            <c:idx val="2"/>
            <c:invertIfNegative val="0"/>
            <c:bubble3D val="0"/>
            <c:spPr>
              <a:solidFill>
                <a:srgbClr val="C00000"/>
              </a:solidFill>
            </c:spPr>
          </c:dPt>
          <c:cat>
            <c:strRef>
              <c:f>Temperature!$DF$19:$DF$21</c:f>
              <c:strCache>
                <c:ptCount val="3"/>
                <c:pt idx="0">
                  <c:v>Wales</c:v>
                </c:pt>
                <c:pt idx="1">
                  <c:v>Scotland</c:v>
                </c:pt>
                <c:pt idx="2">
                  <c:v>England</c:v>
                </c:pt>
              </c:strCache>
            </c:strRef>
          </c:cat>
          <c:val>
            <c:numRef>
              <c:f>Temperature!$DG$19:$DG$21</c:f>
              <c:numCache>
                <c:formatCode>#,##0.00</c:formatCode>
                <c:ptCount val="3"/>
                <c:pt idx="0">
                  <c:v>7.4823183416416494</c:v>
                </c:pt>
                <c:pt idx="1">
                  <c:v>6.3898411677520217</c:v>
                </c:pt>
                <c:pt idx="2">
                  <c:v>6.8546797247300351</c:v>
                </c:pt>
              </c:numCache>
            </c:numRef>
          </c:val>
        </c:ser>
        <c:dLbls>
          <c:showLegendKey val="0"/>
          <c:showVal val="0"/>
          <c:showCatName val="0"/>
          <c:showSerName val="0"/>
          <c:showPercent val="0"/>
          <c:showBubbleSize val="0"/>
        </c:dLbls>
        <c:gapWidth val="40"/>
        <c:axId val="88469888"/>
        <c:axId val="88471424"/>
      </c:barChart>
      <c:catAx>
        <c:axId val="88469888"/>
        <c:scaling>
          <c:orientation val="minMax"/>
        </c:scaling>
        <c:delete val="1"/>
        <c:axPos val="b"/>
        <c:majorTickMark val="out"/>
        <c:minorTickMark val="none"/>
        <c:tickLblPos val="nextTo"/>
        <c:crossAx val="88471424"/>
        <c:crosses val="autoZero"/>
        <c:auto val="1"/>
        <c:lblAlgn val="ctr"/>
        <c:lblOffset val="100"/>
        <c:noMultiLvlLbl val="0"/>
      </c:catAx>
      <c:valAx>
        <c:axId val="88471424"/>
        <c:scaling>
          <c:orientation val="minMax"/>
        </c:scaling>
        <c:delete val="0"/>
        <c:axPos val="l"/>
        <c:majorGridlines/>
        <c:title>
          <c:tx>
            <c:rich>
              <a:bodyPr rot="-5400000" vert="horz"/>
              <a:lstStyle/>
              <a:p>
                <a:pPr>
                  <a:defRPr/>
                </a:pPr>
                <a:r>
                  <a:rPr lang="en-GB" dirty="0" smtClean="0"/>
                  <a:t>Average</a:t>
                </a:r>
                <a:r>
                  <a:rPr lang="en-GB" baseline="0" dirty="0" smtClean="0"/>
                  <a:t> Temperature (</a:t>
                </a:r>
                <a:r>
                  <a:rPr lang="en-GB" baseline="30000" dirty="0" err="1" smtClean="0"/>
                  <a:t>o</a:t>
                </a:r>
                <a:r>
                  <a:rPr lang="en-GB" baseline="0" dirty="0" err="1" smtClean="0"/>
                  <a:t>C</a:t>
                </a:r>
                <a:r>
                  <a:rPr lang="en-GB" baseline="0" dirty="0" smtClean="0"/>
                  <a:t>)</a:t>
                </a:r>
                <a:endParaRPr lang="en-GB" dirty="0"/>
              </a:p>
            </c:rich>
          </c:tx>
          <c:layout/>
          <c:overlay val="0"/>
        </c:title>
        <c:numFmt formatCode="#,##0.00" sourceLinked="1"/>
        <c:majorTickMark val="out"/>
        <c:minorTickMark val="none"/>
        <c:tickLblPos val="nextTo"/>
        <c:crossAx val="88469888"/>
        <c:crosses val="autoZero"/>
        <c:crossBetween val="between"/>
      </c:valAx>
    </c:plotArea>
    <c:legend>
      <c:legendPos val="r"/>
      <c:layout/>
      <c:overlay val="0"/>
    </c:legend>
    <c:plotVisOnly val="1"/>
    <c:dispBlanksAs val="gap"/>
    <c:showDLblsOverMax val="0"/>
  </c:chart>
  <c:txPr>
    <a:bodyPr/>
    <a:lstStyle/>
    <a:p>
      <a:pPr>
        <a:defRPr sz="1600">
          <a:latin typeface="Book Antiqua" panose="0204060205030503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Temperature!$CY$19</c:f>
              <c:strCache>
                <c:ptCount val="1"/>
                <c:pt idx="0">
                  <c:v>Wales</c:v>
                </c:pt>
              </c:strCache>
            </c:strRef>
          </c:tx>
          <c:spPr>
            <a:ln>
              <a:solidFill>
                <a:schemeClr val="bg1"/>
              </a:solidFill>
            </a:ln>
          </c:spPr>
          <c:marker>
            <c:symbol val="none"/>
          </c:marker>
          <c:cat>
            <c:strRef>
              <c:f>Temperature!$CZ$18:$DD$18</c:f>
              <c:strCache>
                <c:ptCount val="5"/>
                <c:pt idx="0">
                  <c:v>Nov</c:v>
                </c:pt>
                <c:pt idx="1">
                  <c:v>Dec</c:v>
                </c:pt>
                <c:pt idx="2">
                  <c:v>Jan</c:v>
                </c:pt>
                <c:pt idx="3">
                  <c:v>Feb</c:v>
                </c:pt>
                <c:pt idx="4">
                  <c:v>Mar</c:v>
                </c:pt>
              </c:strCache>
            </c:strRef>
          </c:cat>
          <c:val>
            <c:numRef>
              <c:f>Temperature!$CZ$19:$DD$19</c:f>
              <c:numCache>
                <c:formatCode>#,##0.00</c:formatCode>
                <c:ptCount val="5"/>
                <c:pt idx="0">
                  <c:v>10.464166666666667</c:v>
                </c:pt>
                <c:pt idx="1">
                  <c:v>7.2928571428571427</c:v>
                </c:pt>
                <c:pt idx="2">
                  <c:v>6.168734565351107</c:v>
                </c:pt>
                <c:pt idx="3">
                  <c:v>5.1358333333333333</c:v>
                </c:pt>
                <c:pt idx="4">
                  <c:v>8.35</c:v>
                </c:pt>
              </c:numCache>
            </c:numRef>
          </c:val>
          <c:smooth val="0"/>
        </c:ser>
        <c:ser>
          <c:idx val="1"/>
          <c:order val="1"/>
          <c:tx>
            <c:strRef>
              <c:f>Temperature!$CY$20</c:f>
              <c:strCache>
                <c:ptCount val="1"/>
                <c:pt idx="0">
                  <c:v>Scotland</c:v>
                </c:pt>
              </c:strCache>
            </c:strRef>
          </c:tx>
          <c:spPr>
            <a:ln>
              <a:solidFill>
                <a:srgbClr val="0070C0"/>
              </a:solidFill>
            </a:ln>
          </c:spPr>
          <c:marker>
            <c:symbol val="none"/>
          </c:marker>
          <c:cat>
            <c:strRef>
              <c:f>Temperature!$CZ$18:$DD$18</c:f>
              <c:strCache>
                <c:ptCount val="5"/>
                <c:pt idx="0">
                  <c:v>Nov</c:v>
                </c:pt>
                <c:pt idx="1">
                  <c:v>Dec</c:v>
                </c:pt>
                <c:pt idx="2">
                  <c:v>Jan</c:v>
                </c:pt>
                <c:pt idx="3">
                  <c:v>Feb</c:v>
                </c:pt>
                <c:pt idx="4">
                  <c:v>Mar</c:v>
                </c:pt>
              </c:strCache>
            </c:strRef>
          </c:cat>
          <c:val>
            <c:numRef>
              <c:f>Temperature!$CZ$20:$DD$20</c:f>
              <c:numCache>
                <c:formatCode>#,##0.00</c:formatCode>
                <c:ptCount val="5"/>
                <c:pt idx="0">
                  <c:v>9.9851549047920933</c:v>
                </c:pt>
                <c:pt idx="1">
                  <c:v>6.0833616274792739</c:v>
                </c:pt>
                <c:pt idx="2">
                  <c:v>5.6026485042169138</c:v>
                </c:pt>
                <c:pt idx="3">
                  <c:v>3.742259783798576</c:v>
                </c:pt>
                <c:pt idx="4">
                  <c:v>6.5357810184732461</c:v>
                </c:pt>
              </c:numCache>
            </c:numRef>
          </c:val>
          <c:smooth val="0"/>
        </c:ser>
        <c:ser>
          <c:idx val="2"/>
          <c:order val="2"/>
          <c:tx>
            <c:strRef>
              <c:f>Temperature!$CY$21</c:f>
              <c:strCache>
                <c:ptCount val="1"/>
                <c:pt idx="0">
                  <c:v>England</c:v>
                </c:pt>
              </c:strCache>
            </c:strRef>
          </c:tx>
          <c:spPr>
            <a:ln>
              <a:solidFill>
                <a:srgbClr val="C00000"/>
              </a:solidFill>
            </a:ln>
          </c:spPr>
          <c:marker>
            <c:symbol val="none"/>
          </c:marker>
          <c:cat>
            <c:strRef>
              <c:f>Temperature!$CZ$18:$DD$18</c:f>
              <c:strCache>
                <c:ptCount val="5"/>
                <c:pt idx="0">
                  <c:v>Nov</c:v>
                </c:pt>
                <c:pt idx="1">
                  <c:v>Dec</c:v>
                </c:pt>
                <c:pt idx="2">
                  <c:v>Jan</c:v>
                </c:pt>
                <c:pt idx="3">
                  <c:v>Feb</c:v>
                </c:pt>
                <c:pt idx="4">
                  <c:v>Mar</c:v>
                </c:pt>
              </c:strCache>
            </c:strRef>
          </c:cat>
          <c:val>
            <c:numRef>
              <c:f>Temperature!$CZ$21:$DD$21</c:f>
              <c:numCache>
                <c:formatCode>#,##0.00</c:formatCode>
                <c:ptCount val="5"/>
                <c:pt idx="0">
                  <c:v>9.7814137951831448</c:v>
                </c:pt>
                <c:pt idx="1">
                  <c:v>5.6510830999066295</c:v>
                </c:pt>
                <c:pt idx="2">
                  <c:v>6.5276874003189791</c:v>
                </c:pt>
                <c:pt idx="3">
                  <c:v>4.393894048847609</c:v>
                </c:pt>
                <c:pt idx="4">
                  <c:v>7.9193202793938102</c:v>
                </c:pt>
              </c:numCache>
            </c:numRef>
          </c:val>
          <c:smooth val="0"/>
        </c:ser>
        <c:dLbls>
          <c:showLegendKey val="0"/>
          <c:showVal val="0"/>
          <c:showCatName val="0"/>
          <c:showSerName val="0"/>
          <c:showPercent val="0"/>
          <c:showBubbleSize val="0"/>
        </c:dLbls>
        <c:marker val="1"/>
        <c:smooth val="0"/>
        <c:axId val="88323200"/>
        <c:axId val="88324736"/>
      </c:lineChart>
      <c:catAx>
        <c:axId val="88323200"/>
        <c:scaling>
          <c:orientation val="minMax"/>
        </c:scaling>
        <c:delete val="0"/>
        <c:axPos val="b"/>
        <c:majorTickMark val="out"/>
        <c:minorTickMark val="none"/>
        <c:tickLblPos val="nextTo"/>
        <c:txPr>
          <a:bodyPr/>
          <a:lstStyle/>
          <a:p>
            <a:pPr>
              <a:defRPr sz="1600"/>
            </a:pPr>
            <a:endParaRPr lang="en-US"/>
          </a:p>
        </c:txPr>
        <c:crossAx val="88324736"/>
        <c:crosses val="autoZero"/>
        <c:auto val="1"/>
        <c:lblAlgn val="ctr"/>
        <c:lblOffset val="100"/>
        <c:noMultiLvlLbl val="0"/>
      </c:catAx>
      <c:valAx>
        <c:axId val="88324736"/>
        <c:scaling>
          <c:orientation val="minMax"/>
        </c:scaling>
        <c:delete val="0"/>
        <c:axPos val="l"/>
        <c:majorGridlines/>
        <c:title>
          <c:tx>
            <c:rich>
              <a:bodyPr rot="-5400000" vert="horz"/>
              <a:lstStyle/>
              <a:p>
                <a:pPr>
                  <a:defRPr sz="1600"/>
                </a:pPr>
                <a:r>
                  <a:rPr lang="en-GB" sz="1600" dirty="0" smtClean="0"/>
                  <a:t>Temperature (</a:t>
                </a:r>
                <a:r>
                  <a:rPr lang="en-GB" sz="1600" baseline="30000" dirty="0" err="1" smtClean="0"/>
                  <a:t>o</a:t>
                </a:r>
                <a:r>
                  <a:rPr lang="en-GB" sz="1600" baseline="0" dirty="0" err="1" smtClean="0"/>
                  <a:t>C</a:t>
                </a:r>
                <a:r>
                  <a:rPr lang="en-GB" sz="1600" baseline="0" dirty="0" smtClean="0"/>
                  <a:t>)</a:t>
                </a:r>
                <a:endParaRPr lang="en-GB" sz="1600" dirty="0"/>
              </a:p>
            </c:rich>
          </c:tx>
          <c:layout/>
          <c:overlay val="0"/>
        </c:title>
        <c:numFmt formatCode="#,##0.00" sourceLinked="1"/>
        <c:majorTickMark val="out"/>
        <c:minorTickMark val="none"/>
        <c:tickLblPos val="nextTo"/>
        <c:txPr>
          <a:bodyPr/>
          <a:lstStyle/>
          <a:p>
            <a:pPr>
              <a:defRPr sz="1600"/>
            </a:pPr>
            <a:endParaRPr lang="en-US"/>
          </a:p>
        </c:txPr>
        <c:crossAx val="88323200"/>
        <c:crosses val="autoZero"/>
        <c:crossBetween val="between"/>
      </c:valAx>
    </c:plotArea>
    <c:legend>
      <c:legendPos val="r"/>
      <c:layout>
        <c:manualLayout>
          <c:xMode val="edge"/>
          <c:yMode val="edge"/>
          <c:x val="0.82656993873108753"/>
          <c:y val="0.53961897752101617"/>
          <c:w val="0.14234431179229839"/>
          <c:h val="0.21164764738608546"/>
        </c:manualLayout>
      </c:layout>
      <c:overlay val="1"/>
      <c:txPr>
        <a:bodyPr/>
        <a:lstStyle/>
        <a:p>
          <a:pPr>
            <a:defRPr sz="1600"/>
          </a:pPr>
          <a:endParaRPr lang="en-US"/>
        </a:p>
      </c:txPr>
    </c:legend>
    <c:plotVisOnly val="1"/>
    <c:dispBlanksAs val="gap"/>
    <c:showDLblsOverMax val="0"/>
  </c:chart>
  <c:spPr>
    <a:solidFill>
      <a:srgbClr val="C1FDA9"/>
    </a:solidFill>
  </c:spPr>
  <c:txPr>
    <a:bodyPr/>
    <a:lstStyle/>
    <a:p>
      <a:pPr>
        <a:defRPr>
          <a:latin typeface="Book Antiqua" panose="0204060205030503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'Results Workings'!$B$113</c:f>
              <c:strCache>
                <c:ptCount val="1"/>
                <c:pt idx="0">
                  <c:v>Ground</c:v>
                </c:pt>
              </c:strCache>
            </c:strRef>
          </c:tx>
          <c:spPr>
            <a:solidFill>
              <a:srgbClr val="92D050"/>
            </a:solidFill>
          </c:spPr>
          <c:invertIfNegative val="0"/>
          <c:cat>
            <c:strRef>
              <c:f>'Results Workings'!$A$114:$A$116</c:f>
              <c:strCache>
                <c:ptCount val="3"/>
                <c:pt idx="0">
                  <c:v>England</c:v>
                </c:pt>
                <c:pt idx="1">
                  <c:v>Scotland</c:v>
                </c:pt>
                <c:pt idx="2">
                  <c:v>Wales</c:v>
                </c:pt>
              </c:strCache>
            </c:strRef>
          </c:cat>
          <c:val>
            <c:numRef>
              <c:f>'Results Workings'!$B$114:$B$116</c:f>
              <c:numCache>
                <c:formatCode>m/d/yyyy</c:formatCode>
                <c:ptCount val="3"/>
                <c:pt idx="0">
                  <c:v>42082</c:v>
                </c:pt>
                <c:pt idx="1">
                  <c:v>42088</c:v>
                </c:pt>
                <c:pt idx="2">
                  <c:v>42069</c:v>
                </c:pt>
              </c:numCache>
            </c:numRef>
          </c:val>
        </c:ser>
        <c:ser>
          <c:idx val="1"/>
          <c:order val="1"/>
          <c:tx>
            <c:strRef>
              <c:f>'Results Workings'!$C$113</c:f>
              <c:strCache>
                <c:ptCount val="1"/>
                <c:pt idx="0">
                  <c:v>Pots</c:v>
                </c:pt>
              </c:strCache>
            </c:strRef>
          </c:tx>
          <c:spPr>
            <a:solidFill>
              <a:schemeClr val="accent6">
                <a:lumMod val="50000"/>
              </a:schemeClr>
            </a:solidFill>
          </c:spPr>
          <c:invertIfNegative val="0"/>
          <c:cat>
            <c:strRef>
              <c:f>'Results Workings'!$A$114:$A$116</c:f>
              <c:strCache>
                <c:ptCount val="3"/>
                <c:pt idx="0">
                  <c:v>England</c:v>
                </c:pt>
                <c:pt idx="1">
                  <c:v>Scotland</c:v>
                </c:pt>
                <c:pt idx="2">
                  <c:v>Wales</c:v>
                </c:pt>
              </c:strCache>
            </c:strRef>
          </c:cat>
          <c:val>
            <c:numRef>
              <c:f>'Results Workings'!$C$114:$C$116</c:f>
              <c:numCache>
                <c:formatCode>m/d/yyyy</c:formatCode>
                <c:ptCount val="3"/>
                <c:pt idx="0">
                  <c:v>42079</c:v>
                </c:pt>
                <c:pt idx="1">
                  <c:v>42083</c:v>
                </c:pt>
                <c:pt idx="2">
                  <c:v>42072</c:v>
                </c:pt>
              </c:numCache>
            </c:numRef>
          </c:val>
        </c:ser>
        <c:dLbls>
          <c:showLegendKey val="0"/>
          <c:showVal val="0"/>
          <c:showCatName val="0"/>
          <c:showSerName val="0"/>
          <c:showPercent val="0"/>
          <c:showBubbleSize val="0"/>
        </c:dLbls>
        <c:gapWidth val="150"/>
        <c:axId val="90105344"/>
        <c:axId val="90106880"/>
      </c:barChart>
      <c:catAx>
        <c:axId val="90105344"/>
        <c:scaling>
          <c:orientation val="minMax"/>
        </c:scaling>
        <c:delete val="0"/>
        <c:axPos val="b"/>
        <c:majorTickMark val="out"/>
        <c:minorTickMark val="none"/>
        <c:tickLblPos val="nextTo"/>
        <c:txPr>
          <a:bodyPr/>
          <a:lstStyle/>
          <a:p>
            <a:pPr>
              <a:defRPr sz="1600"/>
            </a:pPr>
            <a:endParaRPr lang="en-US"/>
          </a:p>
        </c:txPr>
        <c:crossAx val="90106880"/>
        <c:crosses val="autoZero"/>
        <c:auto val="1"/>
        <c:lblAlgn val="ctr"/>
        <c:lblOffset val="100"/>
        <c:noMultiLvlLbl val="0"/>
      </c:catAx>
      <c:valAx>
        <c:axId val="90106880"/>
        <c:scaling>
          <c:orientation val="minMax"/>
        </c:scaling>
        <c:delete val="0"/>
        <c:axPos val="l"/>
        <c:majorGridlines/>
        <c:numFmt formatCode="m/d/yyyy" sourceLinked="1"/>
        <c:majorTickMark val="out"/>
        <c:minorTickMark val="none"/>
        <c:tickLblPos val="nextTo"/>
        <c:txPr>
          <a:bodyPr/>
          <a:lstStyle/>
          <a:p>
            <a:pPr>
              <a:defRPr sz="1600"/>
            </a:pPr>
            <a:endParaRPr lang="en-US"/>
          </a:p>
        </c:txPr>
        <c:crossAx val="90105344"/>
        <c:crosses val="autoZero"/>
        <c:crossBetween val="between"/>
      </c:valAx>
    </c:plotArea>
    <c:legend>
      <c:legendPos val="r"/>
      <c:layout/>
      <c:overlay val="0"/>
      <c:txPr>
        <a:bodyPr/>
        <a:lstStyle/>
        <a:p>
          <a:pPr>
            <a:defRPr sz="1600"/>
          </a:pPr>
          <a:endParaRPr lang="en-US"/>
        </a:p>
      </c:txPr>
    </c:legend>
    <c:plotVisOnly val="1"/>
    <c:dispBlanksAs val="gap"/>
    <c:showDLblsOverMax val="0"/>
  </c:chart>
  <c:txPr>
    <a:bodyPr/>
    <a:lstStyle/>
    <a:p>
      <a:pPr>
        <a:defRPr>
          <a:latin typeface="Book Antiqua" panose="0204060205030503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C00000"/>
              </a:solidFill>
            </c:spPr>
          </c:dPt>
          <c:dPt>
            <c:idx val="1"/>
            <c:invertIfNegative val="0"/>
            <c:bubble3D val="0"/>
            <c:spPr>
              <a:solidFill>
                <a:srgbClr val="0070C0"/>
              </a:solidFill>
            </c:spPr>
          </c:dPt>
          <c:dPt>
            <c:idx val="2"/>
            <c:invertIfNegative val="0"/>
            <c:bubble3D val="0"/>
            <c:spPr>
              <a:solidFill>
                <a:schemeClr val="bg1"/>
              </a:solidFill>
              <a:ln>
                <a:solidFill>
                  <a:srgbClr val="C00000"/>
                </a:solidFill>
              </a:ln>
            </c:spPr>
          </c:dPt>
          <c:cat>
            <c:strRef>
              <c:f>'Flowering Data - Ground'!$U$2:$U$4</c:f>
              <c:strCache>
                <c:ptCount val="3"/>
                <c:pt idx="0">
                  <c:v>England</c:v>
                </c:pt>
                <c:pt idx="1">
                  <c:v>Scotland</c:v>
                </c:pt>
                <c:pt idx="2">
                  <c:v>Wales</c:v>
                </c:pt>
              </c:strCache>
            </c:strRef>
          </c:cat>
          <c:val>
            <c:numRef>
              <c:f>'Flowering Data - Ground'!$V$2:$V$4</c:f>
              <c:numCache>
                <c:formatCode>General</c:formatCode>
                <c:ptCount val="3"/>
                <c:pt idx="0">
                  <c:v>261</c:v>
                </c:pt>
                <c:pt idx="1">
                  <c:v>221</c:v>
                </c:pt>
                <c:pt idx="2">
                  <c:v>221</c:v>
                </c:pt>
              </c:numCache>
            </c:numRef>
          </c:val>
        </c:ser>
        <c:dLbls>
          <c:showLegendKey val="0"/>
          <c:showVal val="0"/>
          <c:showCatName val="0"/>
          <c:showSerName val="0"/>
          <c:showPercent val="0"/>
          <c:showBubbleSize val="0"/>
        </c:dLbls>
        <c:gapWidth val="40"/>
        <c:axId val="88377600"/>
        <c:axId val="88379392"/>
      </c:barChart>
      <c:catAx>
        <c:axId val="88377600"/>
        <c:scaling>
          <c:orientation val="minMax"/>
        </c:scaling>
        <c:delete val="1"/>
        <c:axPos val="b"/>
        <c:majorTickMark val="out"/>
        <c:minorTickMark val="none"/>
        <c:tickLblPos val="nextTo"/>
        <c:crossAx val="88379392"/>
        <c:crosses val="autoZero"/>
        <c:auto val="1"/>
        <c:lblAlgn val="ctr"/>
        <c:lblOffset val="100"/>
        <c:noMultiLvlLbl val="0"/>
      </c:catAx>
      <c:valAx>
        <c:axId val="88379392"/>
        <c:scaling>
          <c:orientation val="minMax"/>
        </c:scaling>
        <c:delete val="0"/>
        <c:axPos val="l"/>
        <c:majorGridlines/>
        <c:title>
          <c:tx>
            <c:rich>
              <a:bodyPr rot="-5400000" vert="horz"/>
              <a:lstStyle/>
              <a:p>
                <a:pPr>
                  <a:defRPr/>
                </a:pPr>
                <a:r>
                  <a:rPr lang="en-GB" dirty="0" smtClean="0"/>
                  <a:t>Height (mm)</a:t>
                </a:r>
                <a:endParaRPr lang="en-GB" dirty="0"/>
              </a:p>
            </c:rich>
          </c:tx>
          <c:layout/>
          <c:overlay val="0"/>
        </c:title>
        <c:numFmt formatCode="General" sourceLinked="1"/>
        <c:majorTickMark val="out"/>
        <c:minorTickMark val="none"/>
        <c:tickLblPos val="nextTo"/>
        <c:crossAx val="88377600"/>
        <c:crosses val="autoZero"/>
        <c:crossBetween val="between"/>
      </c:valAx>
    </c:plotArea>
    <c:legend>
      <c:legendPos val="r"/>
      <c:layout/>
      <c:overlay val="0"/>
    </c:legend>
    <c:plotVisOnly val="1"/>
    <c:dispBlanksAs val="gap"/>
    <c:showDLblsOverMax val="0"/>
  </c:chart>
  <c:txPr>
    <a:bodyPr/>
    <a:lstStyle/>
    <a:p>
      <a:pPr>
        <a:defRPr sz="1600">
          <a:latin typeface="Book Antiqua" panose="02040602050305030304" pitchFamily="18"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977" cy="512311"/>
          </a:xfrm>
          <a:prstGeom prst="rect">
            <a:avLst/>
          </a:prstGeom>
        </p:spPr>
        <p:txBody>
          <a:bodyPr vert="horz" lIns="95824" tIns="47912" rIns="95824" bIns="47912" rtlCol="0"/>
          <a:lstStyle>
            <a:lvl1pPr algn="l">
              <a:defRPr sz="1300"/>
            </a:lvl1pPr>
          </a:lstStyle>
          <a:p>
            <a:endParaRPr lang="en-GB"/>
          </a:p>
        </p:txBody>
      </p:sp>
      <p:sp>
        <p:nvSpPr>
          <p:cNvPr id="3" name="Date Placeholder 2"/>
          <p:cNvSpPr>
            <a:spLocks noGrp="1"/>
          </p:cNvSpPr>
          <p:nvPr>
            <p:ph type="dt" sz="quarter" idx="1"/>
          </p:nvPr>
        </p:nvSpPr>
        <p:spPr>
          <a:xfrm>
            <a:off x="4020652" y="2"/>
            <a:ext cx="3076976" cy="512311"/>
          </a:xfrm>
          <a:prstGeom prst="rect">
            <a:avLst/>
          </a:prstGeom>
        </p:spPr>
        <p:txBody>
          <a:bodyPr vert="horz" lIns="95824" tIns="47912" rIns="95824" bIns="47912" rtlCol="0"/>
          <a:lstStyle>
            <a:lvl1pPr algn="r">
              <a:defRPr sz="1300"/>
            </a:lvl1pPr>
          </a:lstStyle>
          <a:p>
            <a:fld id="{50FB882D-8596-49B8-86D4-FA54AC710A48}" type="datetimeFigureOut">
              <a:rPr lang="en-GB" smtClean="0"/>
              <a:t>19/08/2015</a:t>
            </a:fld>
            <a:endParaRPr lang="en-GB"/>
          </a:p>
        </p:txBody>
      </p:sp>
      <p:sp>
        <p:nvSpPr>
          <p:cNvPr id="4" name="Footer Placeholder 3"/>
          <p:cNvSpPr>
            <a:spLocks noGrp="1"/>
          </p:cNvSpPr>
          <p:nvPr>
            <p:ph type="ftr" sz="quarter" idx="2"/>
          </p:nvPr>
        </p:nvSpPr>
        <p:spPr>
          <a:xfrm>
            <a:off x="1" y="9720645"/>
            <a:ext cx="3076977" cy="512310"/>
          </a:xfrm>
          <a:prstGeom prst="rect">
            <a:avLst/>
          </a:prstGeom>
        </p:spPr>
        <p:txBody>
          <a:bodyPr vert="horz" lIns="95824" tIns="47912" rIns="95824" bIns="47912" rtlCol="0" anchor="b"/>
          <a:lstStyle>
            <a:lvl1pPr algn="l">
              <a:defRPr sz="1300"/>
            </a:lvl1pPr>
          </a:lstStyle>
          <a:p>
            <a:endParaRPr lang="en-GB"/>
          </a:p>
        </p:txBody>
      </p:sp>
      <p:sp>
        <p:nvSpPr>
          <p:cNvPr id="5" name="Slide Number Placeholder 4"/>
          <p:cNvSpPr>
            <a:spLocks noGrp="1"/>
          </p:cNvSpPr>
          <p:nvPr>
            <p:ph type="sldNum" sz="quarter" idx="3"/>
          </p:nvPr>
        </p:nvSpPr>
        <p:spPr>
          <a:xfrm>
            <a:off x="4020652" y="9720645"/>
            <a:ext cx="3076976" cy="512310"/>
          </a:xfrm>
          <a:prstGeom prst="rect">
            <a:avLst/>
          </a:prstGeom>
        </p:spPr>
        <p:txBody>
          <a:bodyPr vert="horz" lIns="95824" tIns="47912" rIns="95824" bIns="47912" rtlCol="0" anchor="b"/>
          <a:lstStyle>
            <a:lvl1pPr algn="r">
              <a:defRPr sz="1300"/>
            </a:lvl1pPr>
          </a:lstStyle>
          <a:p>
            <a:fld id="{132835D9-5CE8-4FD6-804F-CB0939E3A39C}" type="slidenum">
              <a:rPr lang="en-GB" smtClean="0"/>
              <a:t>‹#›</a:t>
            </a:fld>
            <a:endParaRPr lang="en-GB"/>
          </a:p>
        </p:txBody>
      </p:sp>
    </p:spTree>
    <p:extLst>
      <p:ext uri="{BB962C8B-B14F-4D97-AF65-F5344CB8AC3E}">
        <p14:creationId xmlns:p14="http://schemas.microsoft.com/office/powerpoint/2010/main" val="42631038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977" cy="512311"/>
          </a:xfrm>
          <a:prstGeom prst="rect">
            <a:avLst/>
          </a:prstGeom>
        </p:spPr>
        <p:txBody>
          <a:bodyPr vert="horz" lIns="95824" tIns="47912" rIns="95824" bIns="47912" rtlCol="0"/>
          <a:lstStyle>
            <a:lvl1pPr algn="l">
              <a:defRPr sz="1300"/>
            </a:lvl1pPr>
          </a:lstStyle>
          <a:p>
            <a:endParaRPr lang="en-GB"/>
          </a:p>
        </p:txBody>
      </p:sp>
      <p:sp>
        <p:nvSpPr>
          <p:cNvPr id="3" name="Date Placeholder 2"/>
          <p:cNvSpPr>
            <a:spLocks noGrp="1"/>
          </p:cNvSpPr>
          <p:nvPr>
            <p:ph type="dt" idx="1"/>
          </p:nvPr>
        </p:nvSpPr>
        <p:spPr>
          <a:xfrm>
            <a:off x="4020652" y="2"/>
            <a:ext cx="3076976" cy="512311"/>
          </a:xfrm>
          <a:prstGeom prst="rect">
            <a:avLst/>
          </a:prstGeom>
        </p:spPr>
        <p:txBody>
          <a:bodyPr vert="horz" lIns="95824" tIns="47912" rIns="95824" bIns="47912" rtlCol="0"/>
          <a:lstStyle>
            <a:lvl1pPr algn="r">
              <a:defRPr sz="1300"/>
            </a:lvl1pPr>
          </a:lstStyle>
          <a:p>
            <a:fld id="{75F62C9A-3878-4DF6-92A8-280C3E914686}" type="datetimeFigureOut">
              <a:rPr lang="en-GB" smtClean="0"/>
              <a:t>19/08/2015</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824" tIns="47912" rIns="95824" bIns="47912" rtlCol="0" anchor="ctr"/>
          <a:lstStyle/>
          <a:p>
            <a:endParaRPr lang="en-GB"/>
          </a:p>
        </p:txBody>
      </p:sp>
      <p:sp>
        <p:nvSpPr>
          <p:cNvPr id="5" name="Notes Placeholder 4"/>
          <p:cNvSpPr>
            <a:spLocks noGrp="1"/>
          </p:cNvSpPr>
          <p:nvPr>
            <p:ph type="body" sz="quarter" idx="3"/>
          </p:nvPr>
        </p:nvSpPr>
        <p:spPr>
          <a:xfrm>
            <a:off x="709431" y="4861151"/>
            <a:ext cx="5680444" cy="4605824"/>
          </a:xfrm>
          <a:prstGeom prst="rect">
            <a:avLst/>
          </a:prstGeom>
        </p:spPr>
        <p:txBody>
          <a:bodyPr vert="horz" lIns="95824" tIns="47912" rIns="95824" bIns="479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0645"/>
            <a:ext cx="3076977" cy="512310"/>
          </a:xfrm>
          <a:prstGeom prst="rect">
            <a:avLst/>
          </a:prstGeom>
        </p:spPr>
        <p:txBody>
          <a:bodyPr vert="horz" lIns="95824" tIns="47912" rIns="95824" bIns="47912" rtlCol="0" anchor="b"/>
          <a:lstStyle>
            <a:lvl1pPr algn="l">
              <a:defRPr sz="1300"/>
            </a:lvl1pPr>
          </a:lstStyle>
          <a:p>
            <a:endParaRPr lang="en-GB"/>
          </a:p>
        </p:txBody>
      </p:sp>
      <p:sp>
        <p:nvSpPr>
          <p:cNvPr id="7" name="Slide Number Placeholder 6"/>
          <p:cNvSpPr>
            <a:spLocks noGrp="1"/>
          </p:cNvSpPr>
          <p:nvPr>
            <p:ph type="sldNum" sz="quarter" idx="5"/>
          </p:nvPr>
        </p:nvSpPr>
        <p:spPr>
          <a:xfrm>
            <a:off x="4020652" y="9720645"/>
            <a:ext cx="3076976" cy="512310"/>
          </a:xfrm>
          <a:prstGeom prst="rect">
            <a:avLst/>
          </a:prstGeom>
        </p:spPr>
        <p:txBody>
          <a:bodyPr vert="horz" lIns="95824" tIns="47912" rIns="95824" bIns="47912" rtlCol="0" anchor="b"/>
          <a:lstStyle>
            <a:lvl1pPr algn="r">
              <a:defRPr sz="1300"/>
            </a:lvl1pPr>
          </a:lstStyle>
          <a:p>
            <a:fld id="{6B226B69-651C-458E-A63E-5F5AC7279B54}" type="slidenum">
              <a:rPr lang="en-GB" smtClean="0"/>
              <a:t>‹#›</a:t>
            </a:fld>
            <a:endParaRPr lang="en-GB"/>
          </a:p>
        </p:txBody>
      </p:sp>
    </p:spTree>
    <p:extLst>
      <p:ext uri="{BB962C8B-B14F-4D97-AF65-F5344CB8AC3E}">
        <p14:creationId xmlns:p14="http://schemas.microsoft.com/office/powerpoint/2010/main" val="27395750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088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988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4288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527CDC-5B91-4F4E-B3FD-5DB9B6B66603}" type="datetime1">
              <a:rPr lang="en-GB" smtClean="0"/>
              <a:t>19/08/2015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265349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AEBCA-87AD-4022-90F5-16B4057C8906}" type="datetime1">
              <a:rPr lang="en-GB" smtClean="0"/>
              <a:t>19/08/2015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30155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3D8228-9A08-46F5-91A7-99516FDB22B3}" type="datetime1">
              <a:rPr lang="en-GB" smtClean="0"/>
              <a:t>19/08/2015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54053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91D28-22FA-4CC9-8B8E-2A7905CF0945}" type="datetime1">
              <a:rPr lang="en-GB" smtClean="0"/>
              <a:t>19/08/2015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4152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38397-28B4-4827-8048-15A8B85FED3A}" type="datetime1">
              <a:rPr lang="en-GB" smtClean="0"/>
              <a:t>19/08/2015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60859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D1F365-1BB6-4A5D-8BD5-8577416BA555}" type="datetime1">
              <a:rPr lang="en-GB" smtClean="0"/>
              <a:t>19/08/2015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7175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534364-2E42-4963-B54F-B55A1E6E22F6}" type="datetime1">
              <a:rPr lang="en-GB" smtClean="0"/>
              <a:t>19/08/2015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48238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403B44-F221-4619-93FE-64B9845D339B}" type="datetime1">
              <a:rPr lang="en-GB" smtClean="0"/>
              <a:t>19/08/2015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9507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D9D48-266A-4CC6-9BDC-9F3C9068085E}" type="datetime1">
              <a:rPr lang="en-GB" smtClean="0"/>
              <a:t>19/08/2015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320228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BC19C-8A1F-4E8A-A25B-5D15BBE5A080}" type="datetime1">
              <a:rPr lang="en-GB" smtClean="0"/>
              <a:t>19/08/2015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00571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E0574-C5F6-4D68-9BF1-C6B65ADB0446}" type="datetime1">
              <a:rPr lang="en-GB" smtClean="0"/>
              <a:t>19/08/2015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82121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E7EA9-94FE-45FD-B27B-C29980EDAB08}" type="datetime1">
              <a:rPr lang="en-GB" smtClean="0"/>
              <a:t>19/08/2015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F89FD-64F2-4252-96D0-06415BD575BB}" type="slidenum">
              <a:rPr lang="en-GB" smtClean="0"/>
              <a:t>‹#›</a:t>
            </a:fld>
            <a:endParaRPr lang="en-GB"/>
          </a:p>
        </p:txBody>
      </p:sp>
    </p:spTree>
    <p:extLst>
      <p:ext uri="{BB962C8B-B14F-4D97-AF65-F5344CB8AC3E}">
        <p14:creationId xmlns:p14="http://schemas.microsoft.com/office/powerpoint/2010/main" val="903449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027135" y="468259"/>
            <a:ext cx="3201049" cy="1512168"/>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228184" y="468259"/>
            <a:ext cx="2431923" cy="1512168"/>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5861" y="4869160"/>
            <a:ext cx="2109509" cy="1582132"/>
          </a:xfrm>
          <a:prstGeom prst="rect">
            <a:avLst/>
          </a:prstGeom>
        </p:spPr>
      </p:pic>
      <p:sp>
        <p:nvSpPr>
          <p:cNvPr id="3" name="TextBox 2"/>
          <p:cNvSpPr txBox="1"/>
          <p:nvPr/>
        </p:nvSpPr>
        <p:spPr>
          <a:xfrm>
            <a:off x="500492" y="2924944"/>
            <a:ext cx="8031948" cy="923330"/>
          </a:xfrm>
          <a:prstGeom prst="rect">
            <a:avLst/>
          </a:prstGeom>
          <a:noFill/>
        </p:spPr>
        <p:txBody>
          <a:bodyPr wrap="square" rtlCol="0">
            <a:spAutoFit/>
          </a:bodyPr>
          <a:lstStyle/>
          <a:p>
            <a:pPr algn="ctr"/>
            <a:r>
              <a:rPr lang="en-GB" sz="5400" b="1" dirty="0" smtClean="0">
                <a:latin typeface="Book Antiqua" pitchFamily="18" charset="0"/>
              </a:rPr>
              <a:t>Results Report</a:t>
            </a:r>
            <a:endParaRPr lang="en-GB" sz="5400" b="1" dirty="0">
              <a:latin typeface="Book Antiqua" pitchFamily="18" charset="0"/>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95371" y="4869160"/>
            <a:ext cx="2109510" cy="1582132"/>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04881" y="4869160"/>
            <a:ext cx="2109509" cy="1582132"/>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75669" y="4869160"/>
            <a:ext cx="2056771" cy="1582131"/>
          </a:xfrm>
          <a:prstGeom prst="rect">
            <a:avLst/>
          </a:prstGeom>
        </p:spPr>
      </p:pic>
    </p:spTree>
    <p:extLst>
      <p:ext uri="{BB962C8B-B14F-4D97-AF65-F5344CB8AC3E}">
        <p14:creationId xmlns:p14="http://schemas.microsoft.com/office/powerpoint/2010/main" val="142679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alpha val="0"/>
          </a:schemeClr>
        </a:solidFill>
        <a:effectLst/>
      </p:bgPr>
    </p:bg>
    <p:spTree>
      <p:nvGrpSpPr>
        <p:cNvPr id="1" name=""/>
        <p:cNvGrpSpPr/>
        <p:nvPr/>
      </p:nvGrpSpPr>
      <p:grpSpPr>
        <a:xfrm>
          <a:off x="0" y="0"/>
          <a:ext cx="0" cy="0"/>
          <a:chOff x="0" y="0"/>
          <a:chExt cx="0" cy="0"/>
        </a:xfrm>
      </p:grpSpPr>
      <p:sp>
        <p:nvSpPr>
          <p:cNvPr id="2" name="TextBox 1"/>
          <p:cNvSpPr txBox="1"/>
          <p:nvPr/>
        </p:nvSpPr>
        <p:spPr>
          <a:xfrm>
            <a:off x="755576" y="677525"/>
            <a:ext cx="7560840" cy="6617196"/>
          </a:xfrm>
          <a:prstGeom prst="rect">
            <a:avLst/>
          </a:prstGeom>
          <a:noFill/>
        </p:spPr>
        <p:txBody>
          <a:bodyPr wrap="square" rtlCol="0">
            <a:spAutoFit/>
          </a:bodyPr>
          <a:lstStyle/>
          <a:p>
            <a:r>
              <a:rPr lang="en-GB" sz="2600" dirty="0" smtClean="0">
                <a:latin typeface="Book Antiqua" pitchFamily="18" charset="0"/>
              </a:rPr>
              <a:t>The daffodils were tallest in England by approximately 40mm!</a:t>
            </a:r>
          </a:p>
          <a:p>
            <a:endParaRPr lang="en-GB" sz="2600" dirty="0">
              <a:latin typeface="Book Antiqua" pitchFamily="18" charset="0"/>
            </a:endParaRPr>
          </a:p>
          <a:p>
            <a:r>
              <a:rPr lang="en-GB" sz="2600" dirty="0" smtClean="0">
                <a:latin typeface="Book Antiqua" pitchFamily="18" charset="0"/>
              </a:rPr>
              <a:t>This could be because:</a:t>
            </a:r>
            <a:endParaRPr lang="en-GB" sz="2600" b="1" dirty="0" smtClean="0">
              <a:latin typeface="Book Antiqua" pitchFamily="18" charset="0"/>
            </a:endParaRPr>
          </a:p>
          <a:p>
            <a:pPr marL="457200" indent="-457200">
              <a:buFont typeface="Arial" pitchFamily="34" charset="0"/>
              <a:buChar char="•"/>
            </a:pPr>
            <a:r>
              <a:rPr lang="en-GB" sz="2600" dirty="0" smtClean="0">
                <a:latin typeface="Book Antiqua" pitchFamily="18" charset="0"/>
              </a:rPr>
              <a:t>Although England was not the warmest or the wettest country, it also wasn’t the coldest or the </a:t>
            </a:r>
            <a:r>
              <a:rPr lang="en-GB" sz="2600" dirty="0" smtClean="0">
                <a:latin typeface="Book Antiqua" pitchFamily="18" charset="0"/>
              </a:rPr>
              <a:t>driest. </a:t>
            </a:r>
            <a:r>
              <a:rPr lang="en-GB" sz="2600" dirty="0" smtClean="0">
                <a:latin typeface="Book Antiqua" pitchFamily="18" charset="0"/>
              </a:rPr>
              <a:t>Maybe like the story of the three bears, it was just right!</a:t>
            </a:r>
          </a:p>
          <a:p>
            <a:pPr marL="457200" indent="-457200">
              <a:buFont typeface="Arial" pitchFamily="34" charset="0"/>
              <a:buChar char="•"/>
            </a:pPr>
            <a:endParaRPr lang="en-GB" sz="2600" dirty="0">
              <a:latin typeface="Book Antiqua" pitchFamily="18" charset="0"/>
            </a:endParaRPr>
          </a:p>
          <a:p>
            <a:r>
              <a:rPr lang="en-GB" sz="2600" dirty="0" smtClean="0">
                <a:latin typeface="Book Antiqua" pitchFamily="18" charset="0"/>
              </a:rPr>
              <a:t>To be sure why, we would need to do more experiments.</a:t>
            </a:r>
          </a:p>
          <a:p>
            <a:pPr marL="457200" indent="-457200">
              <a:buFont typeface="Arial" pitchFamily="34" charset="0"/>
              <a:buChar char="•"/>
            </a:pPr>
            <a:endParaRPr lang="en-GB" sz="2600" dirty="0">
              <a:latin typeface="Book Antiqua" pitchFamily="18" charset="0"/>
            </a:endParaRPr>
          </a:p>
          <a:p>
            <a:r>
              <a:rPr lang="en-GB" sz="2800" b="1" dirty="0" smtClean="0">
                <a:latin typeface="Book Antiqua" pitchFamily="18" charset="0"/>
              </a:rPr>
              <a:t>Can you think of any other reasons why daffodils may have grown taller in England?</a:t>
            </a:r>
          </a:p>
          <a:p>
            <a:endParaRPr lang="en-GB" sz="2800" dirty="0" smtClean="0">
              <a:latin typeface="Book Antiqua" pitchFamily="18" charset="0"/>
            </a:endParaRPr>
          </a:p>
          <a:p>
            <a:pPr marL="457200" indent="-457200">
              <a:buFont typeface="Arial" pitchFamily="34" charset="0"/>
              <a:buChar char="•"/>
            </a:pPr>
            <a:endParaRPr lang="en-GB" sz="2800" dirty="0">
              <a:latin typeface="Book Antiqua" pitchFamily="18" charset="0"/>
            </a:endParaRPr>
          </a:p>
        </p:txBody>
      </p:sp>
    </p:spTree>
    <p:extLst>
      <p:ext uri="{BB962C8B-B14F-4D97-AF65-F5344CB8AC3E}">
        <p14:creationId xmlns:p14="http://schemas.microsoft.com/office/powerpoint/2010/main" val="4010601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fontScale="90000"/>
          </a:bodyPr>
          <a:lstStyle/>
          <a:p>
            <a:pPr eaLnBrk="1" hangingPunct="1"/>
            <a:r>
              <a:rPr lang="en-GB" sz="4000" b="1" dirty="0" smtClean="0">
                <a:latin typeface="Book Antiqua" pitchFamily="18" charset="0"/>
              </a:rPr>
              <a:t>Finding a trend is quite difficult but some things are clear…</a:t>
            </a:r>
          </a:p>
        </p:txBody>
      </p:sp>
      <p:sp>
        <p:nvSpPr>
          <p:cNvPr id="5" name="Rectangle 3"/>
          <p:cNvSpPr txBox="1">
            <a:spLocks noChangeArrowheads="1"/>
          </p:cNvSpPr>
          <p:nvPr/>
        </p:nvSpPr>
        <p:spPr>
          <a:xfrm>
            <a:off x="457200" y="4173498"/>
            <a:ext cx="8075240" cy="2135822"/>
          </a:xfrm>
          <a:prstGeom prst="rect">
            <a:avLst/>
          </a:prstGeom>
        </p:spPr>
        <p:txBody>
          <a:bodyPr vert="horz" lIns="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FontTx/>
              <a:buNone/>
            </a:pPr>
            <a:r>
              <a:rPr lang="en-GB" dirty="0" smtClean="0">
                <a:latin typeface="Book Antiqua" pitchFamily="18" charset="0"/>
              </a:rPr>
              <a:t>The bulbs rely on both sunshine and warmth in order to flower.</a:t>
            </a:r>
          </a:p>
          <a:p>
            <a:pPr marL="0" indent="0">
              <a:lnSpc>
                <a:spcPct val="110000"/>
              </a:lnSpc>
              <a:buFontTx/>
              <a:buNone/>
            </a:pPr>
            <a:endParaRPr lang="en-GB" dirty="0" smtClean="0">
              <a:latin typeface="Book Antiqua" pitchFamily="18" charset="0"/>
            </a:endParaRPr>
          </a:p>
          <a:p>
            <a:pPr marL="0" indent="0">
              <a:lnSpc>
                <a:spcPct val="110000"/>
              </a:lnSpc>
              <a:buFontTx/>
              <a:buNone/>
            </a:pPr>
            <a:r>
              <a:rPr lang="en-GB" dirty="0" smtClean="0">
                <a:latin typeface="Book Antiqua" pitchFamily="18" charset="0"/>
              </a:rPr>
              <a:t>Our seasons are becoming more  unpredictable as our world is getting warmer.</a:t>
            </a:r>
          </a:p>
          <a:p>
            <a:pPr marL="0" indent="0">
              <a:lnSpc>
                <a:spcPct val="110000"/>
              </a:lnSpc>
              <a:buFontTx/>
              <a:buNone/>
            </a:pPr>
            <a:endParaRPr lang="en-GB" dirty="0">
              <a:latin typeface="Book Antiqua" pitchFamily="18" charset="0"/>
            </a:endParaRPr>
          </a:p>
          <a:p>
            <a:pPr marL="0" indent="0">
              <a:lnSpc>
                <a:spcPct val="110000"/>
              </a:lnSpc>
              <a:buFontTx/>
              <a:buNone/>
            </a:pPr>
            <a:r>
              <a:rPr lang="en-GB" b="1" dirty="0" smtClean="0">
                <a:latin typeface="Book Antiqua" pitchFamily="18" charset="0"/>
              </a:rPr>
              <a:t>How do you think this will affect the growth of plants in the future?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56792"/>
            <a:ext cx="807524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90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Book Antiqua" pitchFamily="18" charset="0"/>
              </a:rPr>
              <a:t>Super Scientists!</a:t>
            </a:r>
            <a:endParaRPr lang="en-GB" b="1" dirty="0">
              <a:latin typeface="Book Antiqua" pitchFamily="18" charset="0"/>
            </a:endParaRPr>
          </a:p>
        </p:txBody>
      </p:sp>
      <p:sp>
        <p:nvSpPr>
          <p:cNvPr id="3" name="Content Placeholder 2"/>
          <p:cNvSpPr>
            <a:spLocks noGrp="1"/>
          </p:cNvSpPr>
          <p:nvPr>
            <p:ph idx="1"/>
          </p:nvPr>
        </p:nvSpPr>
        <p:spPr/>
        <p:txBody>
          <a:bodyPr/>
          <a:lstStyle/>
          <a:p>
            <a:pPr marL="0" indent="0">
              <a:buNone/>
            </a:pPr>
            <a:r>
              <a:rPr lang="en-GB" dirty="0" smtClean="0">
                <a:latin typeface="Book Antiqua" pitchFamily="18" charset="0"/>
              </a:rPr>
              <a:t>The Edina Trust would like to thank everyone that worked so hard planting their bulbs, observing and sending in their records.</a:t>
            </a:r>
          </a:p>
          <a:p>
            <a:pPr marL="0" indent="0">
              <a:buNone/>
            </a:pPr>
            <a:endParaRPr lang="en-GB" dirty="0" smtClean="0">
              <a:latin typeface="Book Antiqua" pitchFamily="18" charset="0"/>
            </a:endParaRPr>
          </a:p>
          <a:p>
            <a:pPr marL="0" indent="0">
              <a:buNone/>
            </a:pPr>
            <a:r>
              <a:rPr lang="en-GB" dirty="0" smtClean="0">
                <a:latin typeface="Book Antiqua" pitchFamily="18" charset="0"/>
              </a:rPr>
              <a:t>We couldn’t have carried out an experiment like this without your help!</a:t>
            </a:r>
          </a:p>
        </p:txBody>
      </p:sp>
      <p:pic>
        <p:nvPicPr>
          <p:cNvPr id="2050" name="Picture 2" descr="C:\Users\RoseB\AppData\Local\Microsoft\Windows\Temporary Internet Files\Content.IE5\LPA16MQ2\MC90044138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856" y="109736"/>
            <a:ext cx="1591072" cy="1591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218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332656"/>
            <a:ext cx="7632848" cy="584775"/>
          </a:xfrm>
          <a:prstGeom prst="rect">
            <a:avLst/>
          </a:prstGeom>
          <a:noFill/>
        </p:spPr>
        <p:txBody>
          <a:bodyPr wrap="square" rtlCol="0">
            <a:spAutoFit/>
          </a:bodyPr>
          <a:lstStyle/>
          <a:p>
            <a:pPr algn="ctr"/>
            <a:r>
              <a:rPr lang="en-GB" sz="3200" b="1" dirty="0" smtClean="0">
                <a:latin typeface="Book Antiqua" pitchFamily="18" charset="0"/>
              </a:rPr>
              <a:t>Which region had the most/least rain?</a:t>
            </a:r>
            <a:endParaRPr lang="en-GB" sz="3200" b="1" dirty="0">
              <a:latin typeface="Book Antiqua" pitchFamily="18" charset="0"/>
            </a:endParaRPr>
          </a:p>
        </p:txBody>
      </p:sp>
      <p:sp>
        <p:nvSpPr>
          <p:cNvPr id="10" name="TextBox 9"/>
          <p:cNvSpPr txBox="1"/>
          <p:nvPr/>
        </p:nvSpPr>
        <p:spPr>
          <a:xfrm>
            <a:off x="539552" y="5661248"/>
            <a:ext cx="8136904" cy="830997"/>
          </a:xfrm>
          <a:prstGeom prst="rect">
            <a:avLst/>
          </a:prstGeom>
          <a:noFill/>
        </p:spPr>
        <p:txBody>
          <a:bodyPr wrap="square" rtlCol="0">
            <a:spAutoFit/>
          </a:bodyPr>
          <a:lstStyle/>
          <a:p>
            <a:r>
              <a:rPr lang="en-GB" sz="2400" dirty="0" smtClean="0">
                <a:latin typeface="Book Antiqua" pitchFamily="18" charset="0"/>
              </a:rPr>
              <a:t>Scotland had more rain than England and Wales. Can you estimate how much more?</a:t>
            </a:r>
            <a:endParaRPr lang="en-GB" sz="2400" dirty="0">
              <a:latin typeface="Book Antiqua"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2034404849"/>
              </p:ext>
            </p:extLst>
          </p:nvPr>
        </p:nvGraphicFramePr>
        <p:xfrm>
          <a:off x="683568" y="917431"/>
          <a:ext cx="7992888" cy="4599801"/>
        </p:xfrm>
        <a:graphic>
          <a:graphicData uri="http://schemas.openxmlformats.org/drawingml/2006/chart">
            <c:chart xmlns:c="http://schemas.openxmlformats.org/drawingml/2006/chart" xmlns:r="http://schemas.openxmlformats.org/officeDocument/2006/relationships" r:id="rId2"/>
          </a:graphicData>
        </a:graphic>
      </p:graphicFrame>
      <p:pic>
        <p:nvPicPr>
          <p:cNvPr id="3075" name="Picture 3" descr="C:\Users\RoseB\AppData\Local\Microsoft\Windows\Temporary Internet Files\Content.IE5\LPA16MQ2\MC9003893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8695" y="907807"/>
            <a:ext cx="880567" cy="9418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87824" y="2204864"/>
            <a:ext cx="3672408" cy="1754326"/>
          </a:xfrm>
          <a:prstGeom prst="rect">
            <a:avLst/>
          </a:prstGeom>
          <a:solidFill>
            <a:schemeClr val="accent6">
              <a:lumMod val="20000"/>
              <a:lumOff val="80000"/>
            </a:schemeClr>
          </a:solidFill>
          <a:ln>
            <a:solidFill>
              <a:schemeClr val="accent4">
                <a:lumMod val="60000"/>
                <a:lumOff val="40000"/>
              </a:schemeClr>
            </a:solidFill>
          </a:ln>
        </p:spPr>
        <p:txBody>
          <a:bodyPr wrap="square" rtlCol="0">
            <a:spAutoFit/>
          </a:bodyPr>
          <a:lstStyle/>
          <a:p>
            <a:r>
              <a:rPr lang="en-GB" dirty="0" smtClean="0">
                <a:latin typeface="Book Antiqua" panose="02040602050305030304" pitchFamily="18" charset="0"/>
              </a:rPr>
              <a:t>During the Spring Bulbs for Schools Project there was on average 3mm more rain in Scotland than England, </a:t>
            </a:r>
            <a:r>
              <a:rPr lang="en-GB" dirty="0">
                <a:latin typeface="Book Antiqua" panose="02040602050305030304" pitchFamily="18" charset="0"/>
              </a:rPr>
              <a:t>a</a:t>
            </a:r>
            <a:r>
              <a:rPr lang="en-GB" dirty="0" smtClean="0">
                <a:latin typeface="Book Antiqua" panose="02040602050305030304" pitchFamily="18" charset="0"/>
              </a:rPr>
              <a:t>nd approximately 4mm more than in Wales.</a:t>
            </a:r>
            <a:endParaRPr lang="en-GB" dirty="0">
              <a:latin typeface="Book Antiqua" panose="02040602050305030304" pitchFamily="18" charset="0"/>
            </a:endParaRPr>
          </a:p>
        </p:txBody>
      </p:sp>
    </p:spTree>
    <p:extLst>
      <p:ext uri="{BB962C8B-B14F-4D97-AF65-F5344CB8AC3E}">
        <p14:creationId xmlns:p14="http://schemas.microsoft.com/office/powerpoint/2010/main" val="174663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32656"/>
            <a:ext cx="7632848" cy="584775"/>
          </a:xfrm>
          <a:prstGeom prst="rect">
            <a:avLst/>
          </a:prstGeom>
          <a:noFill/>
        </p:spPr>
        <p:txBody>
          <a:bodyPr wrap="square" rtlCol="0">
            <a:spAutoFit/>
          </a:bodyPr>
          <a:lstStyle/>
          <a:p>
            <a:pPr algn="ctr"/>
            <a:r>
              <a:rPr lang="en-GB" sz="3200" b="1" dirty="0" smtClean="0">
                <a:latin typeface="Book Antiqua" pitchFamily="18" charset="0"/>
              </a:rPr>
              <a:t>Which region was the warmest/coldest?</a:t>
            </a:r>
            <a:endParaRPr lang="en-GB" sz="3200" b="1" dirty="0">
              <a:latin typeface="Book Antiqua" pitchFamily="18" charset="0"/>
            </a:endParaRPr>
          </a:p>
        </p:txBody>
      </p:sp>
      <p:sp>
        <p:nvSpPr>
          <p:cNvPr id="4" name="TextBox 3"/>
          <p:cNvSpPr txBox="1"/>
          <p:nvPr/>
        </p:nvSpPr>
        <p:spPr>
          <a:xfrm>
            <a:off x="449734" y="5865962"/>
            <a:ext cx="8370738" cy="830997"/>
          </a:xfrm>
          <a:prstGeom prst="rect">
            <a:avLst/>
          </a:prstGeom>
          <a:noFill/>
        </p:spPr>
        <p:txBody>
          <a:bodyPr wrap="square" rtlCol="0">
            <a:spAutoFit/>
          </a:bodyPr>
          <a:lstStyle/>
          <a:p>
            <a:r>
              <a:rPr lang="en-GB" sz="2400" dirty="0" smtClean="0">
                <a:latin typeface="Book Antiqua" pitchFamily="18" charset="0"/>
              </a:rPr>
              <a:t>Wales is a lot warmer than both England and Scotland. Why do you think that is?</a:t>
            </a:r>
            <a:endParaRPr lang="en-GB" sz="2400" dirty="0">
              <a:latin typeface="Book Antiqua"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1235974233"/>
              </p:ext>
            </p:extLst>
          </p:nvPr>
        </p:nvGraphicFramePr>
        <p:xfrm>
          <a:off x="683568" y="1122145"/>
          <a:ext cx="7200800" cy="4743817"/>
        </p:xfrm>
        <a:graphic>
          <a:graphicData uri="http://schemas.openxmlformats.org/drawingml/2006/chart">
            <c:chart xmlns:c="http://schemas.openxmlformats.org/drawingml/2006/chart" xmlns:r="http://schemas.openxmlformats.org/officeDocument/2006/relationships" r:id="rId2"/>
          </a:graphicData>
        </a:graphic>
      </p:graphicFrame>
      <p:pic>
        <p:nvPicPr>
          <p:cNvPr id="1028" name="Picture 4" descr="C:\Users\RoseB\AppData\Local\Microsoft\Windows\Temporary Internet Files\Content.IE5\NP4WQC7W\MC90023218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6962" y="945907"/>
            <a:ext cx="937788" cy="891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06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1000"/>
                                        <p:tgtEl>
                                          <p:spTgt spid="1028"/>
                                        </p:tgtEl>
                                      </p:cBhvr>
                                    </p:animEffect>
                                    <p:anim calcmode="lin" valueType="num">
                                      <p:cBhvr>
                                        <p:cTn id="13" dur="1000" fill="hold"/>
                                        <p:tgtEl>
                                          <p:spTgt spid="1028"/>
                                        </p:tgtEl>
                                        <p:attrNameLst>
                                          <p:attrName>ppt_x</p:attrName>
                                        </p:attrNameLst>
                                      </p:cBhvr>
                                      <p:tavLst>
                                        <p:tav tm="0">
                                          <p:val>
                                            <p:strVal val="#ppt_x"/>
                                          </p:val>
                                        </p:tav>
                                        <p:tav tm="100000">
                                          <p:val>
                                            <p:strVal val="#ppt_x"/>
                                          </p:val>
                                        </p:tav>
                                      </p:tavLst>
                                    </p:anim>
                                    <p:anim calcmode="lin" valueType="num">
                                      <p:cBhvr>
                                        <p:cTn id="14"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extLst>
              <p:ext uri="{D42A27DB-BD31-4B8C-83A1-F6EECF244321}">
                <p14:modId xmlns:p14="http://schemas.microsoft.com/office/powerpoint/2010/main" val="669454173"/>
              </p:ext>
            </p:extLst>
          </p:nvPr>
        </p:nvGraphicFramePr>
        <p:xfrm>
          <a:off x="395536" y="1974324"/>
          <a:ext cx="8136904" cy="462302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57093" y="404664"/>
            <a:ext cx="7848872" cy="1569660"/>
          </a:xfrm>
          <a:prstGeom prst="rect">
            <a:avLst/>
          </a:prstGeom>
          <a:noFill/>
        </p:spPr>
        <p:txBody>
          <a:bodyPr wrap="square" rtlCol="0">
            <a:spAutoFit/>
          </a:bodyPr>
          <a:lstStyle/>
          <a:p>
            <a:pPr algn="ctr"/>
            <a:r>
              <a:rPr lang="en-GB" sz="2100" b="1" dirty="0" smtClean="0">
                <a:latin typeface="Book Antiqua" pitchFamily="18" charset="0"/>
              </a:rPr>
              <a:t>Flowers will open earliest in areas where it is both warm and sunny, especially during the month of February.</a:t>
            </a:r>
          </a:p>
          <a:p>
            <a:endParaRPr lang="en-GB" dirty="0" smtClean="0">
              <a:latin typeface="Book Antiqua" pitchFamily="18" charset="0"/>
            </a:endParaRPr>
          </a:p>
          <a:p>
            <a:r>
              <a:rPr lang="en-GB" dirty="0" smtClean="0">
                <a:latin typeface="Book Antiqua" pitchFamily="18" charset="0"/>
              </a:rPr>
              <a:t>As you can see, during February it was slightly warmer in Wales than it was in England or Scotland.</a:t>
            </a:r>
          </a:p>
        </p:txBody>
      </p:sp>
      <p:sp>
        <p:nvSpPr>
          <p:cNvPr id="7" name="Oval 6"/>
          <p:cNvSpPr/>
          <p:nvPr/>
        </p:nvSpPr>
        <p:spPr>
          <a:xfrm>
            <a:off x="6228184" y="4365104"/>
            <a:ext cx="144016" cy="144016"/>
          </a:xfrm>
          <a:prstGeom prst="ellipse">
            <a:avLst/>
          </a:prstGeom>
          <a:solidFill>
            <a:schemeClr val="bg1"/>
          </a:solidFill>
          <a:ln>
            <a:solidFill>
              <a:srgbClr val="EA3A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6228184" y="4797152"/>
            <a:ext cx="144016" cy="14401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6228184" y="4581128"/>
            <a:ext cx="144016" cy="144016"/>
          </a:xfrm>
          <a:prstGeom prst="ellipse">
            <a:avLst/>
          </a:prstGeom>
          <a:solidFill>
            <a:srgbClr val="EA0000"/>
          </a:solidFill>
          <a:ln>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Curved Connector 15"/>
          <p:cNvCxnSpPr/>
          <p:nvPr/>
        </p:nvCxnSpPr>
        <p:spPr>
          <a:xfrm>
            <a:off x="3635897" y="1772817"/>
            <a:ext cx="2491434" cy="2448273"/>
          </a:xfrm>
          <a:prstGeom prst="curvedConnector3">
            <a:avLst>
              <a:gd name="adj1" fmla="val 50000"/>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646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ext uri="{D42A27DB-BD31-4B8C-83A1-F6EECF244321}">
                <p14:modId xmlns:p14="http://schemas.microsoft.com/office/powerpoint/2010/main" val="2767064540"/>
              </p:ext>
            </p:extLst>
          </p:nvPr>
        </p:nvGraphicFramePr>
        <p:xfrm>
          <a:off x="467544" y="1196752"/>
          <a:ext cx="8136904"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a:spLocks noChangeArrowheads="1"/>
          </p:cNvSpPr>
          <p:nvPr/>
        </p:nvSpPr>
        <p:spPr bwMode="auto">
          <a:xfrm>
            <a:off x="0" y="419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r>
              <a:rPr kumimoji="0" lang="en-GB" sz="8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531416" y="188640"/>
            <a:ext cx="8280920" cy="1200329"/>
          </a:xfrm>
          <a:prstGeom prst="rect">
            <a:avLst/>
          </a:prstGeom>
          <a:noFill/>
        </p:spPr>
        <p:txBody>
          <a:bodyPr wrap="square" rtlCol="0">
            <a:spAutoFit/>
          </a:bodyPr>
          <a:lstStyle/>
          <a:p>
            <a:pPr algn="ctr"/>
            <a:r>
              <a:rPr lang="en-GB" sz="2400" b="1" dirty="0" smtClean="0">
                <a:latin typeface="Book Antiqua" pitchFamily="18" charset="0"/>
              </a:rPr>
              <a:t>The Welsh bulbs were the first to flower! And the bulbs planted in the ground in Wales flowered earlier than those in pots!</a:t>
            </a:r>
          </a:p>
        </p:txBody>
      </p:sp>
      <p:sp>
        <p:nvSpPr>
          <p:cNvPr id="2" name="TextBox 1"/>
          <p:cNvSpPr txBox="1"/>
          <p:nvPr/>
        </p:nvSpPr>
        <p:spPr>
          <a:xfrm>
            <a:off x="323528" y="5949280"/>
            <a:ext cx="8712968" cy="707886"/>
          </a:xfrm>
          <a:prstGeom prst="rect">
            <a:avLst/>
          </a:prstGeom>
          <a:noFill/>
        </p:spPr>
        <p:txBody>
          <a:bodyPr wrap="square" rtlCol="0">
            <a:spAutoFit/>
          </a:bodyPr>
          <a:lstStyle/>
          <a:p>
            <a:r>
              <a:rPr lang="en-GB" sz="2000" dirty="0" smtClean="0">
                <a:latin typeface="Book Antiqua" pitchFamily="18" charset="0"/>
              </a:rPr>
              <a:t>Approximately how many days difference is there between the bulbs in the ground flowering to those in pots?</a:t>
            </a:r>
            <a:endParaRPr lang="en-GB" sz="2000" dirty="0">
              <a:latin typeface="Book Antiqua" pitchFamily="18" charset="0"/>
            </a:endParaRPr>
          </a:p>
        </p:txBody>
      </p:sp>
      <p:cxnSp>
        <p:nvCxnSpPr>
          <p:cNvPr id="4" name="Straight Arrow Connector 3"/>
          <p:cNvCxnSpPr/>
          <p:nvPr/>
        </p:nvCxnSpPr>
        <p:spPr>
          <a:xfrm>
            <a:off x="2974160" y="2322736"/>
            <a:ext cx="0" cy="332986"/>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a:off x="4860032" y="1638092"/>
            <a:ext cx="0" cy="557480"/>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a:off x="6178252" y="3501008"/>
            <a:ext cx="0" cy="350748"/>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2521804" y="1979548"/>
            <a:ext cx="936104"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3 </a:t>
            </a:r>
            <a:r>
              <a:rPr lang="en-GB" b="1" cap="small" dirty="0">
                <a:solidFill>
                  <a:srgbClr val="FF0000"/>
                </a:solidFill>
                <a:latin typeface="Book Antiqua" panose="02040602050305030304" pitchFamily="18" charset="0"/>
              </a:rPr>
              <a:t>d</a:t>
            </a:r>
            <a:r>
              <a:rPr lang="en-GB" b="1" cap="small" dirty="0" smtClean="0">
                <a:solidFill>
                  <a:srgbClr val="FF0000"/>
                </a:solidFill>
                <a:latin typeface="Book Antiqua" panose="02040602050305030304" pitchFamily="18" charset="0"/>
              </a:rPr>
              <a:t>ays</a:t>
            </a:r>
            <a:endParaRPr lang="en-GB" b="1" cap="small" dirty="0">
              <a:solidFill>
                <a:srgbClr val="FF0000"/>
              </a:solidFill>
              <a:latin typeface="Book Antiqua" panose="02040602050305030304" pitchFamily="18" charset="0"/>
            </a:endParaRPr>
          </a:p>
        </p:txBody>
      </p:sp>
      <p:sp>
        <p:nvSpPr>
          <p:cNvPr id="19" name="TextBox 18"/>
          <p:cNvSpPr txBox="1"/>
          <p:nvPr/>
        </p:nvSpPr>
        <p:spPr>
          <a:xfrm>
            <a:off x="4211960" y="1331476"/>
            <a:ext cx="936104"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5 </a:t>
            </a:r>
            <a:r>
              <a:rPr lang="en-GB" b="1" cap="small" dirty="0">
                <a:solidFill>
                  <a:srgbClr val="FF0000"/>
                </a:solidFill>
                <a:latin typeface="Book Antiqua" panose="02040602050305030304" pitchFamily="18" charset="0"/>
              </a:rPr>
              <a:t>d</a:t>
            </a:r>
            <a:r>
              <a:rPr lang="en-GB" b="1" cap="small" dirty="0" smtClean="0">
                <a:solidFill>
                  <a:srgbClr val="FF0000"/>
                </a:solidFill>
                <a:latin typeface="Book Antiqua" panose="02040602050305030304" pitchFamily="18" charset="0"/>
              </a:rPr>
              <a:t>ays</a:t>
            </a:r>
            <a:endParaRPr lang="en-GB" b="1" cap="small" dirty="0">
              <a:solidFill>
                <a:srgbClr val="FF0000"/>
              </a:solidFill>
              <a:latin typeface="Book Antiqua" panose="02040602050305030304" pitchFamily="18" charset="0"/>
            </a:endParaRPr>
          </a:p>
        </p:txBody>
      </p:sp>
      <p:sp>
        <p:nvSpPr>
          <p:cNvPr id="20" name="TextBox 19"/>
          <p:cNvSpPr txBox="1"/>
          <p:nvPr/>
        </p:nvSpPr>
        <p:spPr>
          <a:xfrm>
            <a:off x="5907484" y="3203684"/>
            <a:ext cx="1080120"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3 </a:t>
            </a:r>
            <a:r>
              <a:rPr lang="en-GB" b="1" cap="small" dirty="0">
                <a:solidFill>
                  <a:srgbClr val="FF0000"/>
                </a:solidFill>
                <a:latin typeface="Book Antiqua" panose="02040602050305030304" pitchFamily="18" charset="0"/>
              </a:rPr>
              <a:t>d</a:t>
            </a:r>
            <a:r>
              <a:rPr lang="en-GB" b="1" cap="small" dirty="0" smtClean="0">
                <a:solidFill>
                  <a:srgbClr val="FF0000"/>
                </a:solidFill>
                <a:latin typeface="Book Antiqua" panose="02040602050305030304" pitchFamily="18" charset="0"/>
              </a:rPr>
              <a:t>ays</a:t>
            </a:r>
            <a:endParaRPr lang="en-GB" b="1" cap="small"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97850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87025"/>
            <a:ext cx="7776864" cy="5986254"/>
          </a:xfrm>
          <a:prstGeom prst="rect">
            <a:avLst/>
          </a:prstGeom>
          <a:noFill/>
        </p:spPr>
        <p:txBody>
          <a:bodyPr wrap="square" rtlCol="0">
            <a:spAutoFit/>
          </a:bodyPr>
          <a:lstStyle/>
          <a:p>
            <a:r>
              <a:rPr lang="en-GB" sz="3600" b="1" dirty="0" smtClean="0">
                <a:latin typeface="Book Antiqua" pitchFamily="18" charset="0"/>
              </a:rPr>
              <a:t>Why do you think the daffodils in pots flowered at different times to the daffodils planted in the ground?</a:t>
            </a:r>
          </a:p>
          <a:p>
            <a:endParaRPr lang="en-GB" sz="3200" b="1" dirty="0">
              <a:latin typeface="Book Antiqua" pitchFamily="18" charset="0"/>
            </a:endParaRPr>
          </a:p>
          <a:p>
            <a:r>
              <a:rPr lang="en-GB" sz="2700" dirty="0" smtClean="0">
                <a:latin typeface="Book Antiqua" pitchFamily="18" charset="0"/>
              </a:rPr>
              <a:t>We think that it might be because the bulbs in pots are more exposed to changes in the weather – it takes a longer time for the bulbs in the ground to get warm. </a:t>
            </a:r>
          </a:p>
          <a:p>
            <a:endParaRPr lang="en-GB" sz="2700" dirty="0">
              <a:latin typeface="Book Antiqua" pitchFamily="18" charset="0"/>
            </a:endParaRPr>
          </a:p>
          <a:p>
            <a:r>
              <a:rPr lang="en-GB" sz="2700" dirty="0" smtClean="0">
                <a:latin typeface="Book Antiqua" pitchFamily="18" charset="0"/>
              </a:rPr>
              <a:t>Measuring the temperature of the soil could be an interesting extension to this project to see the difference in temperature for the daffodils in pots and those in the ground throughout the year.</a:t>
            </a:r>
          </a:p>
        </p:txBody>
      </p:sp>
    </p:spTree>
    <p:extLst>
      <p:ext uri="{BB962C8B-B14F-4D97-AF65-F5344CB8AC3E}">
        <p14:creationId xmlns:p14="http://schemas.microsoft.com/office/powerpoint/2010/main" val="571881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628800"/>
            <a:ext cx="7560840" cy="3231654"/>
          </a:xfrm>
          <a:prstGeom prst="rect">
            <a:avLst/>
          </a:prstGeom>
          <a:noFill/>
        </p:spPr>
        <p:txBody>
          <a:bodyPr wrap="square" rtlCol="0">
            <a:spAutoFit/>
          </a:bodyPr>
          <a:lstStyle/>
          <a:p>
            <a:pPr algn="ctr"/>
            <a:r>
              <a:rPr lang="en-GB" sz="4800" b="1" dirty="0" smtClean="0">
                <a:latin typeface="Book Antiqua" pitchFamily="18" charset="0"/>
              </a:rPr>
              <a:t>What do you think?</a:t>
            </a:r>
          </a:p>
          <a:p>
            <a:endParaRPr lang="en-GB" sz="2800" dirty="0">
              <a:latin typeface="Book Antiqua" pitchFamily="18" charset="0"/>
            </a:endParaRPr>
          </a:p>
          <a:p>
            <a:pPr algn="ctr"/>
            <a:r>
              <a:rPr lang="en-GB" sz="3200" dirty="0" smtClean="0">
                <a:latin typeface="Book Antiqua" pitchFamily="18" charset="0"/>
              </a:rPr>
              <a:t>Our reason might be right, but we would need to test it to make sure – that’s what science is all about!</a:t>
            </a:r>
          </a:p>
          <a:p>
            <a:endParaRPr lang="en-GB" sz="3200" dirty="0">
              <a:latin typeface="Book Antiqua" pitchFamily="18" charset="0"/>
            </a:endParaRPr>
          </a:p>
        </p:txBody>
      </p:sp>
    </p:spTree>
    <p:extLst>
      <p:ext uri="{BB962C8B-B14F-4D97-AF65-F5344CB8AC3E}">
        <p14:creationId xmlns:p14="http://schemas.microsoft.com/office/powerpoint/2010/main" val="1739937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val="3239502166"/>
              </p:ext>
            </p:extLst>
          </p:nvPr>
        </p:nvGraphicFramePr>
        <p:xfrm>
          <a:off x="323528" y="1400337"/>
          <a:ext cx="8424936" cy="434535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2"/>
          <p:cNvSpPr>
            <a:spLocks noChangeArrowheads="1"/>
          </p:cNvSpPr>
          <p:nvPr/>
        </p:nvSpPr>
        <p:spPr bwMode="auto">
          <a:xfrm>
            <a:off x="611560" y="310681"/>
            <a:ext cx="756084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u="none" strike="noStrike" cap="none" normalizeH="0" baseline="0" dirty="0" smtClean="0">
                <a:ln>
                  <a:noFill/>
                </a:ln>
                <a:solidFill>
                  <a:schemeClr val="tx1"/>
                </a:solidFill>
                <a:effectLst/>
                <a:latin typeface="Book Antiqua" pitchFamily="18" charset="0"/>
                <a:cs typeface="Arial" pitchFamily="34" charset="0"/>
              </a:rPr>
              <a:t>Which region had the tallest/shortest daffodils?</a:t>
            </a:r>
            <a:r>
              <a:rPr kumimoji="0" lang="en-GB" sz="3200" b="1" u="none" strike="noStrike" cap="none" normalizeH="0" dirty="0" smtClean="0">
                <a:ln>
                  <a:noFill/>
                </a:ln>
                <a:solidFill>
                  <a:schemeClr val="tx1"/>
                </a:solidFill>
                <a:effectLst/>
                <a:latin typeface="Book Antiqua" pitchFamily="18" charset="0"/>
                <a:cs typeface="Arial" pitchFamily="34" charset="0"/>
              </a:rPr>
              <a:t> </a:t>
            </a:r>
            <a:endParaRPr kumimoji="0" lang="en-GB" sz="3200" b="1" u="none" strike="noStrike" cap="none" normalizeH="0" baseline="0" dirty="0" smtClean="0">
              <a:ln>
                <a:noFill/>
              </a:ln>
              <a:solidFill>
                <a:schemeClr val="tx1"/>
              </a:solidFill>
              <a:effectLst/>
              <a:latin typeface="Book Antiqua" pitchFamily="18" charset="0"/>
              <a:cs typeface="Arial" pitchFamily="34" charset="0"/>
            </a:endParaRPr>
          </a:p>
        </p:txBody>
      </p:sp>
      <p:sp>
        <p:nvSpPr>
          <p:cNvPr id="4" name="Rectangle 3"/>
          <p:cNvSpPr>
            <a:spLocks noChangeArrowheads="1"/>
          </p:cNvSpPr>
          <p:nvPr/>
        </p:nvSpPr>
        <p:spPr bwMode="auto">
          <a:xfrm>
            <a:off x="0" y="3343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1115616" y="5942260"/>
            <a:ext cx="7344816" cy="400110"/>
          </a:xfrm>
          <a:prstGeom prst="rect">
            <a:avLst/>
          </a:prstGeom>
          <a:noFill/>
        </p:spPr>
        <p:txBody>
          <a:bodyPr wrap="square" rtlCol="0">
            <a:spAutoFit/>
          </a:bodyPr>
          <a:lstStyle/>
          <a:p>
            <a:r>
              <a:rPr lang="en-GB" sz="2000" dirty="0" smtClean="0">
                <a:latin typeface="Book Antiqua" pitchFamily="18" charset="0"/>
              </a:rPr>
              <a:t>Using the bar chart can you estimate how tall the daffodils are?</a:t>
            </a:r>
            <a:endParaRPr lang="en-GB" sz="2000" dirty="0">
              <a:latin typeface="Book Antiqua" pitchFamily="18" charset="0"/>
            </a:endParaRPr>
          </a:p>
        </p:txBody>
      </p:sp>
      <p:cxnSp>
        <p:nvCxnSpPr>
          <p:cNvPr id="7" name="Straight Connector 6"/>
          <p:cNvCxnSpPr/>
          <p:nvPr/>
        </p:nvCxnSpPr>
        <p:spPr>
          <a:xfrm flipH="1">
            <a:off x="1259632" y="4365104"/>
            <a:ext cx="5976664" cy="0"/>
          </a:xfrm>
          <a:prstGeom prst="line">
            <a:avLst/>
          </a:prstGeom>
          <a:ln>
            <a:solidFill>
              <a:schemeClr val="bg1"/>
            </a:solidFill>
            <a:prstDash val="dash"/>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1259632" y="2060848"/>
            <a:ext cx="1688238" cy="0"/>
          </a:xfrm>
          <a:prstGeom prst="line">
            <a:avLst/>
          </a:prstGeom>
          <a:ln>
            <a:solidFill>
              <a:srgbClr val="EA0000"/>
            </a:solidFill>
            <a:prstDash val="dash"/>
          </a:ln>
        </p:spPr>
        <p:style>
          <a:lnRef idx="2">
            <a:schemeClr val="dk1"/>
          </a:lnRef>
          <a:fillRef idx="0">
            <a:schemeClr val="dk1"/>
          </a:fillRef>
          <a:effectRef idx="1">
            <a:schemeClr val="dk1"/>
          </a:effectRef>
          <a:fontRef idx="minor">
            <a:schemeClr val="tx1"/>
          </a:fontRef>
        </p:style>
      </p:cxnSp>
      <p:sp>
        <p:nvSpPr>
          <p:cNvPr id="14" name="TextBox 1"/>
          <p:cNvSpPr txBox="1"/>
          <p:nvPr/>
        </p:nvSpPr>
        <p:spPr>
          <a:xfrm>
            <a:off x="5652120" y="4293096"/>
            <a:ext cx="1584176" cy="15841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smtClean="0">
                <a:latin typeface="Book Antiqua" pitchFamily="18" charset="0"/>
              </a:rPr>
              <a:t>A good estimate is any value between 220mm and 223mm</a:t>
            </a:r>
            <a:endParaRPr lang="en-GB" sz="1600" b="1" dirty="0">
              <a:latin typeface="Book Antiqua" pitchFamily="18" charset="0"/>
            </a:endParaRPr>
          </a:p>
        </p:txBody>
      </p:sp>
      <p:sp>
        <p:nvSpPr>
          <p:cNvPr id="12" name="TextBox 1"/>
          <p:cNvSpPr txBox="1"/>
          <p:nvPr/>
        </p:nvSpPr>
        <p:spPr>
          <a:xfrm>
            <a:off x="3599892" y="4293096"/>
            <a:ext cx="1584176" cy="15841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Book Antiqua" pitchFamily="18" charset="0"/>
              </a:rPr>
              <a:t>A good estimate is any value between 220mm and 223mm</a:t>
            </a:r>
          </a:p>
        </p:txBody>
      </p:sp>
      <p:cxnSp>
        <p:nvCxnSpPr>
          <p:cNvPr id="15" name="Straight Connector 14"/>
          <p:cNvCxnSpPr/>
          <p:nvPr/>
        </p:nvCxnSpPr>
        <p:spPr>
          <a:xfrm flipH="1">
            <a:off x="1151620" y="4365104"/>
            <a:ext cx="3924436" cy="0"/>
          </a:xfrm>
          <a:prstGeom prst="line">
            <a:avLst/>
          </a:prstGeom>
          <a:ln>
            <a:solidFill>
              <a:srgbClr val="00B0F0"/>
            </a:solidFill>
            <a:prstDash val="dash"/>
          </a:ln>
        </p:spPr>
        <p:style>
          <a:lnRef idx="2">
            <a:schemeClr val="dk1"/>
          </a:lnRef>
          <a:fillRef idx="0">
            <a:schemeClr val="dk1"/>
          </a:fillRef>
          <a:effectRef idx="1">
            <a:schemeClr val="dk1"/>
          </a:effectRef>
          <a:fontRef idx="minor">
            <a:schemeClr val="tx1"/>
          </a:fontRef>
        </p:style>
      </p:cxnSp>
      <p:sp>
        <p:nvSpPr>
          <p:cNvPr id="13" name="TextBox 1"/>
          <p:cNvSpPr txBox="1"/>
          <p:nvPr/>
        </p:nvSpPr>
        <p:spPr>
          <a:xfrm>
            <a:off x="1763688" y="2204864"/>
            <a:ext cx="1152128" cy="15121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smtClean="0">
                <a:latin typeface="Book Antiqua" pitchFamily="18" charset="0"/>
              </a:rPr>
              <a:t>A good estimate is any value between 260mm and 263mm</a:t>
            </a:r>
            <a:endParaRPr lang="en-GB" sz="1600" b="1" dirty="0">
              <a:latin typeface="Book Antiqua" pitchFamily="18" charset="0"/>
            </a:endParaRPr>
          </a:p>
        </p:txBody>
      </p:sp>
    </p:spTree>
    <p:extLst>
      <p:ext uri="{BB962C8B-B14F-4D97-AF65-F5344CB8AC3E}">
        <p14:creationId xmlns:p14="http://schemas.microsoft.com/office/powerpoint/2010/main" val="348517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525</Words>
  <Application>Microsoft Office PowerPoint</Application>
  <PresentationFormat>Letter Paper (8.5x11 in)</PresentationFormat>
  <Paragraphs>52</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Super Scientists!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Finding a trend is quite difficult but some things are clear…</vt:lpstr>
    </vt:vector>
  </TitlesOfParts>
  <Company>Edina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Blake</dc:creator>
  <cp:lastModifiedBy>Emma Davis</cp:lastModifiedBy>
  <cp:revision>58</cp:revision>
  <cp:lastPrinted>2015-08-19T14:42:42Z</cp:lastPrinted>
  <dcterms:created xsi:type="dcterms:W3CDTF">2012-06-01T10:21:59Z</dcterms:created>
  <dcterms:modified xsi:type="dcterms:W3CDTF">2015-08-19T14:48:46Z</dcterms:modified>
</cp:coreProperties>
</file>