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5" r:id="rId3"/>
    <p:sldId id="275" r:id="rId4"/>
    <p:sldId id="267" r:id="rId5"/>
    <p:sldId id="266" r:id="rId6"/>
    <p:sldId id="273" r:id="rId7"/>
    <p:sldId id="272" r:id="rId8"/>
    <p:sldId id="268" r:id="rId9"/>
    <p:sldId id="274" r:id="rId10"/>
    <p:sldId id="276" r:id="rId11"/>
    <p:sldId id="260" r:id="rId12"/>
    <p:sldId id="269" r:id="rId13"/>
    <p:sldId id="277" r:id="rId14"/>
    <p:sldId id="270" r:id="rId15"/>
    <p:sldId id="279" r:id="rId16"/>
    <p:sldId id="271" r:id="rId17"/>
  </p:sldIdLst>
  <p:sldSz cx="9144000" cy="6858000" type="letter"/>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00"/>
    <a:srgbClr val="7AC9FA"/>
    <a:srgbClr val="C1FDA9"/>
    <a:srgbClr val="FFFF99"/>
    <a:srgbClr val="FEFBF0"/>
    <a:srgbClr val="FBEFCD"/>
    <a:srgbClr val="CC99FF"/>
    <a:srgbClr val="E1FED6"/>
    <a:srgbClr val="D3F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1" d="100"/>
          <a:sy n="81" d="100"/>
        </p:scale>
        <p:origin x="151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0-21\Weather%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0-21\Weather%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0-21\FULL%20Weather%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8261-4491-A8A1-DED899923FCB}"/>
              </c:ext>
            </c:extLst>
          </c:dPt>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3-8261-4491-A8A1-DED899923FCB}"/>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8261-4491-A8A1-DED899923FCB}"/>
              </c:ext>
            </c:extLst>
          </c:dPt>
          <c:dPt>
            <c:idx val="3"/>
            <c:invertIfNegative val="0"/>
            <c:bubble3D val="0"/>
            <c:spPr>
              <a:solidFill>
                <a:srgbClr val="00B050"/>
              </a:solidFill>
              <a:ln>
                <a:solidFill>
                  <a:schemeClr val="tx1"/>
                </a:solidFill>
              </a:ln>
              <a:effectLst/>
            </c:spPr>
            <c:extLst>
              <c:ext xmlns:c16="http://schemas.microsoft.com/office/drawing/2014/chart" uri="{C3380CC4-5D6E-409C-BE32-E72D297353CC}">
                <c16:uniqueId val="{00000007-8261-4491-A8A1-DED899923FCB}"/>
              </c:ext>
            </c:extLst>
          </c:dPt>
          <c:cat>
            <c:strRef>
              <c:f>'[Weather Data Analysis.xlsx]Rainfall'!$T$14:$W$14</c:f>
              <c:strCache>
                <c:ptCount val="4"/>
                <c:pt idx="0">
                  <c:v>Scotland</c:v>
                </c:pt>
                <c:pt idx="1">
                  <c:v>England</c:v>
                </c:pt>
                <c:pt idx="2">
                  <c:v>Northern Ireland</c:v>
                </c:pt>
                <c:pt idx="3">
                  <c:v>Wales</c:v>
                </c:pt>
              </c:strCache>
            </c:strRef>
          </c:cat>
          <c:val>
            <c:numRef>
              <c:f>'[Weather Data Analysis.xlsx]Rainfall'!$T$21:$W$21</c:f>
              <c:numCache>
                <c:formatCode>General</c:formatCode>
                <c:ptCount val="4"/>
                <c:pt idx="0">
                  <c:v>50.966666666666661</c:v>
                </c:pt>
                <c:pt idx="1">
                  <c:v>34.220000000000006</c:v>
                </c:pt>
                <c:pt idx="2">
                  <c:v>49.177777777777777</c:v>
                </c:pt>
                <c:pt idx="3">
                  <c:v>52.826666666666668</c:v>
                </c:pt>
              </c:numCache>
            </c:numRef>
          </c:val>
          <c:extLst>
            <c:ext xmlns:c16="http://schemas.microsoft.com/office/drawing/2014/chart" uri="{C3380CC4-5D6E-409C-BE32-E72D297353CC}">
              <c16:uniqueId val="{00000008-8261-4491-A8A1-DED899923FCB}"/>
            </c:ext>
          </c:extLst>
        </c:ser>
        <c:dLbls>
          <c:showLegendKey val="0"/>
          <c:showVal val="0"/>
          <c:showCatName val="0"/>
          <c:showSerName val="0"/>
          <c:showPercent val="0"/>
          <c:showBubbleSize val="0"/>
        </c:dLbls>
        <c:gapWidth val="92"/>
        <c:overlap val="-27"/>
        <c:axId val="1284709903"/>
        <c:axId val="1284710735"/>
      </c:barChart>
      <c:catAx>
        <c:axId val="12847099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284710735"/>
        <c:crosses val="autoZero"/>
        <c:auto val="1"/>
        <c:lblAlgn val="ctr"/>
        <c:lblOffset val="100"/>
        <c:noMultiLvlLbl val="0"/>
      </c:catAx>
      <c:valAx>
        <c:axId val="1284710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Book Antiqua" panose="02040602050305030304" pitchFamily="18" charset="0"/>
                    <a:ea typeface="+mn-ea"/>
                    <a:cs typeface="+mn-cs"/>
                  </a:defRPr>
                </a:pPr>
                <a:r>
                  <a:rPr lang="en-US"/>
                  <a:t>Average Monthly Rainfall (mm)</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284709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ook Antiqua" panose="0204060205030503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B3E0-40FB-B57D-EE0D918250A4}"/>
              </c:ext>
            </c:extLst>
          </c:dPt>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3-B3E0-40FB-B57D-EE0D918250A4}"/>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B3E0-40FB-B57D-EE0D918250A4}"/>
              </c:ext>
            </c:extLst>
          </c:dPt>
          <c:dPt>
            <c:idx val="3"/>
            <c:invertIfNegative val="0"/>
            <c:bubble3D val="0"/>
            <c:spPr>
              <a:solidFill>
                <a:srgbClr val="00B050"/>
              </a:solidFill>
              <a:ln>
                <a:solidFill>
                  <a:schemeClr val="tx1"/>
                </a:solidFill>
              </a:ln>
              <a:effectLst/>
            </c:spPr>
            <c:extLst>
              <c:ext xmlns:c16="http://schemas.microsoft.com/office/drawing/2014/chart" uri="{C3380CC4-5D6E-409C-BE32-E72D297353CC}">
                <c16:uniqueId val="{00000007-B3E0-40FB-B57D-EE0D918250A4}"/>
              </c:ext>
            </c:extLst>
          </c:dPt>
          <c:cat>
            <c:strRef>
              <c:f>'[Weather Data Analysis.xlsx]Temperature'!$I$3:$L$3</c:f>
              <c:strCache>
                <c:ptCount val="4"/>
                <c:pt idx="0">
                  <c:v>Scotland</c:v>
                </c:pt>
                <c:pt idx="1">
                  <c:v>England</c:v>
                </c:pt>
                <c:pt idx="2">
                  <c:v>Northern Ireland</c:v>
                </c:pt>
                <c:pt idx="3">
                  <c:v>Wales</c:v>
                </c:pt>
              </c:strCache>
            </c:strRef>
          </c:cat>
          <c:val>
            <c:numRef>
              <c:f>'[Weather Data Analysis.xlsx]Temperature'!$I$9:$L$9</c:f>
              <c:numCache>
                <c:formatCode>0</c:formatCode>
                <c:ptCount val="4"/>
                <c:pt idx="0">
                  <c:v>6.7706031941914286</c:v>
                </c:pt>
                <c:pt idx="1">
                  <c:v>7.4517794612794619</c:v>
                </c:pt>
                <c:pt idx="2">
                  <c:v>6.8382060185185196</c:v>
                </c:pt>
                <c:pt idx="3">
                  <c:v>8.4817679841458862</c:v>
                </c:pt>
              </c:numCache>
            </c:numRef>
          </c:val>
          <c:extLst>
            <c:ext xmlns:c16="http://schemas.microsoft.com/office/drawing/2014/chart" uri="{C3380CC4-5D6E-409C-BE32-E72D297353CC}">
              <c16:uniqueId val="{00000008-B3E0-40FB-B57D-EE0D918250A4}"/>
            </c:ext>
          </c:extLst>
        </c:ser>
        <c:dLbls>
          <c:showLegendKey val="0"/>
          <c:showVal val="0"/>
          <c:showCatName val="0"/>
          <c:showSerName val="0"/>
          <c:showPercent val="0"/>
          <c:showBubbleSize val="0"/>
        </c:dLbls>
        <c:gapWidth val="99"/>
        <c:overlap val="-27"/>
        <c:axId val="1614535439"/>
        <c:axId val="1614536687"/>
      </c:barChart>
      <c:catAx>
        <c:axId val="16145354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614536687"/>
        <c:crosses val="autoZero"/>
        <c:auto val="1"/>
        <c:lblAlgn val="ctr"/>
        <c:lblOffset val="100"/>
        <c:noMultiLvlLbl val="0"/>
      </c:catAx>
      <c:valAx>
        <c:axId val="1614536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Book Antiqua" panose="02040602050305030304" pitchFamily="18" charset="0"/>
                    <a:ea typeface="+mn-ea"/>
                    <a:cs typeface="+mn-cs"/>
                  </a:defRPr>
                </a:pPr>
                <a:r>
                  <a:rPr lang="en-US" dirty="0"/>
                  <a:t>Average Temperature (</a:t>
                </a:r>
                <a:r>
                  <a:rPr lang="en-GB" sz="1400" b="0" i="0" u="none" strike="noStrike" baseline="0" dirty="0">
                    <a:effectLst/>
                  </a:rPr>
                  <a:t>⁰C)</a:t>
                </a:r>
                <a:endParaRPr lang="en-US"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title>
        <c:numFmt formatCode="0" sourceLinked="1"/>
        <c:majorTickMark val="none"/>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61453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ook Antiqua" panose="0204060205030503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Temperature!$I$3</c:f>
              <c:strCache>
                <c:ptCount val="1"/>
                <c:pt idx="0">
                  <c:v>Scotland</c:v>
                </c:pt>
              </c:strCache>
            </c:strRef>
          </c:tx>
          <c:spPr>
            <a:ln w="28575" cap="rnd">
              <a:solidFill>
                <a:srgbClr val="0070C0"/>
              </a:solidFill>
              <a:round/>
            </a:ln>
            <a:effectLst/>
          </c:spPr>
          <c:marker>
            <c:symbol val="none"/>
          </c:marker>
          <c:cat>
            <c:strRef>
              <c:f>Temperature!$H$4:$H$8</c:f>
              <c:strCache>
                <c:ptCount val="5"/>
                <c:pt idx="0">
                  <c:v>November</c:v>
                </c:pt>
                <c:pt idx="1">
                  <c:v>December</c:v>
                </c:pt>
                <c:pt idx="2">
                  <c:v>January</c:v>
                </c:pt>
                <c:pt idx="3">
                  <c:v>February</c:v>
                </c:pt>
                <c:pt idx="4">
                  <c:v>March</c:v>
                </c:pt>
              </c:strCache>
            </c:strRef>
          </c:cat>
          <c:val>
            <c:numRef>
              <c:f>Temperature!$I$4:$I$8</c:f>
              <c:numCache>
                <c:formatCode>0.0</c:formatCode>
                <c:ptCount val="5"/>
                <c:pt idx="0">
                  <c:v>10.293075980392157</c:v>
                </c:pt>
                <c:pt idx="1">
                  <c:v>7.1521522921522918</c:v>
                </c:pt>
                <c:pt idx="2">
                  <c:v>3.354513888888889</c:v>
                </c:pt>
                <c:pt idx="3">
                  <c:v>3.6416666666666671</c:v>
                </c:pt>
                <c:pt idx="4">
                  <c:v>9.4116071428571431</c:v>
                </c:pt>
              </c:numCache>
            </c:numRef>
          </c:val>
          <c:smooth val="0"/>
          <c:extLst>
            <c:ext xmlns:c16="http://schemas.microsoft.com/office/drawing/2014/chart" uri="{C3380CC4-5D6E-409C-BE32-E72D297353CC}">
              <c16:uniqueId val="{00000000-E895-485D-88F0-2F561EDD8F10}"/>
            </c:ext>
          </c:extLst>
        </c:ser>
        <c:ser>
          <c:idx val="1"/>
          <c:order val="1"/>
          <c:tx>
            <c:strRef>
              <c:f>Temperature!$J$3</c:f>
              <c:strCache>
                <c:ptCount val="1"/>
                <c:pt idx="0">
                  <c:v>England</c:v>
                </c:pt>
              </c:strCache>
            </c:strRef>
          </c:tx>
          <c:spPr>
            <a:ln w="28575" cap="rnd">
              <a:solidFill>
                <a:schemeClr val="tx1"/>
              </a:solidFill>
              <a:prstDash val="sysDot"/>
              <a:round/>
            </a:ln>
            <a:effectLst/>
          </c:spPr>
          <c:marker>
            <c:symbol val="none"/>
          </c:marker>
          <c:cat>
            <c:strRef>
              <c:f>Temperature!$H$4:$H$8</c:f>
              <c:strCache>
                <c:ptCount val="5"/>
                <c:pt idx="0">
                  <c:v>November</c:v>
                </c:pt>
                <c:pt idx="1">
                  <c:v>December</c:v>
                </c:pt>
                <c:pt idx="2">
                  <c:v>January</c:v>
                </c:pt>
                <c:pt idx="3">
                  <c:v>February</c:v>
                </c:pt>
                <c:pt idx="4">
                  <c:v>March</c:v>
                </c:pt>
              </c:strCache>
            </c:strRef>
          </c:cat>
          <c:val>
            <c:numRef>
              <c:f>Temperature!$J$4:$J$8</c:f>
              <c:numCache>
                <c:formatCode>0.0</c:formatCode>
                <c:ptCount val="5"/>
                <c:pt idx="0">
                  <c:v>9.845902777777777</c:v>
                </c:pt>
                <c:pt idx="1">
                  <c:v>6.3351515151515159</c:v>
                </c:pt>
                <c:pt idx="2">
                  <c:v>4.8709911616161614</c:v>
                </c:pt>
                <c:pt idx="3">
                  <c:v>6.2966666666666669</c:v>
                </c:pt>
                <c:pt idx="4">
                  <c:v>9.9101851851851865</c:v>
                </c:pt>
              </c:numCache>
            </c:numRef>
          </c:val>
          <c:smooth val="0"/>
          <c:extLst>
            <c:ext xmlns:c16="http://schemas.microsoft.com/office/drawing/2014/chart" uri="{C3380CC4-5D6E-409C-BE32-E72D297353CC}">
              <c16:uniqueId val="{00000001-E895-485D-88F0-2F561EDD8F10}"/>
            </c:ext>
          </c:extLst>
        </c:ser>
        <c:ser>
          <c:idx val="2"/>
          <c:order val="2"/>
          <c:tx>
            <c:strRef>
              <c:f>Temperature!$K$3</c:f>
              <c:strCache>
                <c:ptCount val="1"/>
                <c:pt idx="0">
                  <c:v>Northern Ireland</c:v>
                </c:pt>
              </c:strCache>
            </c:strRef>
          </c:tx>
          <c:spPr>
            <a:ln w="28575" cap="rnd">
              <a:solidFill>
                <a:srgbClr val="FF0000"/>
              </a:solidFill>
              <a:prstDash val="dash"/>
              <a:round/>
            </a:ln>
            <a:effectLst/>
          </c:spPr>
          <c:marker>
            <c:symbol val="none"/>
          </c:marker>
          <c:cat>
            <c:strRef>
              <c:f>Temperature!$H$4:$H$8</c:f>
              <c:strCache>
                <c:ptCount val="5"/>
                <c:pt idx="0">
                  <c:v>November</c:v>
                </c:pt>
                <c:pt idx="1">
                  <c:v>December</c:v>
                </c:pt>
                <c:pt idx="2">
                  <c:v>January</c:v>
                </c:pt>
                <c:pt idx="3">
                  <c:v>February</c:v>
                </c:pt>
                <c:pt idx="4">
                  <c:v>March</c:v>
                </c:pt>
              </c:strCache>
            </c:strRef>
          </c:cat>
          <c:val>
            <c:numRef>
              <c:f>Temperature!$K$4:$K$8</c:f>
              <c:numCache>
                <c:formatCode>0.0</c:formatCode>
                <c:ptCount val="5"/>
                <c:pt idx="0">
                  <c:v>10.833391203703703</c:v>
                </c:pt>
                <c:pt idx="1">
                  <c:v>8.0201388888888889</c:v>
                </c:pt>
                <c:pt idx="2">
                  <c:v>3.6874999999999996</c:v>
                </c:pt>
                <c:pt idx="3">
                  <c:v>4.6000000000000005</c:v>
                </c:pt>
                <c:pt idx="4">
                  <c:v>7.0500000000000007</c:v>
                </c:pt>
              </c:numCache>
            </c:numRef>
          </c:val>
          <c:smooth val="0"/>
          <c:extLst>
            <c:ext xmlns:c16="http://schemas.microsoft.com/office/drawing/2014/chart" uri="{C3380CC4-5D6E-409C-BE32-E72D297353CC}">
              <c16:uniqueId val="{00000002-E895-485D-88F0-2F561EDD8F10}"/>
            </c:ext>
          </c:extLst>
        </c:ser>
        <c:ser>
          <c:idx val="3"/>
          <c:order val="3"/>
          <c:tx>
            <c:strRef>
              <c:f>Temperature!$L$3</c:f>
              <c:strCache>
                <c:ptCount val="1"/>
                <c:pt idx="0">
                  <c:v>Wales</c:v>
                </c:pt>
              </c:strCache>
            </c:strRef>
          </c:tx>
          <c:spPr>
            <a:ln w="28575" cap="rnd">
              <a:solidFill>
                <a:srgbClr val="00B050"/>
              </a:solidFill>
              <a:prstDash val="lgDash"/>
              <a:round/>
            </a:ln>
            <a:effectLst/>
          </c:spPr>
          <c:marker>
            <c:symbol val="none"/>
          </c:marker>
          <c:cat>
            <c:strRef>
              <c:f>Temperature!$H$4:$H$8</c:f>
              <c:strCache>
                <c:ptCount val="5"/>
                <c:pt idx="0">
                  <c:v>November</c:v>
                </c:pt>
                <c:pt idx="1">
                  <c:v>December</c:v>
                </c:pt>
                <c:pt idx="2">
                  <c:v>January</c:v>
                </c:pt>
                <c:pt idx="3">
                  <c:v>February</c:v>
                </c:pt>
                <c:pt idx="4">
                  <c:v>March</c:v>
                </c:pt>
              </c:strCache>
            </c:strRef>
          </c:cat>
          <c:val>
            <c:numRef>
              <c:f>Temperature!$L$4:$L$8</c:f>
              <c:numCache>
                <c:formatCode>0.0</c:formatCode>
                <c:ptCount val="5"/>
                <c:pt idx="0">
                  <c:v>11.422148326715826</c:v>
                </c:pt>
                <c:pt idx="1">
                  <c:v>8.7866537005667436</c:v>
                </c:pt>
                <c:pt idx="2">
                  <c:v>6.4497089460784327</c:v>
                </c:pt>
                <c:pt idx="3">
                  <c:v>6.4228070175438603</c:v>
                </c:pt>
                <c:pt idx="4">
                  <c:v>9.3275219298245613</c:v>
                </c:pt>
              </c:numCache>
            </c:numRef>
          </c:val>
          <c:smooth val="0"/>
          <c:extLst>
            <c:ext xmlns:c16="http://schemas.microsoft.com/office/drawing/2014/chart" uri="{C3380CC4-5D6E-409C-BE32-E72D297353CC}">
              <c16:uniqueId val="{00000003-E895-485D-88F0-2F561EDD8F10}"/>
            </c:ext>
          </c:extLst>
        </c:ser>
        <c:dLbls>
          <c:showLegendKey val="0"/>
          <c:showVal val="0"/>
          <c:showCatName val="0"/>
          <c:showSerName val="0"/>
          <c:showPercent val="0"/>
          <c:showBubbleSize val="0"/>
        </c:dLbls>
        <c:smooth val="0"/>
        <c:axId val="1424575055"/>
        <c:axId val="1424590863"/>
      </c:lineChart>
      <c:catAx>
        <c:axId val="1424575055"/>
        <c:scaling>
          <c:orientation val="minMax"/>
        </c:scaling>
        <c:delete val="0"/>
        <c:axPos val="b"/>
        <c:majorGridlines>
          <c:spPr>
            <a:ln w="6350" cap="flat" cmpd="sng" algn="ctr">
              <a:solidFill>
                <a:schemeClr val="tx1"/>
              </a:solidFill>
              <a:round/>
            </a:ln>
            <a:effectLst/>
          </c:spPr>
        </c:majorGridlines>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4590863"/>
        <c:crosses val="autoZero"/>
        <c:auto val="1"/>
        <c:lblAlgn val="ctr"/>
        <c:lblOffset val="100"/>
        <c:noMultiLvlLbl val="0"/>
      </c:catAx>
      <c:valAx>
        <c:axId val="1424590863"/>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0" i="0" baseline="0" dirty="0">
                    <a:effectLst/>
                  </a:rPr>
                  <a:t>Average Temperature (⁰C)</a:t>
                </a:r>
                <a:endParaRPr lang="en-GB"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4575055"/>
        <c:crosses val="autoZero"/>
        <c:crossBetween val="midCat"/>
      </c:valAx>
      <c:spPr>
        <a:noFill/>
        <a:ln>
          <a:noFill/>
        </a:ln>
        <a:effectLst/>
      </c:spPr>
    </c:plotArea>
    <c:legend>
      <c:legendPos val="r"/>
      <c:overlay val="0"/>
      <c:spPr>
        <a:noFill/>
        <a:ln>
          <a:noFill/>
          <a:prstDash val="dash"/>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sz="quarter" idx="1"/>
          </p:nvPr>
        </p:nvSpPr>
        <p:spPr>
          <a:xfrm>
            <a:off x="4020652" y="2"/>
            <a:ext cx="3076976" cy="512311"/>
          </a:xfrm>
          <a:prstGeom prst="rect">
            <a:avLst/>
          </a:prstGeom>
        </p:spPr>
        <p:txBody>
          <a:bodyPr vert="horz" lIns="95824" tIns="47912" rIns="95824" bIns="47912" rtlCol="0"/>
          <a:lstStyle>
            <a:lvl1pPr algn="r">
              <a:defRPr sz="1300"/>
            </a:lvl1pPr>
          </a:lstStyle>
          <a:p>
            <a:fld id="{50FB882D-8596-49B8-86D4-FA54AC710A48}" type="datetimeFigureOut">
              <a:rPr lang="en-GB" smtClean="0"/>
              <a:t>11/05/2021</a:t>
            </a:fld>
            <a:endParaRPr lang="en-GB"/>
          </a:p>
        </p:txBody>
      </p:sp>
      <p:sp>
        <p:nvSpPr>
          <p:cNvPr id="4" name="Footer Placeholder 3"/>
          <p:cNvSpPr>
            <a:spLocks noGrp="1"/>
          </p:cNvSpPr>
          <p:nvPr>
            <p:ph type="ftr" sz="quarter" idx="2"/>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5" name="Slide Number Placeholder 4"/>
          <p:cNvSpPr>
            <a:spLocks noGrp="1"/>
          </p:cNvSpPr>
          <p:nvPr>
            <p:ph type="sldNum" sz="quarter" idx="3"/>
          </p:nvPr>
        </p:nvSpPr>
        <p:spPr>
          <a:xfrm>
            <a:off x="4020652" y="9720645"/>
            <a:ext cx="3076976" cy="512310"/>
          </a:xfrm>
          <a:prstGeom prst="rect">
            <a:avLst/>
          </a:prstGeom>
        </p:spPr>
        <p:txBody>
          <a:bodyPr vert="horz" lIns="95824" tIns="47912" rIns="95824" bIns="47912" rtlCol="0" anchor="b"/>
          <a:lstStyle>
            <a:lvl1pPr algn="r">
              <a:defRPr sz="1300"/>
            </a:lvl1pPr>
          </a:lstStyle>
          <a:p>
            <a:fld id="{132835D9-5CE8-4FD6-804F-CB0939E3A39C}" type="slidenum">
              <a:rPr lang="en-GB" smtClean="0"/>
              <a:t>‹#›</a:t>
            </a:fld>
            <a:endParaRPr lang="en-GB"/>
          </a:p>
        </p:txBody>
      </p:sp>
    </p:spTree>
    <p:extLst>
      <p:ext uri="{BB962C8B-B14F-4D97-AF65-F5344CB8AC3E}">
        <p14:creationId xmlns:p14="http://schemas.microsoft.com/office/powerpoint/2010/main" val="4263103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idx="1"/>
          </p:nvPr>
        </p:nvSpPr>
        <p:spPr>
          <a:xfrm>
            <a:off x="4020652" y="2"/>
            <a:ext cx="3076976" cy="512311"/>
          </a:xfrm>
          <a:prstGeom prst="rect">
            <a:avLst/>
          </a:prstGeom>
        </p:spPr>
        <p:txBody>
          <a:bodyPr vert="horz" lIns="95824" tIns="47912" rIns="95824" bIns="47912" rtlCol="0"/>
          <a:lstStyle>
            <a:lvl1pPr algn="r">
              <a:defRPr sz="1300"/>
            </a:lvl1pPr>
          </a:lstStyle>
          <a:p>
            <a:fld id="{75F62C9A-3878-4DF6-92A8-280C3E914686}" type="datetimeFigureOut">
              <a:rPr lang="en-GB" smtClean="0"/>
              <a:t>11/05/2021</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824" tIns="47912" rIns="95824" bIns="47912" rtlCol="0" anchor="ctr"/>
          <a:lstStyle/>
          <a:p>
            <a:endParaRPr lang="en-GB"/>
          </a:p>
        </p:txBody>
      </p:sp>
      <p:sp>
        <p:nvSpPr>
          <p:cNvPr id="5" name="Notes Placeholder 4"/>
          <p:cNvSpPr>
            <a:spLocks noGrp="1"/>
          </p:cNvSpPr>
          <p:nvPr>
            <p:ph type="body" sz="quarter" idx="3"/>
          </p:nvPr>
        </p:nvSpPr>
        <p:spPr>
          <a:xfrm>
            <a:off x="709431" y="4861151"/>
            <a:ext cx="5680444" cy="4605824"/>
          </a:xfrm>
          <a:prstGeom prst="rect">
            <a:avLst/>
          </a:prstGeom>
        </p:spPr>
        <p:txBody>
          <a:bodyPr vert="horz" lIns="95824" tIns="47912" rIns="95824" bIns="47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7" name="Slide Number Placeholder 6"/>
          <p:cNvSpPr>
            <a:spLocks noGrp="1"/>
          </p:cNvSpPr>
          <p:nvPr>
            <p:ph type="sldNum" sz="quarter" idx="5"/>
          </p:nvPr>
        </p:nvSpPr>
        <p:spPr>
          <a:xfrm>
            <a:off x="4020652" y="9720645"/>
            <a:ext cx="3076976" cy="512310"/>
          </a:xfrm>
          <a:prstGeom prst="rect">
            <a:avLst/>
          </a:prstGeom>
        </p:spPr>
        <p:txBody>
          <a:bodyPr vert="horz" lIns="95824" tIns="47912" rIns="95824" bIns="47912" rtlCol="0" anchor="b"/>
          <a:lstStyle>
            <a:lvl1pPr algn="r">
              <a:defRPr sz="1300"/>
            </a:lvl1pPr>
          </a:lstStyle>
          <a:p>
            <a:fld id="{6B226B69-651C-458E-A63E-5F5AC7279B54}" type="slidenum">
              <a:rPr lang="en-GB" smtClean="0"/>
              <a:t>‹#›</a:t>
            </a:fld>
            <a:endParaRPr lang="en-GB"/>
          </a:p>
        </p:txBody>
      </p:sp>
    </p:spTree>
    <p:extLst>
      <p:ext uri="{BB962C8B-B14F-4D97-AF65-F5344CB8AC3E}">
        <p14:creationId xmlns:p14="http://schemas.microsoft.com/office/powerpoint/2010/main" val="2739575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8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0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882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8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527CDC-5B91-4F4E-B3FD-5DB9B6B66603}"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26534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7AEBCA-87AD-4022-90F5-16B4057C8906}"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015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D8228-9A08-46F5-91A7-99516FDB22B3}"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54053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91D28-22FA-4CC9-8B8E-2A7905CF0945}"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415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38397-28B4-4827-8048-15A8B85FED3A}" type="datetime1">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6085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D1F365-1BB6-4A5D-8BD5-8577416BA555}"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7175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534364-2E42-4963-B54F-B55A1E6E22F6}" type="datetime1">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482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403B44-F221-4619-93FE-64B9845D339B}" type="datetime1">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950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9D48-266A-4CC6-9BDC-9F3C9068085E}" type="datetime1">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20228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BC19C-8A1F-4E8A-A25B-5D15BBE5A080}"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005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E0574-C5F6-4D68-9BF1-C6B65ADB0446}" type="datetime1">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82121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7EA9-94FE-45FD-B27B-C29980EDAB08}" type="datetime1">
              <a:rPr lang="en-GB" smtClean="0"/>
              <a:t>11/05/2021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89FD-64F2-4252-96D0-06415BD575BB}" type="slidenum">
              <a:rPr lang="en-GB" smtClean="0"/>
              <a:t>‹#›</a:t>
            </a:fld>
            <a:endParaRPr lang="en-GB"/>
          </a:p>
        </p:txBody>
      </p:sp>
    </p:spTree>
    <p:extLst>
      <p:ext uri="{BB962C8B-B14F-4D97-AF65-F5344CB8AC3E}">
        <p14:creationId xmlns:p14="http://schemas.microsoft.com/office/powerpoint/2010/main" val="9034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13.wmf"/><Relationship Id="rId4" Type="http://schemas.openxmlformats.org/officeDocument/2006/relationships/image" Target="../media/image23.png"/><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27135" y="468259"/>
            <a:ext cx="3201049" cy="151216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228184" y="468259"/>
            <a:ext cx="2431923" cy="15121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61" y="4869160"/>
            <a:ext cx="2109509" cy="1582132"/>
          </a:xfrm>
          <a:prstGeom prst="rect">
            <a:avLst/>
          </a:prstGeom>
        </p:spPr>
      </p:pic>
      <p:sp>
        <p:nvSpPr>
          <p:cNvPr id="3" name="TextBox 2"/>
          <p:cNvSpPr txBox="1"/>
          <p:nvPr/>
        </p:nvSpPr>
        <p:spPr>
          <a:xfrm>
            <a:off x="500492" y="2924944"/>
            <a:ext cx="8031948" cy="923330"/>
          </a:xfrm>
          <a:prstGeom prst="rect">
            <a:avLst/>
          </a:prstGeom>
          <a:noFill/>
        </p:spPr>
        <p:txBody>
          <a:bodyPr wrap="square" rtlCol="0">
            <a:spAutoFit/>
          </a:bodyPr>
          <a:lstStyle/>
          <a:p>
            <a:pPr algn="ctr"/>
            <a:r>
              <a:rPr lang="en-GB" sz="5400" b="1" dirty="0">
                <a:latin typeface="Book Antiqua" pitchFamily="18" charset="0"/>
              </a:rPr>
              <a:t>Results Report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371" y="4869160"/>
            <a:ext cx="2109510" cy="158213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881" y="4869160"/>
            <a:ext cx="2109509" cy="158213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5669" y="4869160"/>
            <a:ext cx="2056771" cy="1582131"/>
          </a:xfrm>
          <a:prstGeom prst="rect">
            <a:avLst/>
          </a:prstGeom>
        </p:spPr>
      </p:pic>
    </p:spTree>
    <p:extLst>
      <p:ext uri="{BB962C8B-B14F-4D97-AF65-F5344CB8AC3E}">
        <p14:creationId xmlns:p14="http://schemas.microsoft.com/office/powerpoint/2010/main" val="142679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926702" y="1267642"/>
            <a:ext cx="3694601" cy="3982854"/>
          </a:xfrm>
          <a:prstGeom prst="roundRect">
            <a:avLst/>
          </a:prstGeom>
          <a:blipFill>
            <a:blip r:embed="rId3"/>
            <a:tile tx="0" ty="0" sx="100000" sy="100000" flip="none" algn="tl"/>
          </a:blip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16C5851-EF36-4BE1-A344-A304CA86744C}"/>
              </a:ext>
            </a:extLst>
          </p:cNvPr>
          <p:cNvGrpSpPr/>
          <p:nvPr/>
        </p:nvGrpSpPr>
        <p:grpSpPr>
          <a:xfrm>
            <a:off x="1184818" y="1546664"/>
            <a:ext cx="3133052" cy="3384376"/>
            <a:chOff x="13441543" y="93088"/>
            <a:chExt cx="3133052" cy="3384376"/>
          </a:xfrm>
        </p:grpSpPr>
        <p:grpSp>
          <p:nvGrpSpPr>
            <p:cNvPr id="188" name="Group 187"/>
            <p:cNvGrpSpPr/>
            <p:nvPr/>
          </p:nvGrpSpPr>
          <p:grpSpPr>
            <a:xfrm>
              <a:off x="13441543" y="93088"/>
              <a:ext cx="3133052" cy="3384376"/>
              <a:chOff x="646860" y="1700808"/>
              <a:chExt cx="3133052" cy="3384376"/>
            </a:xfrm>
          </p:grpSpPr>
          <p:sp>
            <p:nvSpPr>
              <p:cNvPr id="189" name="Rectangle 18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91" name="TextBox 19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17</a:t>
                </a:r>
              </a:p>
            </p:txBody>
          </p:sp>
        </p:grpSp>
        <p:pic>
          <p:nvPicPr>
            <p:cNvPr id="115" name="Picture 114">
              <a:extLst>
                <a:ext uri="{FF2B5EF4-FFF2-40B4-BE49-F238E27FC236}">
                  <a16:creationId xmlns:a16="http://schemas.microsoft.com/office/drawing/2014/main" id="{4D5F4CDE-0E63-4CBE-88E7-F95030DD8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2219" y="227878"/>
              <a:ext cx="1182698" cy="709619"/>
            </a:xfrm>
            <a:prstGeom prst="rect">
              <a:avLst/>
            </a:prstGeom>
            <a:effectLst>
              <a:outerShdw blurRad="50800" dist="38100" dir="8100000" algn="tr" rotWithShape="0">
                <a:prstClr val="black">
                  <a:alpha val="40000"/>
                </a:prstClr>
              </a:outerShdw>
            </a:effectLst>
          </p:spPr>
        </p:pic>
      </p:grpSp>
      <p:sp>
        <p:nvSpPr>
          <p:cNvPr id="7" name="Rectangle 6"/>
          <p:cNvSpPr>
            <a:spLocks noChangeArrowheads="1"/>
          </p:cNvSpPr>
          <p:nvPr/>
        </p:nvSpPr>
        <p:spPr bwMode="auto">
          <a:xfrm>
            <a:off x="949084" y="13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205706"/>
            <a:ext cx="8496944" cy="584775"/>
          </a:xfrm>
          <a:prstGeom prst="rect">
            <a:avLst/>
          </a:prstGeom>
          <a:noFill/>
        </p:spPr>
        <p:txBody>
          <a:bodyPr wrap="square" rtlCol="0">
            <a:spAutoFit/>
          </a:bodyPr>
          <a:lstStyle/>
          <a:p>
            <a:pPr algn="ctr"/>
            <a:r>
              <a:rPr lang="en-GB" sz="3200" b="1" dirty="0">
                <a:latin typeface="Book Antiqua" pitchFamily="18" charset="0"/>
              </a:rPr>
              <a:t>	Where did the first daffodils flower?</a:t>
            </a:r>
          </a:p>
        </p:txBody>
      </p:sp>
      <p:grpSp>
        <p:nvGrpSpPr>
          <p:cNvPr id="40" name="Group 39"/>
          <p:cNvGrpSpPr/>
          <p:nvPr/>
        </p:nvGrpSpPr>
        <p:grpSpPr>
          <a:xfrm>
            <a:off x="646860" y="2456"/>
            <a:ext cx="828796" cy="923330"/>
            <a:chOff x="7056784" y="5805264"/>
            <a:chExt cx="828796" cy="923330"/>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43" name="TextBox 42"/>
          <p:cNvSpPr txBox="1"/>
          <p:nvPr/>
        </p:nvSpPr>
        <p:spPr>
          <a:xfrm>
            <a:off x="953790" y="5541039"/>
            <a:ext cx="8370738" cy="1200329"/>
          </a:xfrm>
          <a:prstGeom prst="rect">
            <a:avLst/>
          </a:prstGeom>
          <a:noFill/>
        </p:spPr>
        <p:txBody>
          <a:bodyPr wrap="square" rtlCol="0">
            <a:spAutoFit/>
          </a:bodyPr>
          <a:lstStyle/>
          <a:p>
            <a:r>
              <a:rPr lang="en-GB" sz="2400" dirty="0">
                <a:latin typeface="Book Antiqua" pitchFamily="18" charset="0"/>
              </a:rPr>
              <a:t>Daffodils flowered first in Wales!</a:t>
            </a:r>
          </a:p>
          <a:p>
            <a:r>
              <a:rPr lang="en-GB" sz="2400" dirty="0">
                <a:latin typeface="Book Antiqua" pitchFamily="18" charset="0"/>
              </a:rPr>
              <a:t>	Were you correct? Why do you think that is? </a:t>
            </a:r>
            <a:br>
              <a:rPr lang="en-GB" sz="2400" dirty="0">
                <a:latin typeface="Book Antiqua" pitchFamily="18" charset="0"/>
              </a:rPr>
            </a:br>
            <a:r>
              <a:rPr lang="en-GB" sz="2400" dirty="0">
                <a:latin typeface="Book Antiqua" pitchFamily="18" charset="0"/>
              </a:rPr>
              <a:t>	</a:t>
            </a:r>
          </a:p>
        </p:txBody>
      </p:sp>
      <p:grpSp>
        <p:nvGrpSpPr>
          <p:cNvPr id="47" name="Group 46"/>
          <p:cNvGrpSpPr/>
          <p:nvPr/>
        </p:nvGrpSpPr>
        <p:grpSpPr>
          <a:xfrm>
            <a:off x="1222924" y="5934670"/>
            <a:ext cx="828796" cy="923330"/>
            <a:chOff x="7056784" y="5885239"/>
            <a:chExt cx="828796" cy="923330"/>
          </a:xfrm>
        </p:grpSpPr>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920809"/>
              <a:ext cx="754707" cy="743744"/>
            </a:xfrm>
            <a:prstGeom prst="rect">
              <a:avLst/>
            </a:prstGeom>
          </p:spPr>
        </p:pic>
        <p:sp>
          <p:nvSpPr>
            <p:cNvPr id="49" name="Rectangle 48"/>
            <p:cNvSpPr/>
            <p:nvPr/>
          </p:nvSpPr>
          <p:spPr>
            <a:xfrm>
              <a:off x="7380312" y="588523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61" name="TextBox 60"/>
          <p:cNvSpPr txBox="1"/>
          <p:nvPr/>
        </p:nvSpPr>
        <p:spPr>
          <a:xfrm>
            <a:off x="1660699" y="2177719"/>
            <a:ext cx="2467667" cy="2215991"/>
          </a:xfrm>
          <a:prstGeom prst="rect">
            <a:avLst/>
          </a:prstGeom>
          <a:noFill/>
        </p:spPr>
        <p:txBody>
          <a:bodyPr wrap="square" rtlCol="0">
            <a:spAutoFit/>
          </a:bodyPr>
          <a:lstStyle/>
          <a:p>
            <a:pPr algn="ctr"/>
            <a:endParaRPr lang="en-GB" sz="13800" dirty="0">
              <a:solidFill>
                <a:srgbClr val="FF0000"/>
              </a:solidFill>
              <a:latin typeface="Book Antiqua" panose="02040602050305030304" pitchFamily="18" charset="0"/>
            </a:endParaRPr>
          </a:p>
        </p:txBody>
      </p:sp>
      <p:sp>
        <p:nvSpPr>
          <p:cNvPr id="17" name="TextBox 16"/>
          <p:cNvSpPr txBox="1"/>
          <p:nvPr/>
        </p:nvSpPr>
        <p:spPr>
          <a:xfrm>
            <a:off x="5004048" y="1493700"/>
            <a:ext cx="4087617" cy="461665"/>
          </a:xfrm>
          <a:prstGeom prst="rect">
            <a:avLst/>
          </a:prstGeom>
          <a:noFill/>
        </p:spPr>
        <p:txBody>
          <a:bodyPr wrap="square" rtlCol="0">
            <a:spAutoFit/>
          </a:bodyPr>
          <a:lstStyle/>
          <a:p>
            <a:r>
              <a:rPr lang="en-GB" sz="2400" dirty="0">
                <a:latin typeface="Book Antiqua" panose="02040602050305030304" pitchFamily="18" charset="0"/>
              </a:rPr>
              <a:t>1. Wales – 6</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08" name="TextBox 207"/>
          <p:cNvSpPr txBox="1"/>
          <p:nvPr/>
        </p:nvSpPr>
        <p:spPr>
          <a:xfrm>
            <a:off x="5004048" y="2004447"/>
            <a:ext cx="3816424" cy="461665"/>
          </a:xfrm>
          <a:prstGeom prst="rect">
            <a:avLst/>
          </a:prstGeom>
          <a:noFill/>
        </p:spPr>
        <p:txBody>
          <a:bodyPr wrap="square" rtlCol="0">
            <a:spAutoFit/>
          </a:bodyPr>
          <a:lstStyle/>
          <a:p>
            <a:r>
              <a:rPr lang="en-GB" sz="2400" dirty="0">
                <a:latin typeface="Book Antiqua" panose="02040602050305030304" pitchFamily="18" charset="0"/>
              </a:rPr>
              <a:t>2. N. Ireland – 10</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09" name="TextBox 208"/>
          <p:cNvSpPr txBox="1"/>
          <p:nvPr/>
        </p:nvSpPr>
        <p:spPr>
          <a:xfrm>
            <a:off x="5010472" y="2466112"/>
            <a:ext cx="3737992" cy="461665"/>
          </a:xfrm>
          <a:prstGeom prst="rect">
            <a:avLst/>
          </a:prstGeom>
          <a:noFill/>
        </p:spPr>
        <p:txBody>
          <a:bodyPr wrap="square" rtlCol="0">
            <a:spAutoFit/>
          </a:bodyPr>
          <a:lstStyle/>
          <a:p>
            <a:r>
              <a:rPr lang="en-GB" sz="2400" dirty="0">
                <a:latin typeface="Book Antiqua" panose="02040602050305030304" pitchFamily="18" charset="0"/>
              </a:rPr>
              <a:t>3. England – 11</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32" name="Group 31"/>
          <p:cNvGrpSpPr/>
          <p:nvPr/>
        </p:nvGrpSpPr>
        <p:grpSpPr>
          <a:xfrm>
            <a:off x="5042272" y="3944860"/>
            <a:ext cx="3949153" cy="1200329"/>
            <a:chOff x="5042272" y="3944860"/>
            <a:chExt cx="3949153" cy="1200329"/>
          </a:xfrm>
        </p:grpSpPr>
        <p:sp>
          <p:nvSpPr>
            <p:cNvPr id="211" name="TextBox 210"/>
            <p:cNvSpPr txBox="1"/>
            <p:nvPr/>
          </p:nvSpPr>
          <p:spPr>
            <a:xfrm>
              <a:off x="5042272" y="3944860"/>
              <a:ext cx="3949153" cy="1200329"/>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GB" sz="2400" dirty="0">
                  <a:latin typeface="Book Antiqua" panose="02040602050305030304" pitchFamily="18" charset="0"/>
                </a:rPr>
                <a:t>Note: These are the average dates for bulbs in pots              AND bulbs in the ground.</a:t>
              </a:r>
            </a:p>
          </p:txBody>
        </p:sp>
        <p:cxnSp>
          <p:nvCxnSpPr>
            <p:cNvPr id="31" name="Straight Connector 30"/>
            <p:cNvCxnSpPr/>
            <p:nvPr/>
          </p:nvCxnSpPr>
          <p:spPr>
            <a:xfrm>
              <a:off x="5101456" y="429309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12346" y="466583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22348" y="5034007"/>
              <a:ext cx="381404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1207286" y="1582234"/>
            <a:ext cx="3133052" cy="3384376"/>
            <a:chOff x="646860" y="1700808"/>
            <a:chExt cx="3133052" cy="3384376"/>
          </a:xfrm>
        </p:grpSpPr>
        <p:sp>
          <p:nvSpPr>
            <p:cNvPr id="185" name="Rectangle 18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TextBox 18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87" name="TextBox 18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16</a:t>
              </a:r>
            </a:p>
          </p:txBody>
        </p:sp>
      </p:grpSp>
      <p:grpSp>
        <p:nvGrpSpPr>
          <p:cNvPr id="180" name="Group 179"/>
          <p:cNvGrpSpPr/>
          <p:nvPr/>
        </p:nvGrpSpPr>
        <p:grpSpPr>
          <a:xfrm>
            <a:off x="1187624" y="1546664"/>
            <a:ext cx="3133052" cy="3384376"/>
            <a:chOff x="646860" y="1700808"/>
            <a:chExt cx="3133052" cy="3384376"/>
          </a:xfrm>
        </p:grpSpPr>
        <p:sp>
          <p:nvSpPr>
            <p:cNvPr id="181" name="Rectangle 18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Box 18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83" name="TextBox 18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15</a:t>
              </a:r>
            </a:p>
          </p:txBody>
        </p:sp>
      </p:grpSp>
      <p:grpSp>
        <p:nvGrpSpPr>
          <p:cNvPr id="176" name="Group 175"/>
          <p:cNvGrpSpPr/>
          <p:nvPr/>
        </p:nvGrpSpPr>
        <p:grpSpPr>
          <a:xfrm>
            <a:off x="1187624" y="1557090"/>
            <a:ext cx="3133052" cy="3384376"/>
            <a:chOff x="646860" y="1700808"/>
            <a:chExt cx="3133052" cy="3384376"/>
          </a:xfrm>
        </p:grpSpPr>
        <p:sp>
          <p:nvSpPr>
            <p:cNvPr id="177" name="Rectangle 17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TextBox 17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9" name="TextBox 17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14</a:t>
              </a:r>
            </a:p>
          </p:txBody>
        </p:sp>
      </p:grpSp>
      <p:grpSp>
        <p:nvGrpSpPr>
          <p:cNvPr id="172" name="Group 171"/>
          <p:cNvGrpSpPr/>
          <p:nvPr/>
        </p:nvGrpSpPr>
        <p:grpSpPr>
          <a:xfrm>
            <a:off x="1222924" y="1554850"/>
            <a:ext cx="3133052" cy="3384376"/>
            <a:chOff x="646860" y="1700808"/>
            <a:chExt cx="3133052" cy="3384376"/>
          </a:xfrm>
        </p:grpSpPr>
        <p:sp>
          <p:nvSpPr>
            <p:cNvPr id="173" name="Rectangle 17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5" name="TextBox 17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13</a:t>
              </a:r>
            </a:p>
          </p:txBody>
        </p:sp>
      </p:grpSp>
      <p:grpSp>
        <p:nvGrpSpPr>
          <p:cNvPr id="168" name="Group 167"/>
          <p:cNvGrpSpPr/>
          <p:nvPr/>
        </p:nvGrpSpPr>
        <p:grpSpPr>
          <a:xfrm>
            <a:off x="1202468" y="1536238"/>
            <a:ext cx="3133052" cy="3384376"/>
            <a:chOff x="646860" y="1700808"/>
            <a:chExt cx="3133052" cy="3384376"/>
          </a:xfrm>
        </p:grpSpPr>
        <p:sp>
          <p:nvSpPr>
            <p:cNvPr id="169" name="Rectangle 16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1" name="TextBox 17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12</a:t>
              </a:r>
            </a:p>
          </p:txBody>
        </p:sp>
      </p:grpSp>
      <p:grpSp>
        <p:nvGrpSpPr>
          <p:cNvPr id="4" name="Group 3">
            <a:extLst>
              <a:ext uri="{FF2B5EF4-FFF2-40B4-BE49-F238E27FC236}">
                <a16:creationId xmlns:a16="http://schemas.microsoft.com/office/drawing/2014/main" id="{43B5A3E9-20D3-460F-8132-7450253E0A61}"/>
              </a:ext>
            </a:extLst>
          </p:cNvPr>
          <p:cNvGrpSpPr/>
          <p:nvPr/>
        </p:nvGrpSpPr>
        <p:grpSpPr>
          <a:xfrm>
            <a:off x="1220321" y="1576220"/>
            <a:ext cx="3133052" cy="3384376"/>
            <a:chOff x="9739657" y="2226916"/>
            <a:chExt cx="3133052" cy="3384376"/>
          </a:xfrm>
        </p:grpSpPr>
        <p:grpSp>
          <p:nvGrpSpPr>
            <p:cNvPr id="164" name="Group 163"/>
            <p:cNvGrpSpPr/>
            <p:nvPr/>
          </p:nvGrpSpPr>
          <p:grpSpPr>
            <a:xfrm>
              <a:off x="9739657" y="2226916"/>
              <a:ext cx="3133052" cy="3384376"/>
              <a:chOff x="646860" y="1700808"/>
              <a:chExt cx="3133052" cy="3384376"/>
            </a:xfrm>
          </p:grpSpPr>
          <p:sp>
            <p:nvSpPr>
              <p:cNvPr id="165" name="Rectangle 16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TextBox 16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67" name="TextBox 16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11</a:t>
                </a:r>
              </a:p>
            </p:txBody>
          </p:sp>
        </p:grpSp>
        <p:pic>
          <p:nvPicPr>
            <p:cNvPr id="113" name="Picture 112">
              <a:extLst>
                <a:ext uri="{FF2B5EF4-FFF2-40B4-BE49-F238E27FC236}">
                  <a16:creationId xmlns:a16="http://schemas.microsoft.com/office/drawing/2014/main" id="{F0FAD03D-3292-4C71-A4F4-514507235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8703" y="2342717"/>
              <a:ext cx="1218894" cy="731336"/>
            </a:xfrm>
            <a:prstGeom prst="rect">
              <a:avLst/>
            </a:prstGeom>
            <a:effectLst>
              <a:outerShdw blurRad="50800" dist="38100" dir="5400000" algn="t" rotWithShape="0">
                <a:prstClr val="black">
                  <a:alpha val="40000"/>
                </a:prstClr>
              </a:outerShdw>
            </a:effectLst>
          </p:spPr>
        </p:pic>
      </p:grpSp>
      <p:grpSp>
        <p:nvGrpSpPr>
          <p:cNvPr id="9" name="Group 8">
            <a:extLst>
              <a:ext uri="{FF2B5EF4-FFF2-40B4-BE49-F238E27FC236}">
                <a16:creationId xmlns:a16="http://schemas.microsoft.com/office/drawing/2014/main" id="{D9B16C44-F8C7-4569-B32B-18F5159081B9}"/>
              </a:ext>
            </a:extLst>
          </p:cNvPr>
          <p:cNvGrpSpPr/>
          <p:nvPr/>
        </p:nvGrpSpPr>
        <p:grpSpPr>
          <a:xfrm>
            <a:off x="1220994" y="1554382"/>
            <a:ext cx="3133052" cy="3384376"/>
            <a:chOff x="14693689" y="-1638502"/>
            <a:chExt cx="3133052" cy="3384376"/>
          </a:xfrm>
        </p:grpSpPr>
        <p:grpSp>
          <p:nvGrpSpPr>
            <p:cNvPr id="216" name="Group 215">
              <a:extLst>
                <a:ext uri="{FF2B5EF4-FFF2-40B4-BE49-F238E27FC236}">
                  <a16:creationId xmlns:a16="http://schemas.microsoft.com/office/drawing/2014/main" id="{80C4E85A-C3D0-4C3A-95D5-A270100B8AB6}"/>
                </a:ext>
              </a:extLst>
            </p:cNvPr>
            <p:cNvGrpSpPr/>
            <p:nvPr/>
          </p:nvGrpSpPr>
          <p:grpSpPr>
            <a:xfrm>
              <a:off x="14693689" y="-1638502"/>
              <a:ext cx="3133052" cy="3384376"/>
              <a:chOff x="646860" y="1700808"/>
              <a:chExt cx="3133052" cy="3384376"/>
            </a:xfrm>
          </p:grpSpPr>
          <p:sp>
            <p:nvSpPr>
              <p:cNvPr id="217" name="Rectangle 216">
                <a:extLst>
                  <a:ext uri="{FF2B5EF4-FFF2-40B4-BE49-F238E27FC236}">
                    <a16:creationId xmlns:a16="http://schemas.microsoft.com/office/drawing/2014/main" id="{A7882E1F-D796-43EB-B8B4-AE6469E951C1}"/>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TextBox 217">
                <a:extLst>
                  <a:ext uri="{FF2B5EF4-FFF2-40B4-BE49-F238E27FC236}">
                    <a16:creationId xmlns:a16="http://schemas.microsoft.com/office/drawing/2014/main" id="{69B38AA0-741F-4E6B-9D80-0467E6FD63DF}"/>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19" name="TextBox 218">
                <a:extLst>
                  <a:ext uri="{FF2B5EF4-FFF2-40B4-BE49-F238E27FC236}">
                    <a16:creationId xmlns:a16="http://schemas.microsoft.com/office/drawing/2014/main" id="{6D221DDE-C0BF-48D4-80D5-F70E8305798F}"/>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10</a:t>
                </a:r>
              </a:p>
            </p:txBody>
          </p:sp>
        </p:grpSp>
        <p:pic>
          <p:nvPicPr>
            <p:cNvPr id="230" name="Picture 229">
              <a:extLst>
                <a:ext uri="{FF2B5EF4-FFF2-40B4-BE49-F238E27FC236}">
                  <a16:creationId xmlns:a16="http://schemas.microsoft.com/office/drawing/2014/main" id="{5ABA6D8B-3AF0-4BAE-B739-2CA88C7BF3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3075" y="-1522498"/>
              <a:ext cx="1182698" cy="709619"/>
            </a:xfrm>
            <a:prstGeom prst="rect">
              <a:avLst/>
            </a:prstGeom>
            <a:ln>
              <a:noFill/>
            </a:ln>
            <a:effectLst>
              <a:outerShdw blurRad="50800" dist="38100" dir="8100000" algn="tr" rotWithShape="0">
                <a:prstClr val="black">
                  <a:alpha val="40000"/>
                </a:prstClr>
              </a:outerShdw>
            </a:effectLst>
          </p:spPr>
        </p:pic>
      </p:grpSp>
      <p:grpSp>
        <p:nvGrpSpPr>
          <p:cNvPr id="160" name="Group 159"/>
          <p:cNvGrpSpPr/>
          <p:nvPr/>
        </p:nvGrpSpPr>
        <p:grpSpPr>
          <a:xfrm>
            <a:off x="1222924" y="1556792"/>
            <a:ext cx="3133052" cy="3384376"/>
            <a:chOff x="646860" y="1700808"/>
            <a:chExt cx="3133052" cy="3384376"/>
          </a:xfrm>
        </p:grpSpPr>
        <p:sp>
          <p:nvSpPr>
            <p:cNvPr id="161" name="Rectangle 16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TextBox 16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63" name="TextBox 16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9</a:t>
              </a:r>
            </a:p>
          </p:txBody>
        </p:sp>
      </p:grpSp>
      <p:grpSp>
        <p:nvGrpSpPr>
          <p:cNvPr id="156" name="Group 155"/>
          <p:cNvGrpSpPr/>
          <p:nvPr/>
        </p:nvGrpSpPr>
        <p:grpSpPr>
          <a:xfrm>
            <a:off x="1229754" y="1563947"/>
            <a:ext cx="3133052" cy="3384376"/>
            <a:chOff x="646860" y="1700808"/>
            <a:chExt cx="3133052" cy="3384376"/>
          </a:xfrm>
        </p:grpSpPr>
        <p:sp>
          <p:nvSpPr>
            <p:cNvPr id="157" name="Rectangle 15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9" name="TextBox 15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8</a:t>
              </a:r>
            </a:p>
          </p:txBody>
        </p:sp>
      </p:grpSp>
      <p:grpSp>
        <p:nvGrpSpPr>
          <p:cNvPr id="152" name="Group 151"/>
          <p:cNvGrpSpPr/>
          <p:nvPr/>
        </p:nvGrpSpPr>
        <p:grpSpPr>
          <a:xfrm>
            <a:off x="1193035" y="1559236"/>
            <a:ext cx="3133052" cy="3384376"/>
            <a:chOff x="646860" y="1700808"/>
            <a:chExt cx="3133052" cy="3384376"/>
          </a:xfrm>
        </p:grpSpPr>
        <p:sp>
          <p:nvSpPr>
            <p:cNvPr id="153" name="Rectangle 15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TextBox 15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5" name="TextBox 15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7</a:t>
              </a:r>
            </a:p>
          </p:txBody>
        </p:sp>
      </p:grpSp>
      <p:grpSp>
        <p:nvGrpSpPr>
          <p:cNvPr id="3" name="Group 2">
            <a:extLst>
              <a:ext uri="{FF2B5EF4-FFF2-40B4-BE49-F238E27FC236}">
                <a16:creationId xmlns:a16="http://schemas.microsoft.com/office/drawing/2014/main" id="{79AB5D4F-3632-4D9C-A1F0-0B504927180B}"/>
              </a:ext>
            </a:extLst>
          </p:cNvPr>
          <p:cNvGrpSpPr/>
          <p:nvPr/>
        </p:nvGrpSpPr>
        <p:grpSpPr>
          <a:xfrm>
            <a:off x="1205938" y="1518094"/>
            <a:ext cx="3133052" cy="3384376"/>
            <a:chOff x="4459852" y="-3769233"/>
            <a:chExt cx="3133052" cy="3384376"/>
          </a:xfrm>
        </p:grpSpPr>
        <p:grpSp>
          <p:nvGrpSpPr>
            <p:cNvPr id="148" name="Group 147"/>
            <p:cNvGrpSpPr/>
            <p:nvPr/>
          </p:nvGrpSpPr>
          <p:grpSpPr>
            <a:xfrm>
              <a:off x="4459852" y="-3769233"/>
              <a:ext cx="3133052" cy="3384376"/>
              <a:chOff x="646860" y="1700808"/>
              <a:chExt cx="3133052" cy="3384376"/>
            </a:xfrm>
          </p:grpSpPr>
          <p:sp>
            <p:nvSpPr>
              <p:cNvPr id="149" name="Rectangle 14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TextBox 14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1" name="TextBox 15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6</a:t>
                </a:r>
              </a:p>
            </p:txBody>
          </p:sp>
        </p:grpSp>
        <p:pic>
          <p:nvPicPr>
            <p:cNvPr id="111" name="Picture 110">
              <a:extLst>
                <a:ext uri="{FF2B5EF4-FFF2-40B4-BE49-F238E27FC236}">
                  <a16:creationId xmlns:a16="http://schemas.microsoft.com/office/drawing/2014/main" id="{5CA47D6F-C031-4174-AC0A-E3A16477EE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7334" y="-3630058"/>
              <a:ext cx="1232431" cy="739459"/>
            </a:xfrm>
            <a:prstGeom prst="rect">
              <a:avLst/>
            </a:prstGeom>
            <a:ln>
              <a:noFill/>
            </a:ln>
            <a:effectLst>
              <a:outerShdw blurRad="50800" dist="38100" dir="8100000" algn="tr" rotWithShape="0">
                <a:prstClr val="black">
                  <a:alpha val="40000"/>
                </a:prstClr>
              </a:outerShdw>
            </a:effectLst>
          </p:spPr>
        </p:pic>
      </p:grpSp>
      <p:grpSp>
        <p:nvGrpSpPr>
          <p:cNvPr id="144" name="Group 143"/>
          <p:cNvGrpSpPr/>
          <p:nvPr/>
        </p:nvGrpSpPr>
        <p:grpSpPr>
          <a:xfrm>
            <a:off x="1217312" y="1547622"/>
            <a:ext cx="3133052" cy="3384376"/>
            <a:chOff x="646860" y="1700808"/>
            <a:chExt cx="3133052" cy="3384376"/>
          </a:xfrm>
        </p:grpSpPr>
        <p:sp>
          <p:nvSpPr>
            <p:cNvPr id="145" name="Rectangle 14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7" name="TextBox 14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5</a:t>
              </a:r>
            </a:p>
          </p:txBody>
        </p:sp>
      </p:grpSp>
      <p:grpSp>
        <p:nvGrpSpPr>
          <p:cNvPr id="140" name="Group 139"/>
          <p:cNvGrpSpPr/>
          <p:nvPr/>
        </p:nvGrpSpPr>
        <p:grpSpPr>
          <a:xfrm>
            <a:off x="1217311" y="1536238"/>
            <a:ext cx="3133052" cy="3384376"/>
            <a:chOff x="646860" y="1700808"/>
            <a:chExt cx="3133052" cy="3384376"/>
          </a:xfrm>
        </p:grpSpPr>
        <p:sp>
          <p:nvSpPr>
            <p:cNvPr id="141" name="Rectangle 14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3" name="TextBox 14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4</a:t>
              </a:r>
            </a:p>
          </p:txBody>
        </p:sp>
      </p:grpSp>
      <p:grpSp>
        <p:nvGrpSpPr>
          <p:cNvPr id="136" name="Group 135"/>
          <p:cNvGrpSpPr/>
          <p:nvPr/>
        </p:nvGrpSpPr>
        <p:grpSpPr>
          <a:xfrm>
            <a:off x="1187624" y="1540949"/>
            <a:ext cx="3133052" cy="3384376"/>
            <a:chOff x="646860" y="1700808"/>
            <a:chExt cx="3133052" cy="3384376"/>
          </a:xfrm>
        </p:grpSpPr>
        <p:sp>
          <p:nvSpPr>
            <p:cNvPr id="137" name="Rectangle 13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9" name="TextBox 13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3</a:t>
              </a:r>
            </a:p>
          </p:txBody>
        </p:sp>
      </p:grpSp>
      <p:grpSp>
        <p:nvGrpSpPr>
          <p:cNvPr id="132" name="Group 131"/>
          <p:cNvGrpSpPr/>
          <p:nvPr/>
        </p:nvGrpSpPr>
        <p:grpSpPr>
          <a:xfrm>
            <a:off x="1217311" y="1543305"/>
            <a:ext cx="3133052" cy="3384376"/>
            <a:chOff x="646860" y="1700808"/>
            <a:chExt cx="3133052" cy="3384376"/>
          </a:xfrm>
        </p:grpSpPr>
        <p:sp>
          <p:nvSpPr>
            <p:cNvPr id="133" name="Rectangle 13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5" name="TextBox 13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a:t>
              </a:r>
            </a:p>
          </p:txBody>
        </p:sp>
      </p:grpSp>
      <p:grpSp>
        <p:nvGrpSpPr>
          <p:cNvPr id="128" name="Group 127"/>
          <p:cNvGrpSpPr/>
          <p:nvPr/>
        </p:nvGrpSpPr>
        <p:grpSpPr>
          <a:xfrm>
            <a:off x="1210756" y="1554348"/>
            <a:ext cx="3133052" cy="3384376"/>
            <a:chOff x="646860" y="1700808"/>
            <a:chExt cx="3133052" cy="3384376"/>
          </a:xfrm>
        </p:grpSpPr>
        <p:sp>
          <p:nvSpPr>
            <p:cNvPr id="129" name="Rectangle 12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1" name="TextBox 13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a:t>
              </a:r>
            </a:p>
          </p:txBody>
        </p:sp>
      </p:grpSp>
      <p:sp>
        <p:nvSpPr>
          <p:cNvPr id="45" name="TextBox 44"/>
          <p:cNvSpPr txBox="1"/>
          <p:nvPr/>
        </p:nvSpPr>
        <p:spPr>
          <a:xfrm>
            <a:off x="832402" y="2229213"/>
            <a:ext cx="3888432" cy="2031325"/>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Plants require water and warm sunlight to grow, so daffodils grew more quickly where they had plenty of both. </a:t>
            </a:r>
          </a:p>
          <a:p>
            <a:r>
              <a:rPr lang="en-GB" dirty="0">
                <a:latin typeface="Book Antiqua" panose="02040602050305030304" pitchFamily="18" charset="0"/>
              </a:rPr>
              <a:t>However they can sometimes have too much water or sun, so this won’t always be true!</a:t>
            </a:r>
          </a:p>
        </p:txBody>
      </p:sp>
      <p:pic>
        <p:nvPicPr>
          <p:cNvPr id="50" name="Picture 4" descr="C:\Users\RoseB\AppData\Local\Microsoft\Windows\Temporary Internet Files\Content.IE5\NP4WQC7W\MC90023218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55" y="1657269"/>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RoseB\AppData\Local\Microsoft\Windows\Temporary Internet Files\Content.IE5\LPA16MQ2\MC90038935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83163" y="3957347"/>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847371" y="2028829"/>
            <a:ext cx="3978706" cy="954107"/>
          </a:xfrm>
          <a:prstGeom prst="rect">
            <a:avLst/>
          </a:prstGeom>
          <a:solidFill>
            <a:srgbClr val="FFFF00"/>
          </a:solidFill>
          <a:ln>
            <a:solidFill>
              <a:schemeClr val="tx1"/>
            </a:solidFill>
          </a:ln>
        </p:spPr>
        <p:txBody>
          <a:bodyPr wrap="square" rtlCol="0">
            <a:spAutoFit/>
          </a:bodyPr>
          <a:lstStyle/>
          <a:p>
            <a:pPr algn="ctr"/>
            <a:r>
              <a:rPr lang="en-GB" sz="2800" dirty="0">
                <a:latin typeface="Book Antiqua" panose="02040602050305030304" pitchFamily="18" charset="0"/>
              </a:rPr>
              <a:t>Click to start the animation and find out!</a:t>
            </a:r>
          </a:p>
        </p:txBody>
      </p:sp>
      <p:sp>
        <p:nvSpPr>
          <p:cNvPr id="110" name="TextBox 109">
            <a:extLst>
              <a:ext uri="{FF2B5EF4-FFF2-40B4-BE49-F238E27FC236}">
                <a16:creationId xmlns:a16="http://schemas.microsoft.com/office/drawing/2014/main" id="{EB9F8746-5437-434E-B777-67A5FEDDB4FA}"/>
              </a:ext>
            </a:extLst>
          </p:cNvPr>
          <p:cNvSpPr txBox="1"/>
          <p:nvPr/>
        </p:nvSpPr>
        <p:spPr>
          <a:xfrm>
            <a:off x="5010472" y="2969140"/>
            <a:ext cx="3737992" cy="461665"/>
          </a:xfrm>
          <a:prstGeom prst="rect">
            <a:avLst/>
          </a:prstGeom>
          <a:noFill/>
        </p:spPr>
        <p:txBody>
          <a:bodyPr wrap="square" rtlCol="0">
            <a:spAutoFit/>
          </a:bodyPr>
          <a:lstStyle/>
          <a:p>
            <a:r>
              <a:rPr lang="en-GB" sz="2400" dirty="0">
                <a:latin typeface="Book Antiqua" panose="02040602050305030304" pitchFamily="18" charset="0"/>
              </a:rPr>
              <a:t>4. Scotland – 17</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Tree>
    <p:extLst>
      <p:ext uri="{BB962C8B-B14F-4D97-AF65-F5344CB8AC3E}">
        <p14:creationId xmlns:p14="http://schemas.microsoft.com/office/powerpoint/2010/main" val="20782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childTnLst>
                          </p:cTn>
                        </p:par>
                        <p:par>
                          <p:cTn id="10" fill="hold">
                            <p:stCondLst>
                              <p:cond delay="1500"/>
                            </p:stCondLst>
                            <p:childTnLst>
                              <p:par>
                                <p:cTn id="11" presetID="2" presetClass="exit" presetSubtype="4" fill="hold" nodeType="afterEffect">
                                  <p:stCondLst>
                                    <p:cond delay="0"/>
                                  </p:stCondLst>
                                  <p:childTnLst>
                                    <p:anim calcmode="lin" valueType="num">
                                      <p:cBhvr additive="base">
                                        <p:cTn id="12" dur="500"/>
                                        <p:tgtEl>
                                          <p:spTgt spid="128"/>
                                        </p:tgtEl>
                                        <p:attrNameLst>
                                          <p:attrName>ppt_x</p:attrName>
                                        </p:attrNameLst>
                                      </p:cBhvr>
                                      <p:tavLst>
                                        <p:tav tm="0">
                                          <p:val>
                                            <p:strVal val="ppt_x"/>
                                          </p:val>
                                        </p:tav>
                                        <p:tav tm="100000">
                                          <p:val>
                                            <p:strVal val="ppt_x"/>
                                          </p:val>
                                        </p:tav>
                                      </p:tavLst>
                                    </p:anim>
                                    <p:anim calcmode="lin" valueType="num">
                                      <p:cBhvr additive="base">
                                        <p:cTn id="13" dur="500"/>
                                        <p:tgtEl>
                                          <p:spTgt spid="128"/>
                                        </p:tgtEl>
                                        <p:attrNameLst>
                                          <p:attrName>ppt_y</p:attrName>
                                        </p:attrNameLst>
                                      </p:cBhvr>
                                      <p:tavLst>
                                        <p:tav tm="0">
                                          <p:val>
                                            <p:strVal val="ppt_y"/>
                                          </p:val>
                                        </p:tav>
                                        <p:tav tm="100000">
                                          <p:val>
                                            <p:strVal val="1+ppt_h/2"/>
                                          </p:val>
                                        </p:tav>
                                      </p:tavLst>
                                    </p:anim>
                                    <p:set>
                                      <p:cBhvr>
                                        <p:cTn id="14" dur="1" fill="hold">
                                          <p:stCondLst>
                                            <p:cond delay="499"/>
                                          </p:stCondLst>
                                        </p:cTn>
                                        <p:tgtEl>
                                          <p:spTgt spid="128"/>
                                        </p:tgtEl>
                                        <p:attrNameLst>
                                          <p:attrName>style.visibility</p:attrName>
                                        </p:attrNameLst>
                                      </p:cBhvr>
                                      <p:to>
                                        <p:strVal val="hidden"/>
                                      </p:to>
                                    </p:set>
                                  </p:childTnLst>
                                </p:cTn>
                              </p:par>
                            </p:childTnLst>
                          </p:cTn>
                        </p:par>
                        <p:par>
                          <p:cTn id="15" fill="hold">
                            <p:stCondLst>
                              <p:cond delay="2000"/>
                            </p:stCondLst>
                            <p:childTnLst>
                              <p:par>
                                <p:cTn id="16" presetID="2" presetClass="exit" presetSubtype="4" fill="hold" nodeType="afterEffect">
                                  <p:stCondLst>
                                    <p:cond delay="0"/>
                                  </p:stCondLst>
                                  <p:childTnLst>
                                    <p:anim calcmode="lin" valueType="num">
                                      <p:cBhvr additive="base">
                                        <p:cTn id="17" dur="500"/>
                                        <p:tgtEl>
                                          <p:spTgt spid="132"/>
                                        </p:tgtEl>
                                        <p:attrNameLst>
                                          <p:attrName>ppt_x</p:attrName>
                                        </p:attrNameLst>
                                      </p:cBhvr>
                                      <p:tavLst>
                                        <p:tav tm="0">
                                          <p:val>
                                            <p:strVal val="ppt_x"/>
                                          </p:val>
                                        </p:tav>
                                        <p:tav tm="100000">
                                          <p:val>
                                            <p:strVal val="ppt_x"/>
                                          </p:val>
                                        </p:tav>
                                      </p:tavLst>
                                    </p:anim>
                                    <p:anim calcmode="lin" valueType="num">
                                      <p:cBhvr additive="base">
                                        <p:cTn id="18" dur="500"/>
                                        <p:tgtEl>
                                          <p:spTgt spid="132"/>
                                        </p:tgtEl>
                                        <p:attrNameLst>
                                          <p:attrName>ppt_y</p:attrName>
                                        </p:attrNameLst>
                                      </p:cBhvr>
                                      <p:tavLst>
                                        <p:tav tm="0">
                                          <p:val>
                                            <p:strVal val="ppt_y"/>
                                          </p:val>
                                        </p:tav>
                                        <p:tav tm="100000">
                                          <p:val>
                                            <p:strVal val="1+ppt_h/2"/>
                                          </p:val>
                                        </p:tav>
                                      </p:tavLst>
                                    </p:anim>
                                    <p:set>
                                      <p:cBhvr>
                                        <p:cTn id="19" dur="1" fill="hold">
                                          <p:stCondLst>
                                            <p:cond delay="499"/>
                                          </p:stCondLst>
                                        </p:cTn>
                                        <p:tgtEl>
                                          <p:spTgt spid="132"/>
                                        </p:tgtEl>
                                        <p:attrNameLst>
                                          <p:attrName>style.visibility</p:attrName>
                                        </p:attrNameLst>
                                      </p:cBhvr>
                                      <p:to>
                                        <p:strVal val="hidden"/>
                                      </p:to>
                                    </p:set>
                                  </p:childTnLst>
                                </p:cTn>
                              </p:par>
                            </p:childTnLst>
                          </p:cTn>
                        </p:par>
                        <p:par>
                          <p:cTn id="20" fill="hold">
                            <p:stCondLst>
                              <p:cond delay="2500"/>
                            </p:stCondLst>
                            <p:childTnLst>
                              <p:par>
                                <p:cTn id="21" presetID="2" presetClass="exit" presetSubtype="4" fill="hold" nodeType="afterEffect">
                                  <p:stCondLst>
                                    <p:cond delay="0"/>
                                  </p:stCondLst>
                                  <p:childTnLst>
                                    <p:anim calcmode="lin" valueType="num">
                                      <p:cBhvr additive="base">
                                        <p:cTn id="22" dur="500"/>
                                        <p:tgtEl>
                                          <p:spTgt spid="136"/>
                                        </p:tgtEl>
                                        <p:attrNameLst>
                                          <p:attrName>ppt_x</p:attrName>
                                        </p:attrNameLst>
                                      </p:cBhvr>
                                      <p:tavLst>
                                        <p:tav tm="0">
                                          <p:val>
                                            <p:strVal val="ppt_x"/>
                                          </p:val>
                                        </p:tav>
                                        <p:tav tm="100000">
                                          <p:val>
                                            <p:strVal val="ppt_x"/>
                                          </p:val>
                                        </p:tav>
                                      </p:tavLst>
                                    </p:anim>
                                    <p:anim calcmode="lin" valueType="num">
                                      <p:cBhvr additive="base">
                                        <p:cTn id="23" dur="500"/>
                                        <p:tgtEl>
                                          <p:spTgt spid="136"/>
                                        </p:tgtEl>
                                        <p:attrNameLst>
                                          <p:attrName>ppt_y</p:attrName>
                                        </p:attrNameLst>
                                      </p:cBhvr>
                                      <p:tavLst>
                                        <p:tav tm="0">
                                          <p:val>
                                            <p:strVal val="ppt_y"/>
                                          </p:val>
                                        </p:tav>
                                        <p:tav tm="100000">
                                          <p:val>
                                            <p:strVal val="1+ppt_h/2"/>
                                          </p:val>
                                        </p:tav>
                                      </p:tavLst>
                                    </p:anim>
                                    <p:set>
                                      <p:cBhvr>
                                        <p:cTn id="24" dur="1" fill="hold">
                                          <p:stCondLst>
                                            <p:cond delay="499"/>
                                          </p:stCondLst>
                                        </p:cTn>
                                        <p:tgtEl>
                                          <p:spTgt spid="136"/>
                                        </p:tgtEl>
                                        <p:attrNameLst>
                                          <p:attrName>style.visibility</p:attrName>
                                        </p:attrNameLst>
                                      </p:cBhvr>
                                      <p:to>
                                        <p:strVal val="hidden"/>
                                      </p:to>
                                    </p:set>
                                  </p:childTnLst>
                                </p:cTn>
                              </p:par>
                            </p:childTnLst>
                          </p:cTn>
                        </p:par>
                        <p:par>
                          <p:cTn id="25" fill="hold">
                            <p:stCondLst>
                              <p:cond delay="3000"/>
                            </p:stCondLst>
                            <p:childTnLst>
                              <p:par>
                                <p:cTn id="26" presetID="2" presetClass="exit" presetSubtype="4" fill="hold" nodeType="afterEffect">
                                  <p:stCondLst>
                                    <p:cond delay="0"/>
                                  </p:stCondLst>
                                  <p:childTnLst>
                                    <p:anim calcmode="lin" valueType="num">
                                      <p:cBhvr additive="base">
                                        <p:cTn id="27" dur="500"/>
                                        <p:tgtEl>
                                          <p:spTgt spid="140"/>
                                        </p:tgtEl>
                                        <p:attrNameLst>
                                          <p:attrName>ppt_x</p:attrName>
                                        </p:attrNameLst>
                                      </p:cBhvr>
                                      <p:tavLst>
                                        <p:tav tm="0">
                                          <p:val>
                                            <p:strVal val="ppt_x"/>
                                          </p:val>
                                        </p:tav>
                                        <p:tav tm="100000">
                                          <p:val>
                                            <p:strVal val="ppt_x"/>
                                          </p:val>
                                        </p:tav>
                                      </p:tavLst>
                                    </p:anim>
                                    <p:anim calcmode="lin" valueType="num">
                                      <p:cBhvr additive="base">
                                        <p:cTn id="28" dur="500"/>
                                        <p:tgtEl>
                                          <p:spTgt spid="140"/>
                                        </p:tgtEl>
                                        <p:attrNameLst>
                                          <p:attrName>ppt_y</p:attrName>
                                        </p:attrNameLst>
                                      </p:cBhvr>
                                      <p:tavLst>
                                        <p:tav tm="0">
                                          <p:val>
                                            <p:strVal val="ppt_y"/>
                                          </p:val>
                                        </p:tav>
                                        <p:tav tm="100000">
                                          <p:val>
                                            <p:strVal val="1+ppt_h/2"/>
                                          </p:val>
                                        </p:tav>
                                      </p:tavLst>
                                    </p:anim>
                                    <p:set>
                                      <p:cBhvr>
                                        <p:cTn id="29" dur="1" fill="hold">
                                          <p:stCondLst>
                                            <p:cond delay="499"/>
                                          </p:stCondLst>
                                        </p:cTn>
                                        <p:tgtEl>
                                          <p:spTgt spid="140"/>
                                        </p:tgtEl>
                                        <p:attrNameLst>
                                          <p:attrName>style.visibility</p:attrName>
                                        </p:attrNameLst>
                                      </p:cBhvr>
                                      <p:to>
                                        <p:strVal val="hidden"/>
                                      </p:to>
                                    </p:set>
                                  </p:childTnLst>
                                </p:cTn>
                              </p:par>
                            </p:childTnLst>
                          </p:cTn>
                        </p:par>
                        <p:par>
                          <p:cTn id="30" fill="hold">
                            <p:stCondLst>
                              <p:cond delay="3500"/>
                            </p:stCondLst>
                            <p:childTnLst>
                              <p:par>
                                <p:cTn id="31" presetID="2" presetClass="exit" presetSubtype="4" fill="hold" nodeType="afterEffect">
                                  <p:stCondLst>
                                    <p:cond delay="0"/>
                                  </p:stCondLst>
                                  <p:childTnLst>
                                    <p:anim calcmode="lin" valueType="num">
                                      <p:cBhvr additive="base">
                                        <p:cTn id="32" dur="500"/>
                                        <p:tgtEl>
                                          <p:spTgt spid="144"/>
                                        </p:tgtEl>
                                        <p:attrNameLst>
                                          <p:attrName>ppt_x</p:attrName>
                                        </p:attrNameLst>
                                      </p:cBhvr>
                                      <p:tavLst>
                                        <p:tav tm="0">
                                          <p:val>
                                            <p:strVal val="ppt_x"/>
                                          </p:val>
                                        </p:tav>
                                        <p:tav tm="100000">
                                          <p:val>
                                            <p:strVal val="ppt_x"/>
                                          </p:val>
                                        </p:tav>
                                      </p:tavLst>
                                    </p:anim>
                                    <p:anim calcmode="lin" valueType="num">
                                      <p:cBhvr additive="base">
                                        <p:cTn id="33" dur="500"/>
                                        <p:tgtEl>
                                          <p:spTgt spid="144"/>
                                        </p:tgtEl>
                                        <p:attrNameLst>
                                          <p:attrName>ppt_y</p:attrName>
                                        </p:attrNameLst>
                                      </p:cBhvr>
                                      <p:tavLst>
                                        <p:tav tm="0">
                                          <p:val>
                                            <p:strVal val="ppt_y"/>
                                          </p:val>
                                        </p:tav>
                                        <p:tav tm="100000">
                                          <p:val>
                                            <p:strVal val="1+ppt_h/2"/>
                                          </p:val>
                                        </p:tav>
                                      </p:tavLst>
                                    </p:anim>
                                    <p:set>
                                      <p:cBhvr>
                                        <p:cTn id="34" dur="1" fill="hold">
                                          <p:stCondLst>
                                            <p:cond delay="499"/>
                                          </p:stCondLst>
                                        </p:cTn>
                                        <p:tgtEl>
                                          <p:spTgt spid="144"/>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26" presetClass="emph" presetSubtype="0" fill="hold" grpId="1" nodeType="after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childTnLst>
                          </p:cTn>
                        </p:par>
                        <p:par>
                          <p:cTn id="44" fill="hold">
                            <p:stCondLst>
                              <p:cond delay="4500"/>
                            </p:stCondLst>
                            <p:childTnLst>
                              <p:par>
                                <p:cTn id="45" presetID="2" presetClass="exit" presetSubtype="4" fill="hold" nodeType="afterEffect">
                                  <p:stCondLst>
                                    <p:cond delay="0"/>
                                  </p:stCondLst>
                                  <p:childTnLst>
                                    <p:anim calcmode="lin" valueType="num">
                                      <p:cBhvr additive="base">
                                        <p:cTn id="46" dur="500"/>
                                        <p:tgtEl>
                                          <p:spTgt spid="3"/>
                                        </p:tgtEl>
                                        <p:attrNameLst>
                                          <p:attrName>ppt_x</p:attrName>
                                        </p:attrNameLst>
                                      </p:cBhvr>
                                      <p:tavLst>
                                        <p:tav tm="0">
                                          <p:val>
                                            <p:strVal val="ppt_x"/>
                                          </p:val>
                                        </p:tav>
                                        <p:tav tm="100000">
                                          <p:val>
                                            <p:strVal val="ppt_x"/>
                                          </p:val>
                                        </p:tav>
                                      </p:tavLst>
                                    </p:anim>
                                    <p:anim calcmode="lin" valueType="num">
                                      <p:cBhvr additive="base">
                                        <p:cTn id="47" dur="500"/>
                                        <p:tgtEl>
                                          <p:spTgt spid="3"/>
                                        </p:tgtEl>
                                        <p:attrNameLst>
                                          <p:attrName>ppt_y</p:attrName>
                                        </p:attrNameLst>
                                      </p:cBhvr>
                                      <p:tavLst>
                                        <p:tav tm="0">
                                          <p:val>
                                            <p:strVal val="ppt_y"/>
                                          </p:val>
                                        </p:tav>
                                        <p:tav tm="100000">
                                          <p:val>
                                            <p:strVal val="1+ppt_h/2"/>
                                          </p:val>
                                        </p:tav>
                                      </p:tavLst>
                                    </p:anim>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5000"/>
                            </p:stCondLst>
                            <p:childTnLst>
                              <p:par>
                                <p:cTn id="50" presetID="2" presetClass="exit" presetSubtype="4" fill="hold" nodeType="afterEffect">
                                  <p:stCondLst>
                                    <p:cond delay="0"/>
                                  </p:stCondLst>
                                  <p:childTnLst>
                                    <p:anim calcmode="lin" valueType="num">
                                      <p:cBhvr additive="base">
                                        <p:cTn id="51" dur="500"/>
                                        <p:tgtEl>
                                          <p:spTgt spid="152"/>
                                        </p:tgtEl>
                                        <p:attrNameLst>
                                          <p:attrName>ppt_x</p:attrName>
                                        </p:attrNameLst>
                                      </p:cBhvr>
                                      <p:tavLst>
                                        <p:tav tm="0">
                                          <p:val>
                                            <p:strVal val="ppt_x"/>
                                          </p:val>
                                        </p:tav>
                                        <p:tav tm="100000">
                                          <p:val>
                                            <p:strVal val="ppt_x"/>
                                          </p:val>
                                        </p:tav>
                                      </p:tavLst>
                                    </p:anim>
                                    <p:anim calcmode="lin" valueType="num">
                                      <p:cBhvr additive="base">
                                        <p:cTn id="52" dur="500"/>
                                        <p:tgtEl>
                                          <p:spTgt spid="152"/>
                                        </p:tgtEl>
                                        <p:attrNameLst>
                                          <p:attrName>ppt_y</p:attrName>
                                        </p:attrNameLst>
                                      </p:cBhvr>
                                      <p:tavLst>
                                        <p:tav tm="0">
                                          <p:val>
                                            <p:strVal val="ppt_y"/>
                                          </p:val>
                                        </p:tav>
                                        <p:tav tm="100000">
                                          <p:val>
                                            <p:strVal val="1+ppt_h/2"/>
                                          </p:val>
                                        </p:tav>
                                      </p:tavLst>
                                    </p:anim>
                                    <p:set>
                                      <p:cBhvr>
                                        <p:cTn id="53" dur="1" fill="hold">
                                          <p:stCondLst>
                                            <p:cond delay="499"/>
                                          </p:stCondLst>
                                        </p:cTn>
                                        <p:tgtEl>
                                          <p:spTgt spid="152"/>
                                        </p:tgtEl>
                                        <p:attrNameLst>
                                          <p:attrName>style.visibility</p:attrName>
                                        </p:attrNameLst>
                                      </p:cBhvr>
                                      <p:to>
                                        <p:strVal val="hidden"/>
                                      </p:to>
                                    </p:set>
                                  </p:childTnLst>
                                </p:cTn>
                              </p:par>
                            </p:childTnLst>
                          </p:cTn>
                        </p:par>
                        <p:par>
                          <p:cTn id="54" fill="hold">
                            <p:stCondLst>
                              <p:cond delay="5500"/>
                            </p:stCondLst>
                            <p:childTnLst>
                              <p:par>
                                <p:cTn id="55" presetID="2" presetClass="exit" presetSubtype="4" fill="hold" nodeType="afterEffect">
                                  <p:stCondLst>
                                    <p:cond delay="0"/>
                                  </p:stCondLst>
                                  <p:childTnLst>
                                    <p:anim calcmode="lin" valueType="num">
                                      <p:cBhvr additive="base">
                                        <p:cTn id="56" dur="500"/>
                                        <p:tgtEl>
                                          <p:spTgt spid="156"/>
                                        </p:tgtEl>
                                        <p:attrNameLst>
                                          <p:attrName>ppt_x</p:attrName>
                                        </p:attrNameLst>
                                      </p:cBhvr>
                                      <p:tavLst>
                                        <p:tav tm="0">
                                          <p:val>
                                            <p:strVal val="ppt_x"/>
                                          </p:val>
                                        </p:tav>
                                        <p:tav tm="100000">
                                          <p:val>
                                            <p:strVal val="ppt_x"/>
                                          </p:val>
                                        </p:tav>
                                      </p:tavLst>
                                    </p:anim>
                                    <p:anim calcmode="lin" valueType="num">
                                      <p:cBhvr additive="base">
                                        <p:cTn id="57" dur="500"/>
                                        <p:tgtEl>
                                          <p:spTgt spid="156"/>
                                        </p:tgtEl>
                                        <p:attrNameLst>
                                          <p:attrName>ppt_y</p:attrName>
                                        </p:attrNameLst>
                                      </p:cBhvr>
                                      <p:tavLst>
                                        <p:tav tm="0">
                                          <p:val>
                                            <p:strVal val="ppt_y"/>
                                          </p:val>
                                        </p:tav>
                                        <p:tav tm="100000">
                                          <p:val>
                                            <p:strVal val="1+ppt_h/2"/>
                                          </p:val>
                                        </p:tav>
                                      </p:tavLst>
                                    </p:anim>
                                    <p:set>
                                      <p:cBhvr>
                                        <p:cTn id="58" dur="1" fill="hold">
                                          <p:stCondLst>
                                            <p:cond delay="499"/>
                                          </p:stCondLst>
                                        </p:cTn>
                                        <p:tgtEl>
                                          <p:spTgt spid="156"/>
                                        </p:tgtEl>
                                        <p:attrNameLst>
                                          <p:attrName>style.visibility</p:attrName>
                                        </p:attrNameLst>
                                      </p:cBhvr>
                                      <p:to>
                                        <p:strVal val="hidden"/>
                                      </p:to>
                                    </p:set>
                                  </p:childTnLst>
                                </p:cTn>
                              </p:par>
                            </p:childTnLst>
                          </p:cTn>
                        </p:par>
                        <p:par>
                          <p:cTn id="59" fill="hold">
                            <p:stCondLst>
                              <p:cond delay="6000"/>
                            </p:stCondLst>
                            <p:childTnLst>
                              <p:par>
                                <p:cTn id="60" presetID="2" presetClass="exit" presetSubtype="4" fill="hold" nodeType="afterEffect">
                                  <p:stCondLst>
                                    <p:cond delay="0"/>
                                  </p:stCondLst>
                                  <p:childTnLst>
                                    <p:anim calcmode="lin" valueType="num">
                                      <p:cBhvr additive="base">
                                        <p:cTn id="61" dur="500"/>
                                        <p:tgtEl>
                                          <p:spTgt spid="160"/>
                                        </p:tgtEl>
                                        <p:attrNameLst>
                                          <p:attrName>ppt_x</p:attrName>
                                        </p:attrNameLst>
                                      </p:cBhvr>
                                      <p:tavLst>
                                        <p:tav tm="0">
                                          <p:val>
                                            <p:strVal val="ppt_x"/>
                                          </p:val>
                                        </p:tav>
                                        <p:tav tm="100000">
                                          <p:val>
                                            <p:strVal val="ppt_x"/>
                                          </p:val>
                                        </p:tav>
                                      </p:tavLst>
                                    </p:anim>
                                    <p:anim calcmode="lin" valueType="num">
                                      <p:cBhvr additive="base">
                                        <p:cTn id="62" dur="500"/>
                                        <p:tgtEl>
                                          <p:spTgt spid="160"/>
                                        </p:tgtEl>
                                        <p:attrNameLst>
                                          <p:attrName>ppt_y</p:attrName>
                                        </p:attrNameLst>
                                      </p:cBhvr>
                                      <p:tavLst>
                                        <p:tav tm="0">
                                          <p:val>
                                            <p:strVal val="ppt_y"/>
                                          </p:val>
                                        </p:tav>
                                        <p:tav tm="100000">
                                          <p:val>
                                            <p:strVal val="1+ppt_h/2"/>
                                          </p:val>
                                        </p:tav>
                                      </p:tavLst>
                                    </p:anim>
                                    <p:set>
                                      <p:cBhvr>
                                        <p:cTn id="63" dur="1" fill="hold">
                                          <p:stCondLst>
                                            <p:cond delay="499"/>
                                          </p:stCondLst>
                                        </p:cTn>
                                        <p:tgtEl>
                                          <p:spTgt spid="160"/>
                                        </p:tgtEl>
                                        <p:attrNameLst>
                                          <p:attrName>style.visibility</p:attrName>
                                        </p:attrNameLst>
                                      </p:cBhvr>
                                      <p:to>
                                        <p:strVal val="hidden"/>
                                      </p:to>
                                    </p:set>
                                  </p:childTnLst>
                                </p:cTn>
                              </p:par>
                              <p:par>
                                <p:cTn id="64" presetID="53" presetClass="entr" presetSubtype="16" fill="hold" grpId="0" nodeType="withEffect">
                                  <p:stCondLst>
                                    <p:cond delay="0"/>
                                  </p:stCondLst>
                                  <p:childTnLst>
                                    <p:set>
                                      <p:cBhvr>
                                        <p:cTn id="65" dur="1" fill="hold">
                                          <p:stCondLst>
                                            <p:cond delay="0"/>
                                          </p:stCondLst>
                                        </p:cTn>
                                        <p:tgtEl>
                                          <p:spTgt spid="208"/>
                                        </p:tgtEl>
                                        <p:attrNameLst>
                                          <p:attrName>style.visibility</p:attrName>
                                        </p:attrNameLst>
                                      </p:cBhvr>
                                      <p:to>
                                        <p:strVal val="visible"/>
                                      </p:to>
                                    </p:set>
                                    <p:anim calcmode="lin" valueType="num">
                                      <p:cBhvr>
                                        <p:cTn id="66" dur="500" fill="hold"/>
                                        <p:tgtEl>
                                          <p:spTgt spid="208"/>
                                        </p:tgtEl>
                                        <p:attrNameLst>
                                          <p:attrName>ppt_w</p:attrName>
                                        </p:attrNameLst>
                                      </p:cBhvr>
                                      <p:tavLst>
                                        <p:tav tm="0">
                                          <p:val>
                                            <p:fltVal val="0"/>
                                          </p:val>
                                        </p:tav>
                                        <p:tav tm="100000">
                                          <p:val>
                                            <p:strVal val="#ppt_w"/>
                                          </p:val>
                                        </p:tav>
                                      </p:tavLst>
                                    </p:anim>
                                    <p:anim calcmode="lin" valueType="num">
                                      <p:cBhvr>
                                        <p:cTn id="67" dur="500" fill="hold"/>
                                        <p:tgtEl>
                                          <p:spTgt spid="208"/>
                                        </p:tgtEl>
                                        <p:attrNameLst>
                                          <p:attrName>ppt_h</p:attrName>
                                        </p:attrNameLst>
                                      </p:cBhvr>
                                      <p:tavLst>
                                        <p:tav tm="0">
                                          <p:val>
                                            <p:fltVal val="0"/>
                                          </p:val>
                                        </p:tav>
                                        <p:tav tm="100000">
                                          <p:val>
                                            <p:strVal val="#ppt_h"/>
                                          </p:val>
                                        </p:tav>
                                      </p:tavLst>
                                    </p:anim>
                                    <p:animEffect transition="in" filter="fade">
                                      <p:cBhvr>
                                        <p:cTn id="68" dur="500"/>
                                        <p:tgtEl>
                                          <p:spTgt spid="208"/>
                                        </p:tgtEl>
                                      </p:cBhvr>
                                    </p:animEffect>
                                  </p:childTnLst>
                                </p:cTn>
                              </p:par>
                            </p:childTnLst>
                          </p:cTn>
                        </p:par>
                        <p:par>
                          <p:cTn id="69" fill="hold">
                            <p:stCondLst>
                              <p:cond delay="6500"/>
                            </p:stCondLst>
                            <p:childTnLst>
                              <p:par>
                                <p:cTn id="70" presetID="26" presetClass="emph" presetSubtype="0" fill="hold" grpId="2" nodeType="afterEffect">
                                  <p:stCondLst>
                                    <p:cond delay="0"/>
                                  </p:stCondLst>
                                  <p:childTnLst>
                                    <p:animEffect transition="out" filter="fade">
                                      <p:cBhvr>
                                        <p:cTn id="71" dur="500" tmFilter="0, 0; .2, .5; .8, .5; 1, 0"/>
                                        <p:tgtEl>
                                          <p:spTgt spid="208"/>
                                        </p:tgtEl>
                                      </p:cBhvr>
                                    </p:animEffect>
                                    <p:animScale>
                                      <p:cBhvr>
                                        <p:cTn id="72" dur="250" autoRev="1" fill="hold"/>
                                        <p:tgtEl>
                                          <p:spTgt spid="208"/>
                                        </p:tgtEl>
                                      </p:cBhvr>
                                      <p:by x="105000" y="105000"/>
                                    </p:animScale>
                                  </p:childTnLst>
                                </p:cTn>
                              </p:par>
                            </p:childTnLst>
                          </p:cTn>
                        </p:par>
                        <p:par>
                          <p:cTn id="73" fill="hold">
                            <p:stCondLst>
                              <p:cond delay="7000"/>
                            </p:stCondLst>
                            <p:childTnLst>
                              <p:par>
                                <p:cTn id="74" presetID="2" presetClass="exit" presetSubtype="4" fill="hold" nodeType="afterEffect">
                                  <p:stCondLst>
                                    <p:cond delay="0"/>
                                  </p:stCondLst>
                                  <p:childTnLst>
                                    <p:anim calcmode="lin" valueType="num">
                                      <p:cBhvr additive="base">
                                        <p:cTn id="75" dur="500"/>
                                        <p:tgtEl>
                                          <p:spTgt spid="9"/>
                                        </p:tgtEl>
                                        <p:attrNameLst>
                                          <p:attrName>ppt_x</p:attrName>
                                        </p:attrNameLst>
                                      </p:cBhvr>
                                      <p:tavLst>
                                        <p:tav tm="0">
                                          <p:val>
                                            <p:strVal val="ppt_x"/>
                                          </p:val>
                                        </p:tav>
                                        <p:tav tm="100000">
                                          <p:val>
                                            <p:strVal val="ppt_x"/>
                                          </p:val>
                                        </p:tav>
                                      </p:tavLst>
                                    </p:anim>
                                    <p:anim calcmode="lin" valueType="num">
                                      <p:cBhvr additive="base">
                                        <p:cTn id="76" dur="500"/>
                                        <p:tgtEl>
                                          <p:spTgt spid="9"/>
                                        </p:tgtEl>
                                        <p:attrNameLst>
                                          <p:attrName>ppt_y</p:attrName>
                                        </p:attrNameLst>
                                      </p:cBhvr>
                                      <p:tavLst>
                                        <p:tav tm="0">
                                          <p:val>
                                            <p:strVal val="ppt_y"/>
                                          </p:val>
                                        </p:tav>
                                        <p:tav tm="100000">
                                          <p:val>
                                            <p:strVal val="1+ppt_h/2"/>
                                          </p:val>
                                        </p:tav>
                                      </p:tavLst>
                                    </p:anim>
                                    <p:set>
                                      <p:cBhvr>
                                        <p:cTn id="77" dur="1" fill="hold">
                                          <p:stCondLst>
                                            <p:cond delay="499"/>
                                          </p:stCondLst>
                                        </p:cTn>
                                        <p:tgtEl>
                                          <p:spTgt spid="9"/>
                                        </p:tgtEl>
                                        <p:attrNameLst>
                                          <p:attrName>style.visibility</p:attrName>
                                        </p:attrNameLst>
                                      </p:cBhvr>
                                      <p:to>
                                        <p:strVal val="hidden"/>
                                      </p:to>
                                    </p:set>
                                  </p:childTnLst>
                                </p:cTn>
                              </p:par>
                              <p:par>
                                <p:cTn id="78" presetID="53" presetClass="entr" presetSubtype="16" fill="hold" grpId="0" nodeType="withEffect">
                                  <p:stCondLst>
                                    <p:cond delay="0"/>
                                  </p:stCondLst>
                                  <p:childTnLst>
                                    <p:set>
                                      <p:cBhvr>
                                        <p:cTn id="79" dur="1" fill="hold">
                                          <p:stCondLst>
                                            <p:cond delay="0"/>
                                          </p:stCondLst>
                                        </p:cTn>
                                        <p:tgtEl>
                                          <p:spTgt spid="209"/>
                                        </p:tgtEl>
                                        <p:attrNameLst>
                                          <p:attrName>style.visibility</p:attrName>
                                        </p:attrNameLst>
                                      </p:cBhvr>
                                      <p:to>
                                        <p:strVal val="visible"/>
                                      </p:to>
                                    </p:set>
                                    <p:anim calcmode="lin" valueType="num">
                                      <p:cBhvr>
                                        <p:cTn id="80" dur="500" fill="hold"/>
                                        <p:tgtEl>
                                          <p:spTgt spid="209"/>
                                        </p:tgtEl>
                                        <p:attrNameLst>
                                          <p:attrName>ppt_w</p:attrName>
                                        </p:attrNameLst>
                                      </p:cBhvr>
                                      <p:tavLst>
                                        <p:tav tm="0">
                                          <p:val>
                                            <p:fltVal val="0"/>
                                          </p:val>
                                        </p:tav>
                                        <p:tav tm="100000">
                                          <p:val>
                                            <p:strVal val="#ppt_w"/>
                                          </p:val>
                                        </p:tav>
                                      </p:tavLst>
                                    </p:anim>
                                    <p:anim calcmode="lin" valueType="num">
                                      <p:cBhvr>
                                        <p:cTn id="81" dur="500" fill="hold"/>
                                        <p:tgtEl>
                                          <p:spTgt spid="209"/>
                                        </p:tgtEl>
                                        <p:attrNameLst>
                                          <p:attrName>ppt_h</p:attrName>
                                        </p:attrNameLst>
                                      </p:cBhvr>
                                      <p:tavLst>
                                        <p:tav tm="0">
                                          <p:val>
                                            <p:fltVal val="0"/>
                                          </p:val>
                                        </p:tav>
                                        <p:tav tm="100000">
                                          <p:val>
                                            <p:strVal val="#ppt_h"/>
                                          </p:val>
                                        </p:tav>
                                      </p:tavLst>
                                    </p:anim>
                                    <p:animEffect transition="in" filter="fade">
                                      <p:cBhvr>
                                        <p:cTn id="82" dur="500"/>
                                        <p:tgtEl>
                                          <p:spTgt spid="209"/>
                                        </p:tgtEl>
                                      </p:cBhvr>
                                    </p:animEffect>
                                  </p:childTnLst>
                                </p:cTn>
                              </p:par>
                            </p:childTnLst>
                          </p:cTn>
                        </p:par>
                        <p:par>
                          <p:cTn id="83" fill="hold">
                            <p:stCondLst>
                              <p:cond delay="7500"/>
                            </p:stCondLst>
                            <p:childTnLst>
                              <p:par>
                                <p:cTn id="84" presetID="26" presetClass="emph" presetSubtype="0" fill="hold" grpId="1" nodeType="afterEffect">
                                  <p:stCondLst>
                                    <p:cond delay="0"/>
                                  </p:stCondLst>
                                  <p:childTnLst>
                                    <p:animEffect transition="out" filter="fade">
                                      <p:cBhvr>
                                        <p:cTn id="85" dur="500" tmFilter="0, 0; .2, .5; .8, .5; 1, 0"/>
                                        <p:tgtEl>
                                          <p:spTgt spid="209"/>
                                        </p:tgtEl>
                                      </p:cBhvr>
                                    </p:animEffect>
                                    <p:animScale>
                                      <p:cBhvr>
                                        <p:cTn id="86" dur="250" autoRev="1" fill="hold"/>
                                        <p:tgtEl>
                                          <p:spTgt spid="209"/>
                                        </p:tgtEl>
                                      </p:cBhvr>
                                      <p:by x="105000" y="105000"/>
                                    </p:animScale>
                                  </p:childTnLst>
                                </p:cTn>
                              </p:par>
                            </p:childTnLst>
                          </p:cTn>
                        </p:par>
                        <p:par>
                          <p:cTn id="87" fill="hold">
                            <p:stCondLst>
                              <p:cond delay="8000"/>
                            </p:stCondLst>
                            <p:childTnLst>
                              <p:par>
                                <p:cTn id="88" presetID="2" presetClass="exit" presetSubtype="4" fill="hold" nodeType="afterEffect">
                                  <p:stCondLst>
                                    <p:cond delay="0"/>
                                  </p:stCondLst>
                                  <p:childTnLst>
                                    <p:anim calcmode="lin" valueType="num">
                                      <p:cBhvr additive="base">
                                        <p:cTn id="89" dur="500"/>
                                        <p:tgtEl>
                                          <p:spTgt spid="4"/>
                                        </p:tgtEl>
                                        <p:attrNameLst>
                                          <p:attrName>ppt_x</p:attrName>
                                        </p:attrNameLst>
                                      </p:cBhvr>
                                      <p:tavLst>
                                        <p:tav tm="0">
                                          <p:val>
                                            <p:strVal val="ppt_x"/>
                                          </p:val>
                                        </p:tav>
                                        <p:tav tm="100000">
                                          <p:val>
                                            <p:strVal val="ppt_x"/>
                                          </p:val>
                                        </p:tav>
                                      </p:tavLst>
                                    </p:anim>
                                    <p:anim calcmode="lin" valueType="num">
                                      <p:cBhvr additive="base">
                                        <p:cTn id="90" dur="500"/>
                                        <p:tgtEl>
                                          <p:spTgt spid="4"/>
                                        </p:tgtEl>
                                        <p:attrNameLst>
                                          <p:attrName>ppt_y</p:attrName>
                                        </p:attrNameLst>
                                      </p:cBhvr>
                                      <p:tavLst>
                                        <p:tav tm="0">
                                          <p:val>
                                            <p:strVal val="ppt_y"/>
                                          </p:val>
                                        </p:tav>
                                        <p:tav tm="100000">
                                          <p:val>
                                            <p:strVal val="1+ppt_h/2"/>
                                          </p:val>
                                        </p:tav>
                                      </p:tavLst>
                                    </p:anim>
                                    <p:set>
                                      <p:cBhvr>
                                        <p:cTn id="91" dur="1" fill="hold">
                                          <p:stCondLst>
                                            <p:cond delay="499"/>
                                          </p:stCondLst>
                                        </p:cTn>
                                        <p:tgtEl>
                                          <p:spTgt spid="4"/>
                                        </p:tgtEl>
                                        <p:attrNameLst>
                                          <p:attrName>style.visibility</p:attrName>
                                        </p:attrNameLst>
                                      </p:cBhvr>
                                      <p:to>
                                        <p:strVal val="hidden"/>
                                      </p:to>
                                    </p:set>
                                  </p:childTnLst>
                                </p:cTn>
                              </p:par>
                            </p:childTnLst>
                          </p:cTn>
                        </p:par>
                        <p:par>
                          <p:cTn id="92" fill="hold">
                            <p:stCondLst>
                              <p:cond delay="8500"/>
                            </p:stCondLst>
                            <p:childTnLst>
                              <p:par>
                                <p:cTn id="93" presetID="2" presetClass="exit" presetSubtype="4" fill="hold" nodeType="afterEffect">
                                  <p:stCondLst>
                                    <p:cond delay="0"/>
                                  </p:stCondLst>
                                  <p:childTnLst>
                                    <p:anim calcmode="lin" valueType="num">
                                      <p:cBhvr additive="base">
                                        <p:cTn id="94" dur="500"/>
                                        <p:tgtEl>
                                          <p:spTgt spid="168"/>
                                        </p:tgtEl>
                                        <p:attrNameLst>
                                          <p:attrName>ppt_x</p:attrName>
                                        </p:attrNameLst>
                                      </p:cBhvr>
                                      <p:tavLst>
                                        <p:tav tm="0">
                                          <p:val>
                                            <p:strVal val="ppt_x"/>
                                          </p:val>
                                        </p:tav>
                                        <p:tav tm="100000">
                                          <p:val>
                                            <p:strVal val="ppt_x"/>
                                          </p:val>
                                        </p:tav>
                                      </p:tavLst>
                                    </p:anim>
                                    <p:anim calcmode="lin" valueType="num">
                                      <p:cBhvr additive="base">
                                        <p:cTn id="95" dur="500"/>
                                        <p:tgtEl>
                                          <p:spTgt spid="168"/>
                                        </p:tgtEl>
                                        <p:attrNameLst>
                                          <p:attrName>ppt_y</p:attrName>
                                        </p:attrNameLst>
                                      </p:cBhvr>
                                      <p:tavLst>
                                        <p:tav tm="0">
                                          <p:val>
                                            <p:strVal val="ppt_y"/>
                                          </p:val>
                                        </p:tav>
                                        <p:tav tm="100000">
                                          <p:val>
                                            <p:strVal val="1+ppt_h/2"/>
                                          </p:val>
                                        </p:tav>
                                      </p:tavLst>
                                    </p:anim>
                                    <p:set>
                                      <p:cBhvr>
                                        <p:cTn id="96" dur="1" fill="hold">
                                          <p:stCondLst>
                                            <p:cond delay="499"/>
                                          </p:stCondLst>
                                        </p:cTn>
                                        <p:tgtEl>
                                          <p:spTgt spid="168"/>
                                        </p:tgtEl>
                                        <p:attrNameLst>
                                          <p:attrName>style.visibility</p:attrName>
                                        </p:attrNameLst>
                                      </p:cBhvr>
                                      <p:to>
                                        <p:strVal val="hidden"/>
                                      </p:to>
                                    </p:set>
                                  </p:childTnLst>
                                </p:cTn>
                              </p:par>
                            </p:childTnLst>
                          </p:cTn>
                        </p:par>
                        <p:par>
                          <p:cTn id="97" fill="hold">
                            <p:stCondLst>
                              <p:cond delay="9000"/>
                            </p:stCondLst>
                            <p:childTnLst>
                              <p:par>
                                <p:cTn id="98" presetID="2" presetClass="exit" presetSubtype="4" fill="hold" nodeType="afterEffect">
                                  <p:stCondLst>
                                    <p:cond delay="0"/>
                                  </p:stCondLst>
                                  <p:childTnLst>
                                    <p:anim calcmode="lin" valueType="num">
                                      <p:cBhvr additive="base">
                                        <p:cTn id="99" dur="500"/>
                                        <p:tgtEl>
                                          <p:spTgt spid="172"/>
                                        </p:tgtEl>
                                        <p:attrNameLst>
                                          <p:attrName>ppt_x</p:attrName>
                                        </p:attrNameLst>
                                      </p:cBhvr>
                                      <p:tavLst>
                                        <p:tav tm="0">
                                          <p:val>
                                            <p:strVal val="ppt_x"/>
                                          </p:val>
                                        </p:tav>
                                        <p:tav tm="100000">
                                          <p:val>
                                            <p:strVal val="ppt_x"/>
                                          </p:val>
                                        </p:tav>
                                      </p:tavLst>
                                    </p:anim>
                                    <p:anim calcmode="lin" valueType="num">
                                      <p:cBhvr additive="base">
                                        <p:cTn id="100" dur="500"/>
                                        <p:tgtEl>
                                          <p:spTgt spid="172"/>
                                        </p:tgtEl>
                                        <p:attrNameLst>
                                          <p:attrName>ppt_y</p:attrName>
                                        </p:attrNameLst>
                                      </p:cBhvr>
                                      <p:tavLst>
                                        <p:tav tm="0">
                                          <p:val>
                                            <p:strVal val="ppt_y"/>
                                          </p:val>
                                        </p:tav>
                                        <p:tav tm="100000">
                                          <p:val>
                                            <p:strVal val="1+ppt_h/2"/>
                                          </p:val>
                                        </p:tav>
                                      </p:tavLst>
                                    </p:anim>
                                    <p:set>
                                      <p:cBhvr>
                                        <p:cTn id="101" dur="1" fill="hold">
                                          <p:stCondLst>
                                            <p:cond delay="499"/>
                                          </p:stCondLst>
                                        </p:cTn>
                                        <p:tgtEl>
                                          <p:spTgt spid="172"/>
                                        </p:tgtEl>
                                        <p:attrNameLst>
                                          <p:attrName>style.visibility</p:attrName>
                                        </p:attrNameLst>
                                      </p:cBhvr>
                                      <p:to>
                                        <p:strVal val="hidden"/>
                                      </p:to>
                                    </p:set>
                                  </p:childTnLst>
                                </p:cTn>
                              </p:par>
                            </p:childTnLst>
                          </p:cTn>
                        </p:par>
                        <p:par>
                          <p:cTn id="102" fill="hold">
                            <p:stCondLst>
                              <p:cond delay="9500"/>
                            </p:stCondLst>
                            <p:childTnLst>
                              <p:par>
                                <p:cTn id="103" presetID="2" presetClass="exit" presetSubtype="4" fill="hold" nodeType="afterEffect">
                                  <p:stCondLst>
                                    <p:cond delay="0"/>
                                  </p:stCondLst>
                                  <p:childTnLst>
                                    <p:anim calcmode="lin" valueType="num">
                                      <p:cBhvr additive="base">
                                        <p:cTn id="104" dur="500"/>
                                        <p:tgtEl>
                                          <p:spTgt spid="176"/>
                                        </p:tgtEl>
                                        <p:attrNameLst>
                                          <p:attrName>ppt_x</p:attrName>
                                        </p:attrNameLst>
                                      </p:cBhvr>
                                      <p:tavLst>
                                        <p:tav tm="0">
                                          <p:val>
                                            <p:strVal val="ppt_x"/>
                                          </p:val>
                                        </p:tav>
                                        <p:tav tm="100000">
                                          <p:val>
                                            <p:strVal val="ppt_x"/>
                                          </p:val>
                                        </p:tav>
                                      </p:tavLst>
                                    </p:anim>
                                    <p:anim calcmode="lin" valueType="num">
                                      <p:cBhvr additive="base">
                                        <p:cTn id="105" dur="500"/>
                                        <p:tgtEl>
                                          <p:spTgt spid="176"/>
                                        </p:tgtEl>
                                        <p:attrNameLst>
                                          <p:attrName>ppt_y</p:attrName>
                                        </p:attrNameLst>
                                      </p:cBhvr>
                                      <p:tavLst>
                                        <p:tav tm="0">
                                          <p:val>
                                            <p:strVal val="ppt_y"/>
                                          </p:val>
                                        </p:tav>
                                        <p:tav tm="100000">
                                          <p:val>
                                            <p:strVal val="1+ppt_h/2"/>
                                          </p:val>
                                        </p:tav>
                                      </p:tavLst>
                                    </p:anim>
                                    <p:set>
                                      <p:cBhvr>
                                        <p:cTn id="106" dur="1" fill="hold">
                                          <p:stCondLst>
                                            <p:cond delay="499"/>
                                          </p:stCondLst>
                                        </p:cTn>
                                        <p:tgtEl>
                                          <p:spTgt spid="176"/>
                                        </p:tgtEl>
                                        <p:attrNameLst>
                                          <p:attrName>style.visibility</p:attrName>
                                        </p:attrNameLst>
                                      </p:cBhvr>
                                      <p:to>
                                        <p:strVal val="hidden"/>
                                      </p:to>
                                    </p:set>
                                  </p:childTnLst>
                                </p:cTn>
                              </p:par>
                            </p:childTnLst>
                          </p:cTn>
                        </p:par>
                        <p:par>
                          <p:cTn id="107" fill="hold">
                            <p:stCondLst>
                              <p:cond delay="10000"/>
                            </p:stCondLst>
                            <p:childTnLst>
                              <p:par>
                                <p:cTn id="108" presetID="2" presetClass="exit" presetSubtype="4" fill="hold" nodeType="afterEffect">
                                  <p:stCondLst>
                                    <p:cond delay="0"/>
                                  </p:stCondLst>
                                  <p:childTnLst>
                                    <p:anim calcmode="lin" valueType="num">
                                      <p:cBhvr additive="base">
                                        <p:cTn id="109" dur="500"/>
                                        <p:tgtEl>
                                          <p:spTgt spid="180"/>
                                        </p:tgtEl>
                                        <p:attrNameLst>
                                          <p:attrName>ppt_x</p:attrName>
                                        </p:attrNameLst>
                                      </p:cBhvr>
                                      <p:tavLst>
                                        <p:tav tm="0">
                                          <p:val>
                                            <p:strVal val="ppt_x"/>
                                          </p:val>
                                        </p:tav>
                                        <p:tav tm="100000">
                                          <p:val>
                                            <p:strVal val="ppt_x"/>
                                          </p:val>
                                        </p:tav>
                                      </p:tavLst>
                                    </p:anim>
                                    <p:anim calcmode="lin" valueType="num">
                                      <p:cBhvr additive="base">
                                        <p:cTn id="110" dur="500"/>
                                        <p:tgtEl>
                                          <p:spTgt spid="180"/>
                                        </p:tgtEl>
                                        <p:attrNameLst>
                                          <p:attrName>ppt_y</p:attrName>
                                        </p:attrNameLst>
                                      </p:cBhvr>
                                      <p:tavLst>
                                        <p:tav tm="0">
                                          <p:val>
                                            <p:strVal val="ppt_y"/>
                                          </p:val>
                                        </p:tav>
                                        <p:tav tm="100000">
                                          <p:val>
                                            <p:strVal val="1+ppt_h/2"/>
                                          </p:val>
                                        </p:tav>
                                      </p:tavLst>
                                    </p:anim>
                                    <p:set>
                                      <p:cBhvr>
                                        <p:cTn id="111" dur="1" fill="hold">
                                          <p:stCondLst>
                                            <p:cond delay="499"/>
                                          </p:stCondLst>
                                        </p:cTn>
                                        <p:tgtEl>
                                          <p:spTgt spid="180"/>
                                        </p:tgtEl>
                                        <p:attrNameLst>
                                          <p:attrName>style.visibility</p:attrName>
                                        </p:attrNameLst>
                                      </p:cBhvr>
                                      <p:to>
                                        <p:strVal val="hidden"/>
                                      </p:to>
                                    </p:set>
                                  </p:childTnLst>
                                </p:cTn>
                              </p:par>
                            </p:childTnLst>
                          </p:cTn>
                        </p:par>
                        <p:par>
                          <p:cTn id="112" fill="hold">
                            <p:stCondLst>
                              <p:cond delay="10500"/>
                            </p:stCondLst>
                            <p:childTnLst>
                              <p:par>
                                <p:cTn id="113" presetID="2" presetClass="exit" presetSubtype="4" fill="hold" nodeType="afterEffect">
                                  <p:stCondLst>
                                    <p:cond delay="0"/>
                                  </p:stCondLst>
                                  <p:childTnLst>
                                    <p:anim calcmode="lin" valueType="num">
                                      <p:cBhvr additive="base">
                                        <p:cTn id="114" dur="500"/>
                                        <p:tgtEl>
                                          <p:spTgt spid="184"/>
                                        </p:tgtEl>
                                        <p:attrNameLst>
                                          <p:attrName>ppt_x</p:attrName>
                                        </p:attrNameLst>
                                      </p:cBhvr>
                                      <p:tavLst>
                                        <p:tav tm="0">
                                          <p:val>
                                            <p:strVal val="ppt_x"/>
                                          </p:val>
                                        </p:tav>
                                        <p:tav tm="100000">
                                          <p:val>
                                            <p:strVal val="ppt_x"/>
                                          </p:val>
                                        </p:tav>
                                      </p:tavLst>
                                    </p:anim>
                                    <p:anim calcmode="lin" valueType="num">
                                      <p:cBhvr additive="base">
                                        <p:cTn id="115" dur="500"/>
                                        <p:tgtEl>
                                          <p:spTgt spid="184"/>
                                        </p:tgtEl>
                                        <p:attrNameLst>
                                          <p:attrName>ppt_y</p:attrName>
                                        </p:attrNameLst>
                                      </p:cBhvr>
                                      <p:tavLst>
                                        <p:tav tm="0">
                                          <p:val>
                                            <p:strVal val="ppt_y"/>
                                          </p:val>
                                        </p:tav>
                                        <p:tav tm="100000">
                                          <p:val>
                                            <p:strVal val="1+ppt_h/2"/>
                                          </p:val>
                                        </p:tav>
                                      </p:tavLst>
                                    </p:anim>
                                    <p:set>
                                      <p:cBhvr>
                                        <p:cTn id="116" dur="1" fill="hold">
                                          <p:stCondLst>
                                            <p:cond delay="499"/>
                                          </p:stCondLst>
                                        </p:cTn>
                                        <p:tgtEl>
                                          <p:spTgt spid="184"/>
                                        </p:tgtEl>
                                        <p:attrNameLst>
                                          <p:attrName>style.visibility</p:attrName>
                                        </p:attrNameLst>
                                      </p:cBhvr>
                                      <p:to>
                                        <p:strVal val="hidden"/>
                                      </p:to>
                                    </p:set>
                                  </p:childTnLst>
                                </p:cTn>
                              </p:par>
                              <p:par>
                                <p:cTn id="117" presetID="53" presetClass="entr" presetSubtype="16" fill="hold" grpId="0" nodeType="withEffect">
                                  <p:stCondLst>
                                    <p:cond delay="0"/>
                                  </p:stCondLst>
                                  <p:childTnLst>
                                    <p:set>
                                      <p:cBhvr>
                                        <p:cTn id="118" dur="1" fill="hold">
                                          <p:stCondLst>
                                            <p:cond delay="0"/>
                                          </p:stCondLst>
                                        </p:cTn>
                                        <p:tgtEl>
                                          <p:spTgt spid="110"/>
                                        </p:tgtEl>
                                        <p:attrNameLst>
                                          <p:attrName>style.visibility</p:attrName>
                                        </p:attrNameLst>
                                      </p:cBhvr>
                                      <p:to>
                                        <p:strVal val="visible"/>
                                      </p:to>
                                    </p:set>
                                    <p:anim calcmode="lin" valueType="num">
                                      <p:cBhvr>
                                        <p:cTn id="119" dur="500" fill="hold"/>
                                        <p:tgtEl>
                                          <p:spTgt spid="110"/>
                                        </p:tgtEl>
                                        <p:attrNameLst>
                                          <p:attrName>ppt_w</p:attrName>
                                        </p:attrNameLst>
                                      </p:cBhvr>
                                      <p:tavLst>
                                        <p:tav tm="0">
                                          <p:val>
                                            <p:fltVal val="0"/>
                                          </p:val>
                                        </p:tav>
                                        <p:tav tm="100000">
                                          <p:val>
                                            <p:strVal val="#ppt_w"/>
                                          </p:val>
                                        </p:tav>
                                      </p:tavLst>
                                    </p:anim>
                                    <p:anim calcmode="lin" valueType="num">
                                      <p:cBhvr>
                                        <p:cTn id="120" dur="500" fill="hold"/>
                                        <p:tgtEl>
                                          <p:spTgt spid="110"/>
                                        </p:tgtEl>
                                        <p:attrNameLst>
                                          <p:attrName>ppt_h</p:attrName>
                                        </p:attrNameLst>
                                      </p:cBhvr>
                                      <p:tavLst>
                                        <p:tav tm="0">
                                          <p:val>
                                            <p:fltVal val="0"/>
                                          </p:val>
                                        </p:tav>
                                        <p:tav tm="100000">
                                          <p:val>
                                            <p:strVal val="#ppt_h"/>
                                          </p:val>
                                        </p:tav>
                                      </p:tavLst>
                                    </p:anim>
                                    <p:animEffect transition="in" filter="fade">
                                      <p:cBhvr>
                                        <p:cTn id="121" dur="500"/>
                                        <p:tgtEl>
                                          <p:spTgt spid="110"/>
                                        </p:tgtEl>
                                      </p:cBhvr>
                                    </p:animEffect>
                                  </p:childTnLst>
                                </p:cTn>
                              </p:par>
                            </p:childTnLst>
                          </p:cTn>
                        </p:par>
                        <p:par>
                          <p:cTn id="122" fill="hold">
                            <p:stCondLst>
                              <p:cond delay="11000"/>
                            </p:stCondLst>
                            <p:childTnLst>
                              <p:par>
                                <p:cTn id="123" presetID="26" presetClass="emph" presetSubtype="0" fill="hold" grpId="1" nodeType="afterEffect">
                                  <p:stCondLst>
                                    <p:cond delay="0"/>
                                  </p:stCondLst>
                                  <p:childTnLst>
                                    <p:animEffect transition="out" filter="fade">
                                      <p:cBhvr>
                                        <p:cTn id="124" dur="500" tmFilter="0, 0; .2, .5; .8, .5; 1, 0"/>
                                        <p:tgtEl>
                                          <p:spTgt spid="110"/>
                                        </p:tgtEl>
                                      </p:cBhvr>
                                    </p:animEffect>
                                    <p:animScale>
                                      <p:cBhvr>
                                        <p:cTn id="125" dur="250" autoRev="1" fill="hold"/>
                                        <p:tgtEl>
                                          <p:spTgt spid="110"/>
                                        </p:tgtEl>
                                      </p:cBhvr>
                                      <p:by x="105000" y="105000"/>
                                    </p:animScale>
                                  </p:childTnLst>
                                </p:cTn>
                              </p:par>
                            </p:childTnLst>
                          </p:cTn>
                        </p:par>
                        <p:par>
                          <p:cTn id="126" fill="hold">
                            <p:stCondLst>
                              <p:cond delay="11500"/>
                            </p:stCondLst>
                            <p:childTnLst>
                              <p:par>
                                <p:cTn id="127" presetID="10" presetClass="entr" presetSubtype="0" fill="hold"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500"/>
                                        <p:tgtEl>
                                          <p:spTgt spid="43"/>
                                        </p:tgtEl>
                                      </p:cBhvr>
                                    </p:animEffect>
                                  </p:childTnLst>
                                </p:cTn>
                              </p:par>
                              <p:par>
                                <p:cTn id="135" presetID="1" presetClass="entr" presetSubtype="0" fill="hold" nodeType="with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fade">
                                      <p:cBhvr>
                                        <p:cTn id="141" dur="500"/>
                                        <p:tgtEl>
                                          <p:spTgt spid="45"/>
                                        </p:tgtEl>
                                      </p:cBhvr>
                                    </p:animEffect>
                                  </p:childTnLst>
                                </p:cTn>
                              </p:par>
                              <p:par>
                                <p:cTn id="142" presetID="10"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par>
                                <p:cTn id="145" presetID="10" presetClass="entr" presetSubtype="0" fill="hold"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p:bldP spid="17" grpId="1"/>
      <p:bldP spid="208" grpId="0"/>
      <p:bldP spid="208" grpId="2"/>
      <p:bldP spid="209" grpId="0"/>
      <p:bldP spid="209" grpId="1"/>
      <p:bldP spid="45" grpId="0" animBg="1"/>
      <p:bldP spid="28" grpId="0" animBg="1"/>
      <p:bldP spid="110" grpId="0"/>
      <p:bldP spid="1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4302548" y="2877798"/>
            <a:ext cx="0" cy="2935432"/>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2277171" y="2862664"/>
            <a:ext cx="0" cy="293446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8330414" y="2850776"/>
            <a:ext cx="6025" cy="29544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377651590"/>
              </p:ext>
            </p:extLst>
          </p:nvPr>
        </p:nvGraphicFramePr>
        <p:xfrm>
          <a:off x="270128" y="2839136"/>
          <a:ext cx="8064000" cy="266167"/>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gridCol w="288000">
                  <a:extLst>
                    <a:ext uri="{9D8B030D-6E8A-4147-A177-3AD203B41FA5}">
                      <a16:colId xmlns:a16="http://schemas.microsoft.com/office/drawing/2014/main" val="20005"/>
                    </a:ext>
                  </a:extLst>
                </a:gridCol>
                <a:gridCol w="288000">
                  <a:extLst>
                    <a:ext uri="{9D8B030D-6E8A-4147-A177-3AD203B41FA5}">
                      <a16:colId xmlns:a16="http://schemas.microsoft.com/office/drawing/2014/main" val="20006"/>
                    </a:ext>
                  </a:extLst>
                </a:gridCol>
                <a:gridCol w="288000">
                  <a:extLst>
                    <a:ext uri="{9D8B030D-6E8A-4147-A177-3AD203B41FA5}">
                      <a16:colId xmlns:a16="http://schemas.microsoft.com/office/drawing/2014/main" val="20007"/>
                    </a:ext>
                  </a:extLst>
                </a:gridCol>
                <a:gridCol w="288000">
                  <a:extLst>
                    <a:ext uri="{9D8B030D-6E8A-4147-A177-3AD203B41FA5}">
                      <a16:colId xmlns:a16="http://schemas.microsoft.com/office/drawing/2014/main" val="20008"/>
                    </a:ext>
                  </a:extLst>
                </a:gridCol>
                <a:gridCol w="288000">
                  <a:extLst>
                    <a:ext uri="{9D8B030D-6E8A-4147-A177-3AD203B41FA5}">
                      <a16:colId xmlns:a16="http://schemas.microsoft.com/office/drawing/2014/main" val="20009"/>
                    </a:ext>
                  </a:extLst>
                </a:gridCol>
                <a:gridCol w="288000">
                  <a:extLst>
                    <a:ext uri="{9D8B030D-6E8A-4147-A177-3AD203B41FA5}">
                      <a16:colId xmlns:a16="http://schemas.microsoft.com/office/drawing/2014/main" val="20010"/>
                    </a:ext>
                  </a:extLst>
                </a:gridCol>
                <a:gridCol w="288000">
                  <a:extLst>
                    <a:ext uri="{9D8B030D-6E8A-4147-A177-3AD203B41FA5}">
                      <a16:colId xmlns:a16="http://schemas.microsoft.com/office/drawing/2014/main" val="20011"/>
                    </a:ext>
                  </a:extLst>
                </a:gridCol>
                <a:gridCol w="288000">
                  <a:extLst>
                    <a:ext uri="{9D8B030D-6E8A-4147-A177-3AD203B41FA5}">
                      <a16:colId xmlns:a16="http://schemas.microsoft.com/office/drawing/2014/main" val="20012"/>
                    </a:ext>
                  </a:extLst>
                </a:gridCol>
                <a:gridCol w="288000">
                  <a:extLst>
                    <a:ext uri="{9D8B030D-6E8A-4147-A177-3AD203B41FA5}">
                      <a16:colId xmlns:a16="http://schemas.microsoft.com/office/drawing/2014/main" val="20013"/>
                    </a:ext>
                  </a:extLst>
                </a:gridCol>
                <a:gridCol w="288000">
                  <a:extLst>
                    <a:ext uri="{9D8B030D-6E8A-4147-A177-3AD203B41FA5}">
                      <a16:colId xmlns:a16="http://schemas.microsoft.com/office/drawing/2014/main" val="20014"/>
                    </a:ext>
                  </a:extLst>
                </a:gridCol>
                <a:gridCol w="288000">
                  <a:extLst>
                    <a:ext uri="{9D8B030D-6E8A-4147-A177-3AD203B41FA5}">
                      <a16:colId xmlns:a16="http://schemas.microsoft.com/office/drawing/2014/main" val="20015"/>
                    </a:ext>
                  </a:extLst>
                </a:gridCol>
                <a:gridCol w="288000">
                  <a:extLst>
                    <a:ext uri="{9D8B030D-6E8A-4147-A177-3AD203B41FA5}">
                      <a16:colId xmlns:a16="http://schemas.microsoft.com/office/drawing/2014/main" val="20016"/>
                    </a:ext>
                  </a:extLst>
                </a:gridCol>
                <a:gridCol w="288000">
                  <a:extLst>
                    <a:ext uri="{9D8B030D-6E8A-4147-A177-3AD203B41FA5}">
                      <a16:colId xmlns:a16="http://schemas.microsoft.com/office/drawing/2014/main" val="20017"/>
                    </a:ext>
                  </a:extLst>
                </a:gridCol>
                <a:gridCol w="288000">
                  <a:extLst>
                    <a:ext uri="{9D8B030D-6E8A-4147-A177-3AD203B41FA5}">
                      <a16:colId xmlns:a16="http://schemas.microsoft.com/office/drawing/2014/main" val="20018"/>
                    </a:ext>
                  </a:extLst>
                </a:gridCol>
                <a:gridCol w="288000">
                  <a:extLst>
                    <a:ext uri="{9D8B030D-6E8A-4147-A177-3AD203B41FA5}">
                      <a16:colId xmlns:a16="http://schemas.microsoft.com/office/drawing/2014/main" val="20019"/>
                    </a:ext>
                  </a:extLst>
                </a:gridCol>
                <a:gridCol w="288000">
                  <a:extLst>
                    <a:ext uri="{9D8B030D-6E8A-4147-A177-3AD203B41FA5}">
                      <a16:colId xmlns:a16="http://schemas.microsoft.com/office/drawing/2014/main" val="20020"/>
                    </a:ext>
                  </a:extLst>
                </a:gridCol>
                <a:gridCol w="288000">
                  <a:extLst>
                    <a:ext uri="{9D8B030D-6E8A-4147-A177-3AD203B41FA5}">
                      <a16:colId xmlns:a16="http://schemas.microsoft.com/office/drawing/2014/main" val="20021"/>
                    </a:ext>
                  </a:extLst>
                </a:gridCol>
                <a:gridCol w="288000">
                  <a:extLst>
                    <a:ext uri="{9D8B030D-6E8A-4147-A177-3AD203B41FA5}">
                      <a16:colId xmlns:a16="http://schemas.microsoft.com/office/drawing/2014/main" val="20022"/>
                    </a:ext>
                  </a:extLst>
                </a:gridCol>
                <a:gridCol w="288000">
                  <a:extLst>
                    <a:ext uri="{9D8B030D-6E8A-4147-A177-3AD203B41FA5}">
                      <a16:colId xmlns:a16="http://schemas.microsoft.com/office/drawing/2014/main" val="20023"/>
                    </a:ext>
                  </a:extLst>
                </a:gridCol>
                <a:gridCol w="288000">
                  <a:extLst>
                    <a:ext uri="{9D8B030D-6E8A-4147-A177-3AD203B41FA5}">
                      <a16:colId xmlns:a16="http://schemas.microsoft.com/office/drawing/2014/main" val="20024"/>
                    </a:ext>
                  </a:extLst>
                </a:gridCol>
                <a:gridCol w="288000">
                  <a:extLst>
                    <a:ext uri="{9D8B030D-6E8A-4147-A177-3AD203B41FA5}">
                      <a16:colId xmlns:a16="http://schemas.microsoft.com/office/drawing/2014/main" val="20025"/>
                    </a:ext>
                  </a:extLst>
                </a:gridCol>
                <a:gridCol w="288000">
                  <a:extLst>
                    <a:ext uri="{9D8B030D-6E8A-4147-A177-3AD203B41FA5}">
                      <a16:colId xmlns:a16="http://schemas.microsoft.com/office/drawing/2014/main" val="20026"/>
                    </a:ext>
                  </a:extLst>
                </a:gridCol>
                <a:gridCol w="288000">
                  <a:extLst>
                    <a:ext uri="{9D8B030D-6E8A-4147-A177-3AD203B41FA5}">
                      <a16:colId xmlns:a16="http://schemas.microsoft.com/office/drawing/2014/main" val="20027"/>
                    </a:ext>
                  </a:extLst>
                </a:gridCol>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698123350"/>
              </p:ext>
            </p:extLst>
          </p:nvPr>
        </p:nvGraphicFramePr>
        <p:xfrm>
          <a:off x="275289" y="3738897"/>
          <a:ext cx="8064000" cy="266167"/>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gridCol w="288000">
                  <a:extLst>
                    <a:ext uri="{9D8B030D-6E8A-4147-A177-3AD203B41FA5}">
                      <a16:colId xmlns:a16="http://schemas.microsoft.com/office/drawing/2014/main" val="20005"/>
                    </a:ext>
                  </a:extLst>
                </a:gridCol>
                <a:gridCol w="288000">
                  <a:extLst>
                    <a:ext uri="{9D8B030D-6E8A-4147-A177-3AD203B41FA5}">
                      <a16:colId xmlns:a16="http://schemas.microsoft.com/office/drawing/2014/main" val="20006"/>
                    </a:ext>
                  </a:extLst>
                </a:gridCol>
                <a:gridCol w="288000">
                  <a:extLst>
                    <a:ext uri="{9D8B030D-6E8A-4147-A177-3AD203B41FA5}">
                      <a16:colId xmlns:a16="http://schemas.microsoft.com/office/drawing/2014/main" val="20007"/>
                    </a:ext>
                  </a:extLst>
                </a:gridCol>
                <a:gridCol w="288000">
                  <a:extLst>
                    <a:ext uri="{9D8B030D-6E8A-4147-A177-3AD203B41FA5}">
                      <a16:colId xmlns:a16="http://schemas.microsoft.com/office/drawing/2014/main" val="20008"/>
                    </a:ext>
                  </a:extLst>
                </a:gridCol>
                <a:gridCol w="288000">
                  <a:extLst>
                    <a:ext uri="{9D8B030D-6E8A-4147-A177-3AD203B41FA5}">
                      <a16:colId xmlns:a16="http://schemas.microsoft.com/office/drawing/2014/main" val="20009"/>
                    </a:ext>
                  </a:extLst>
                </a:gridCol>
                <a:gridCol w="288000">
                  <a:extLst>
                    <a:ext uri="{9D8B030D-6E8A-4147-A177-3AD203B41FA5}">
                      <a16:colId xmlns:a16="http://schemas.microsoft.com/office/drawing/2014/main" val="20010"/>
                    </a:ext>
                  </a:extLst>
                </a:gridCol>
                <a:gridCol w="288000">
                  <a:extLst>
                    <a:ext uri="{9D8B030D-6E8A-4147-A177-3AD203B41FA5}">
                      <a16:colId xmlns:a16="http://schemas.microsoft.com/office/drawing/2014/main" val="20011"/>
                    </a:ext>
                  </a:extLst>
                </a:gridCol>
                <a:gridCol w="288000">
                  <a:extLst>
                    <a:ext uri="{9D8B030D-6E8A-4147-A177-3AD203B41FA5}">
                      <a16:colId xmlns:a16="http://schemas.microsoft.com/office/drawing/2014/main" val="20012"/>
                    </a:ext>
                  </a:extLst>
                </a:gridCol>
                <a:gridCol w="288000">
                  <a:extLst>
                    <a:ext uri="{9D8B030D-6E8A-4147-A177-3AD203B41FA5}">
                      <a16:colId xmlns:a16="http://schemas.microsoft.com/office/drawing/2014/main" val="20013"/>
                    </a:ext>
                  </a:extLst>
                </a:gridCol>
                <a:gridCol w="288000">
                  <a:extLst>
                    <a:ext uri="{9D8B030D-6E8A-4147-A177-3AD203B41FA5}">
                      <a16:colId xmlns:a16="http://schemas.microsoft.com/office/drawing/2014/main" val="20014"/>
                    </a:ext>
                  </a:extLst>
                </a:gridCol>
                <a:gridCol w="288000">
                  <a:extLst>
                    <a:ext uri="{9D8B030D-6E8A-4147-A177-3AD203B41FA5}">
                      <a16:colId xmlns:a16="http://schemas.microsoft.com/office/drawing/2014/main" val="20015"/>
                    </a:ext>
                  </a:extLst>
                </a:gridCol>
                <a:gridCol w="288000">
                  <a:extLst>
                    <a:ext uri="{9D8B030D-6E8A-4147-A177-3AD203B41FA5}">
                      <a16:colId xmlns:a16="http://schemas.microsoft.com/office/drawing/2014/main" val="20016"/>
                    </a:ext>
                  </a:extLst>
                </a:gridCol>
                <a:gridCol w="288000">
                  <a:extLst>
                    <a:ext uri="{9D8B030D-6E8A-4147-A177-3AD203B41FA5}">
                      <a16:colId xmlns:a16="http://schemas.microsoft.com/office/drawing/2014/main" val="20017"/>
                    </a:ext>
                  </a:extLst>
                </a:gridCol>
                <a:gridCol w="288000">
                  <a:extLst>
                    <a:ext uri="{9D8B030D-6E8A-4147-A177-3AD203B41FA5}">
                      <a16:colId xmlns:a16="http://schemas.microsoft.com/office/drawing/2014/main" val="20018"/>
                    </a:ext>
                  </a:extLst>
                </a:gridCol>
                <a:gridCol w="288000">
                  <a:extLst>
                    <a:ext uri="{9D8B030D-6E8A-4147-A177-3AD203B41FA5}">
                      <a16:colId xmlns:a16="http://schemas.microsoft.com/office/drawing/2014/main" val="20019"/>
                    </a:ext>
                  </a:extLst>
                </a:gridCol>
                <a:gridCol w="288000">
                  <a:extLst>
                    <a:ext uri="{9D8B030D-6E8A-4147-A177-3AD203B41FA5}">
                      <a16:colId xmlns:a16="http://schemas.microsoft.com/office/drawing/2014/main" val="20020"/>
                    </a:ext>
                  </a:extLst>
                </a:gridCol>
                <a:gridCol w="288000">
                  <a:extLst>
                    <a:ext uri="{9D8B030D-6E8A-4147-A177-3AD203B41FA5}">
                      <a16:colId xmlns:a16="http://schemas.microsoft.com/office/drawing/2014/main" val="20021"/>
                    </a:ext>
                  </a:extLst>
                </a:gridCol>
                <a:gridCol w="288000">
                  <a:extLst>
                    <a:ext uri="{9D8B030D-6E8A-4147-A177-3AD203B41FA5}">
                      <a16:colId xmlns:a16="http://schemas.microsoft.com/office/drawing/2014/main" val="20022"/>
                    </a:ext>
                  </a:extLst>
                </a:gridCol>
                <a:gridCol w="288000">
                  <a:extLst>
                    <a:ext uri="{9D8B030D-6E8A-4147-A177-3AD203B41FA5}">
                      <a16:colId xmlns:a16="http://schemas.microsoft.com/office/drawing/2014/main" val="20023"/>
                    </a:ext>
                  </a:extLst>
                </a:gridCol>
                <a:gridCol w="288000">
                  <a:extLst>
                    <a:ext uri="{9D8B030D-6E8A-4147-A177-3AD203B41FA5}">
                      <a16:colId xmlns:a16="http://schemas.microsoft.com/office/drawing/2014/main" val="20024"/>
                    </a:ext>
                  </a:extLst>
                </a:gridCol>
                <a:gridCol w="288000">
                  <a:extLst>
                    <a:ext uri="{9D8B030D-6E8A-4147-A177-3AD203B41FA5}">
                      <a16:colId xmlns:a16="http://schemas.microsoft.com/office/drawing/2014/main" val="20025"/>
                    </a:ext>
                  </a:extLst>
                </a:gridCol>
                <a:gridCol w="288000">
                  <a:extLst>
                    <a:ext uri="{9D8B030D-6E8A-4147-A177-3AD203B41FA5}">
                      <a16:colId xmlns:a16="http://schemas.microsoft.com/office/drawing/2014/main" val="20026"/>
                    </a:ext>
                  </a:extLst>
                </a:gridCol>
                <a:gridCol w="288000">
                  <a:extLst>
                    <a:ext uri="{9D8B030D-6E8A-4147-A177-3AD203B41FA5}">
                      <a16:colId xmlns:a16="http://schemas.microsoft.com/office/drawing/2014/main" val="20027"/>
                    </a:ext>
                  </a:extLst>
                </a:gridCol>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808179412"/>
              </p:ext>
            </p:extLst>
          </p:nvPr>
        </p:nvGraphicFramePr>
        <p:xfrm>
          <a:off x="273890" y="4602993"/>
          <a:ext cx="8064000" cy="266167"/>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gridCol w="288000">
                  <a:extLst>
                    <a:ext uri="{9D8B030D-6E8A-4147-A177-3AD203B41FA5}">
                      <a16:colId xmlns:a16="http://schemas.microsoft.com/office/drawing/2014/main" val="20005"/>
                    </a:ext>
                  </a:extLst>
                </a:gridCol>
                <a:gridCol w="288000">
                  <a:extLst>
                    <a:ext uri="{9D8B030D-6E8A-4147-A177-3AD203B41FA5}">
                      <a16:colId xmlns:a16="http://schemas.microsoft.com/office/drawing/2014/main" val="20006"/>
                    </a:ext>
                  </a:extLst>
                </a:gridCol>
                <a:gridCol w="288000">
                  <a:extLst>
                    <a:ext uri="{9D8B030D-6E8A-4147-A177-3AD203B41FA5}">
                      <a16:colId xmlns:a16="http://schemas.microsoft.com/office/drawing/2014/main" val="20007"/>
                    </a:ext>
                  </a:extLst>
                </a:gridCol>
                <a:gridCol w="288000">
                  <a:extLst>
                    <a:ext uri="{9D8B030D-6E8A-4147-A177-3AD203B41FA5}">
                      <a16:colId xmlns:a16="http://schemas.microsoft.com/office/drawing/2014/main" val="20008"/>
                    </a:ext>
                  </a:extLst>
                </a:gridCol>
                <a:gridCol w="288000">
                  <a:extLst>
                    <a:ext uri="{9D8B030D-6E8A-4147-A177-3AD203B41FA5}">
                      <a16:colId xmlns:a16="http://schemas.microsoft.com/office/drawing/2014/main" val="20009"/>
                    </a:ext>
                  </a:extLst>
                </a:gridCol>
                <a:gridCol w="288000">
                  <a:extLst>
                    <a:ext uri="{9D8B030D-6E8A-4147-A177-3AD203B41FA5}">
                      <a16:colId xmlns:a16="http://schemas.microsoft.com/office/drawing/2014/main" val="20010"/>
                    </a:ext>
                  </a:extLst>
                </a:gridCol>
                <a:gridCol w="288000">
                  <a:extLst>
                    <a:ext uri="{9D8B030D-6E8A-4147-A177-3AD203B41FA5}">
                      <a16:colId xmlns:a16="http://schemas.microsoft.com/office/drawing/2014/main" val="20011"/>
                    </a:ext>
                  </a:extLst>
                </a:gridCol>
                <a:gridCol w="288000">
                  <a:extLst>
                    <a:ext uri="{9D8B030D-6E8A-4147-A177-3AD203B41FA5}">
                      <a16:colId xmlns:a16="http://schemas.microsoft.com/office/drawing/2014/main" val="20012"/>
                    </a:ext>
                  </a:extLst>
                </a:gridCol>
                <a:gridCol w="288000">
                  <a:extLst>
                    <a:ext uri="{9D8B030D-6E8A-4147-A177-3AD203B41FA5}">
                      <a16:colId xmlns:a16="http://schemas.microsoft.com/office/drawing/2014/main" val="20013"/>
                    </a:ext>
                  </a:extLst>
                </a:gridCol>
                <a:gridCol w="288000">
                  <a:extLst>
                    <a:ext uri="{9D8B030D-6E8A-4147-A177-3AD203B41FA5}">
                      <a16:colId xmlns:a16="http://schemas.microsoft.com/office/drawing/2014/main" val="20014"/>
                    </a:ext>
                  </a:extLst>
                </a:gridCol>
                <a:gridCol w="288000">
                  <a:extLst>
                    <a:ext uri="{9D8B030D-6E8A-4147-A177-3AD203B41FA5}">
                      <a16:colId xmlns:a16="http://schemas.microsoft.com/office/drawing/2014/main" val="20015"/>
                    </a:ext>
                  </a:extLst>
                </a:gridCol>
                <a:gridCol w="288000">
                  <a:extLst>
                    <a:ext uri="{9D8B030D-6E8A-4147-A177-3AD203B41FA5}">
                      <a16:colId xmlns:a16="http://schemas.microsoft.com/office/drawing/2014/main" val="20016"/>
                    </a:ext>
                  </a:extLst>
                </a:gridCol>
                <a:gridCol w="288000">
                  <a:extLst>
                    <a:ext uri="{9D8B030D-6E8A-4147-A177-3AD203B41FA5}">
                      <a16:colId xmlns:a16="http://schemas.microsoft.com/office/drawing/2014/main" val="20017"/>
                    </a:ext>
                  </a:extLst>
                </a:gridCol>
                <a:gridCol w="288000">
                  <a:extLst>
                    <a:ext uri="{9D8B030D-6E8A-4147-A177-3AD203B41FA5}">
                      <a16:colId xmlns:a16="http://schemas.microsoft.com/office/drawing/2014/main" val="20018"/>
                    </a:ext>
                  </a:extLst>
                </a:gridCol>
                <a:gridCol w="288000">
                  <a:extLst>
                    <a:ext uri="{9D8B030D-6E8A-4147-A177-3AD203B41FA5}">
                      <a16:colId xmlns:a16="http://schemas.microsoft.com/office/drawing/2014/main" val="20019"/>
                    </a:ext>
                  </a:extLst>
                </a:gridCol>
                <a:gridCol w="288000">
                  <a:extLst>
                    <a:ext uri="{9D8B030D-6E8A-4147-A177-3AD203B41FA5}">
                      <a16:colId xmlns:a16="http://schemas.microsoft.com/office/drawing/2014/main" val="20020"/>
                    </a:ext>
                  </a:extLst>
                </a:gridCol>
                <a:gridCol w="288000">
                  <a:extLst>
                    <a:ext uri="{9D8B030D-6E8A-4147-A177-3AD203B41FA5}">
                      <a16:colId xmlns:a16="http://schemas.microsoft.com/office/drawing/2014/main" val="20021"/>
                    </a:ext>
                  </a:extLst>
                </a:gridCol>
                <a:gridCol w="288000">
                  <a:extLst>
                    <a:ext uri="{9D8B030D-6E8A-4147-A177-3AD203B41FA5}">
                      <a16:colId xmlns:a16="http://schemas.microsoft.com/office/drawing/2014/main" val="20022"/>
                    </a:ext>
                  </a:extLst>
                </a:gridCol>
                <a:gridCol w="288000">
                  <a:extLst>
                    <a:ext uri="{9D8B030D-6E8A-4147-A177-3AD203B41FA5}">
                      <a16:colId xmlns:a16="http://schemas.microsoft.com/office/drawing/2014/main" val="20023"/>
                    </a:ext>
                  </a:extLst>
                </a:gridCol>
                <a:gridCol w="288000">
                  <a:extLst>
                    <a:ext uri="{9D8B030D-6E8A-4147-A177-3AD203B41FA5}">
                      <a16:colId xmlns:a16="http://schemas.microsoft.com/office/drawing/2014/main" val="20024"/>
                    </a:ext>
                  </a:extLst>
                </a:gridCol>
                <a:gridCol w="288000">
                  <a:extLst>
                    <a:ext uri="{9D8B030D-6E8A-4147-A177-3AD203B41FA5}">
                      <a16:colId xmlns:a16="http://schemas.microsoft.com/office/drawing/2014/main" val="20025"/>
                    </a:ext>
                  </a:extLst>
                </a:gridCol>
                <a:gridCol w="288000">
                  <a:extLst>
                    <a:ext uri="{9D8B030D-6E8A-4147-A177-3AD203B41FA5}">
                      <a16:colId xmlns:a16="http://schemas.microsoft.com/office/drawing/2014/main" val="20026"/>
                    </a:ext>
                  </a:extLst>
                </a:gridCol>
                <a:gridCol w="288000">
                  <a:extLst>
                    <a:ext uri="{9D8B030D-6E8A-4147-A177-3AD203B41FA5}">
                      <a16:colId xmlns:a16="http://schemas.microsoft.com/office/drawing/2014/main" val="20027"/>
                    </a:ext>
                  </a:extLst>
                </a:gridCol>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extLst>
                  <a:ext uri="{0D108BD9-81ED-4DB2-BD59-A6C34878D82A}">
                    <a16:rowId xmlns:a16="http://schemas.microsoft.com/office/drawing/2014/main" val="10000"/>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483824488"/>
              </p:ext>
            </p:extLst>
          </p:nvPr>
        </p:nvGraphicFramePr>
        <p:xfrm>
          <a:off x="273890" y="5395081"/>
          <a:ext cx="8064000" cy="266167"/>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gridCol w="288000">
                  <a:extLst>
                    <a:ext uri="{9D8B030D-6E8A-4147-A177-3AD203B41FA5}">
                      <a16:colId xmlns:a16="http://schemas.microsoft.com/office/drawing/2014/main" val="20005"/>
                    </a:ext>
                  </a:extLst>
                </a:gridCol>
                <a:gridCol w="288000">
                  <a:extLst>
                    <a:ext uri="{9D8B030D-6E8A-4147-A177-3AD203B41FA5}">
                      <a16:colId xmlns:a16="http://schemas.microsoft.com/office/drawing/2014/main" val="20006"/>
                    </a:ext>
                  </a:extLst>
                </a:gridCol>
                <a:gridCol w="288000">
                  <a:extLst>
                    <a:ext uri="{9D8B030D-6E8A-4147-A177-3AD203B41FA5}">
                      <a16:colId xmlns:a16="http://schemas.microsoft.com/office/drawing/2014/main" val="20007"/>
                    </a:ext>
                  </a:extLst>
                </a:gridCol>
                <a:gridCol w="288000">
                  <a:extLst>
                    <a:ext uri="{9D8B030D-6E8A-4147-A177-3AD203B41FA5}">
                      <a16:colId xmlns:a16="http://schemas.microsoft.com/office/drawing/2014/main" val="20008"/>
                    </a:ext>
                  </a:extLst>
                </a:gridCol>
                <a:gridCol w="288000">
                  <a:extLst>
                    <a:ext uri="{9D8B030D-6E8A-4147-A177-3AD203B41FA5}">
                      <a16:colId xmlns:a16="http://schemas.microsoft.com/office/drawing/2014/main" val="20009"/>
                    </a:ext>
                  </a:extLst>
                </a:gridCol>
                <a:gridCol w="288000">
                  <a:extLst>
                    <a:ext uri="{9D8B030D-6E8A-4147-A177-3AD203B41FA5}">
                      <a16:colId xmlns:a16="http://schemas.microsoft.com/office/drawing/2014/main" val="20010"/>
                    </a:ext>
                  </a:extLst>
                </a:gridCol>
                <a:gridCol w="288000">
                  <a:extLst>
                    <a:ext uri="{9D8B030D-6E8A-4147-A177-3AD203B41FA5}">
                      <a16:colId xmlns:a16="http://schemas.microsoft.com/office/drawing/2014/main" val="20011"/>
                    </a:ext>
                  </a:extLst>
                </a:gridCol>
                <a:gridCol w="288000">
                  <a:extLst>
                    <a:ext uri="{9D8B030D-6E8A-4147-A177-3AD203B41FA5}">
                      <a16:colId xmlns:a16="http://schemas.microsoft.com/office/drawing/2014/main" val="20012"/>
                    </a:ext>
                  </a:extLst>
                </a:gridCol>
                <a:gridCol w="288000">
                  <a:extLst>
                    <a:ext uri="{9D8B030D-6E8A-4147-A177-3AD203B41FA5}">
                      <a16:colId xmlns:a16="http://schemas.microsoft.com/office/drawing/2014/main" val="20013"/>
                    </a:ext>
                  </a:extLst>
                </a:gridCol>
                <a:gridCol w="288000">
                  <a:extLst>
                    <a:ext uri="{9D8B030D-6E8A-4147-A177-3AD203B41FA5}">
                      <a16:colId xmlns:a16="http://schemas.microsoft.com/office/drawing/2014/main" val="20014"/>
                    </a:ext>
                  </a:extLst>
                </a:gridCol>
                <a:gridCol w="288000">
                  <a:extLst>
                    <a:ext uri="{9D8B030D-6E8A-4147-A177-3AD203B41FA5}">
                      <a16:colId xmlns:a16="http://schemas.microsoft.com/office/drawing/2014/main" val="20015"/>
                    </a:ext>
                  </a:extLst>
                </a:gridCol>
                <a:gridCol w="288000">
                  <a:extLst>
                    <a:ext uri="{9D8B030D-6E8A-4147-A177-3AD203B41FA5}">
                      <a16:colId xmlns:a16="http://schemas.microsoft.com/office/drawing/2014/main" val="20016"/>
                    </a:ext>
                  </a:extLst>
                </a:gridCol>
                <a:gridCol w="288000">
                  <a:extLst>
                    <a:ext uri="{9D8B030D-6E8A-4147-A177-3AD203B41FA5}">
                      <a16:colId xmlns:a16="http://schemas.microsoft.com/office/drawing/2014/main" val="20017"/>
                    </a:ext>
                  </a:extLst>
                </a:gridCol>
                <a:gridCol w="288000">
                  <a:extLst>
                    <a:ext uri="{9D8B030D-6E8A-4147-A177-3AD203B41FA5}">
                      <a16:colId xmlns:a16="http://schemas.microsoft.com/office/drawing/2014/main" val="20018"/>
                    </a:ext>
                  </a:extLst>
                </a:gridCol>
                <a:gridCol w="288000">
                  <a:extLst>
                    <a:ext uri="{9D8B030D-6E8A-4147-A177-3AD203B41FA5}">
                      <a16:colId xmlns:a16="http://schemas.microsoft.com/office/drawing/2014/main" val="20019"/>
                    </a:ext>
                  </a:extLst>
                </a:gridCol>
                <a:gridCol w="288000">
                  <a:extLst>
                    <a:ext uri="{9D8B030D-6E8A-4147-A177-3AD203B41FA5}">
                      <a16:colId xmlns:a16="http://schemas.microsoft.com/office/drawing/2014/main" val="20020"/>
                    </a:ext>
                  </a:extLst>
                </a:gridCol>
                <a:gridCol w="288000">
                  <a:extLst>
                    <a:ext uri="{9D8B030D-6E8A-4147-A177-3AD203B41FA5}">
                      <a16:colId xmlns:a16="http://schemas.microsoft.com/office/drawing/2014/main" val="20021"/>
                    </a:ext>
                  </a:extLst>
                </a:gridCol>
                <a:gridCol w="288000">
                  <a:extLst>
                    <a:ext uri="{9D8B030D-6E8A-4147-A177-3AD203B41FA5}">
                      <a16:colId xmlns:a16="http://schemas.microsoft.com/office/drawing/2014/main" val="20022"/>
                    </a:ext>
                  </a:extLst>
                </a:gridCol>
                <a:gridCol w="288000">
                  <a:extLst>
                    <a:ext uri="{9D8B030D-6E8A-4147-A177-3AD203B41FA5}">
                      <a16:colId xmlns:a16="http://schemas.microsoft.com/office/drawing/2014/main" val="20023"/>
                    </a:ext>
                  </a:extLst>
                </a:gridCol>
                <a:gridCol w="288000">
                  <a:extLst>
                    <a:ext uri="{9D8B030D-6E8A-4147-A177-3AD203B41FA5}">
                      <a16:colId xmlns:a16="http://schemas.microsoft.com/office/drawing/2014/main" val="20024"/>
                    </a:ext>
                  </a:extLst>
                </a:gridCol>
                <a:gridCol w="288000">
                  <a:extLst>
                    <a:ext uri="{9D8B030D-6E8A-4147-A177-3AD203B41FA5}">
                      <a16:colId xmlns:a16="http://schemas.microsoft.com/office/drawing/2014/main" val="20025"/>
                    </a:ext>
                  </a:extLst>
                </a:gridCol>
                <a:gridCol w="288000">
                  <a:extLst>
                    <a:ext uri="{9D8B030D-6E8A-4147-A177-3AD203B41FA5}">
                      <a16:colId xmlns:a16="http://schemas.microsoft.com/office/drawing/2014/main" val="20026"/>
                    </a:ext>
                  </a:extLst>
                </a:gridCol>
                <a:gridCol w="288000">
                  <a:extLst>
                    <a:ext uri="{9D8B030D-6E8A-4147-A177-3AD203B41FA5}">
                      <a16:colId xmlns:a16="http://schemas.microsoft.com/office/drawing/2014/main" val="20027"/>
                    </a:ext>
                  </a:extLst>
                </a:gridCol>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extLst>
                  <a:ext uri="{0D108BD9-81ED-4DB2-BD59-A6C34878D82A}">
                    <a16:rowId xmlns:a16="http://schemas.microsoft.com/office/drawing/2014/main" val="10000"/>
                  </a:ext>
                </a:extLst>
              </a:tr>
            </a:tbl>
          </a:graphicData>
        </a:graphic>
      </p:graphicFrame>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extBox 19"/>
          <p:cNvSpPr txBox="1"/>
          <p:nvPr/>
        </p:nvSpPr>
        <p:spPr>
          <a:xfrm>
            <a:off x="2465265" y="3426563"/>
            <a:ext cx="1067404" cy="369332"/>
          </a:xfrm>
          <a:prstGeom prst="rect">
            <a:avLst/>
          </a:prstGeom>
          <a:noFill/>
          <a:ln>
            <a:noFill/>
          </a:ln>
        </p:spPr>
        <p:txBody>
          <a:bodyPr wrap="square" rtlCol="0">
            <a:spAutoFit/>
          </a:bodyPr>
          <a:lstStyle/>
          <a:p>
            <a:r>
              <a:rPr lang="en-GB" b="1" cap="small" dirty="0">
                <a:solidFill>
                  <a:srgbClr val="FF0000"/>
                </a:solidFill>
                <a:latin typeface="Book Antiqua" panose="02040602050305030304" pitchFamily="18" charset="0"/>
              </a:rPr>
              <a:t>6 days</a:t>
            </a:r>
          </a:p>
        </p:txBody>
      </p:sp>
      <p:sp>
        <p:nvSpPr>
          <p:cNvPr id="39" name="TextBox 38"/>
          <p:cNvSpPr txBox="1"/>
          <p:nvPr/>
        </p:nvSpPr>
        <p:spPr>
          <a:xfrm>
            <a:off x="251520" y="44624"/>
            <a:ext cx="8640960" cy="1077218"/>
          </a:xfrm>
          <a:prstGeom prst="rect">
            <a:avLst/>
          </a:prstGeom>
          <a:noFill/>
        </p:spPr>
        <p:txBody>
          <a:bodyPr wrap="square" rtlCol="0">
            <a:spAutoFit/>
          </a:bodyPr>
          <a:lstStyle/>
          <a:p>
            <a:pPr algn="ctr"/>
            <a:r>
              <a:rPr lang="en-GB" sz="3200" b="1" dirty="0">
                <a:latin typeface="Book Antiqua" pitchFamily="18" charset="0"/>
              </a:rPr>
              <a:t>How many days difference was there between the daffodil flowering dates?</a:t>
            </a:r>
          </a:p>
        </p:txBody>
      </p:sp>
      <p:sp>
        <p:nvSpPr>
          <p:cNvPr id="22" name="TextBox 21"/>
          <p:cNvSpPr txBox="1"/>
          <p:nvPr/>
        </p:nvSpPr>
        <p:spPr>
          <a:xfrm>
            <a:off x="2505109" y="4273603"/>
            <a:ext cx="2536476" cy="369332"/>
          </a:xfrm>
          <a:prstGeom prst="rect">
            <a:avLst/>
          </a:prstGeom>
          <a:noFill/>
          <a:ln>
            <a:noFill/>
          </a:ln>
        </p:spPr>
        <p:txBody>
          <a:bodyPr wrap="square" rtlCol="0">
            <a:spAutoFit/>
          </a:bodyPr>
          <a:lstStyle/>
          <a:p>
            <a:r>
              <a:rPr lang="en-GB" b="1" cap="small" dirty="0">
                <a:solidFill>
                  <a:srgbClr val="FF0000"/>
                </a:solidFill>
                <a:latin typeface="Book Antiqua" panose="02040602050305030304" pitchFamily="18" charset="0"/>
              </a:rPr>
              <a:t>Not Enough Data</a:t>
            </a:r>
          </a:p>
        </p:txBody>
      </p:sp>
      <p:sp>
        <p:nvSpPr>
          <p:cNvPr id="30" name="TextBox 29"/>
          <p:cNvSpPr txBox="1"/>
          <p:nvPr/>
        </p:nvSpPr>
        <p:spPr>
          <a:xfrm>
            <a:off x="1927190" y="6403070"/>
            <a:ext cx="4749876" cy="369332"/>
          </a:xfrm>
          <a:prstGeom prst="rect">
            <a:avLst/>
          </a:prstGeom>
          <a:noFill/>
        </p:spPr>
        <p:txBody>
          <a:bodyPr wrap="square" rtlCol="0">
            <a:spAutoFit/>
          </a:bodyPr>
          <a:lstStyle/>
          <a:p>
            <a:pPr algn="r"/>
            <a:r>
              <a:rPr lang="en-GB" dirty="0">
                <a:latin typeface="Book Antiqua" panose="02040602050305030304" pitchFamily="18" charset="0"/>
              </a:rPr>
              <a:t>Average Flowering Date for Each Country</a:t>
            </a:r>
          </a:p>
        </p:txBody>
      </p:sp>
      <p:grpSp>
        <p:nvGrpSpPr>
          <p:cNvPr id="17" name="Group 16"/>
          <p:cNvGrpSpPr/>
          <p:nvPr/>
        </p:nvGrpSpPr>
        <p:grpSpPr>
          <a:xfrm>
            <a:off x="1153275" y="1212691"/>
            <a:ext cx="3697134" cy="481501"/>
            <a:chOff x="1594946" y="646458"/>
            <a:chExt cx="3697134" cy="481501"/>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946" y="646458"/>
              <a:ext cx="481501" cy="481501"/>
            </a:xfrm>
            <a:prstGeom prst="rect">
              <a:avLst/>
            </a:prstGeom>
          </p:spPr>
        </p:pic>
        <p:sp>
          <p:nvSpPr>
            <p:cNvPr id="15" name="TextBox 14"/>
            <p:cNvSpPr txBox="1"/>
            <p:nvPr/>
          </p:nvSpPr>
          <p:spPr>
            <a:xfrm>
              <a:off x="2076447" y="692696"/>
              <a:ext cx="3215633" cy="369332"/>
            </a:xfrm>
            <a:prstGeom prst="rect">
              <a:avLst/>
            </a:prstGeom>
            <a:noFill/>
          </p:spPr>
          <p:txBody>
            <a:bodyPr wrap="square" rtlCol="0">
              <a:spAutoFit/>
            </a:bodyPr>
            <a:lstStyle/>
            <a:p>
              <a:r>
                <a:rPr lang="en-GB" dirty="0">
                  <a:latin typeface="Book Antiqua" panose="02040602050305030304" pitchFamily="18" charset="0"/>
                </a:rPr>
                <a:t>= bulbs planted in the ground</a:t>
              </a:r>
            </a:p>
          </p:txBody>
        </p:sp>
      </p:grpSp>
      <p:grpSp>
        <p:nvGrpSpPr>
          <p:cNvPr id="31" name="Group 30"/>
          <p:cNvGrpSpPr/>
          <p:nvPr/>
        </p:nvGrpSpPr>
        <p:grpSpPr>
          <a:xfrm>
            <a:off x="5148064" y="1146873"/>
            <a:ext cx="3723567" cy="520866"/>
            <a:chOff x="5131254" y="675887"/>
            <a:chExt cx="3723567" cy="520866"/>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254" y="675887"/>
              <a:ext cx="520866" cy="520866"/>
            </a:xfrm>
            <a:prstGeom prst="rect">
              <a:avLst/>
            </a:prstGeom>
          </p:spPr>
        </p:pic>
        <p:sp>
          <p:nvSpPr>
            <p:cNvPr id="37" name="TextBox 36"/>
            <p:cNvSpPr txBox="1"/>
            <p:nvPr/>
          </p:nvSpPr>
          <p:spPr>
            <a:xfrm>
              <a:off x="5639188" y="755412"/>
              <a:ext cx="3215633" cy="369332"/>
            </a:xfrm>
            <a:prstGeom prst="rect">
              <a:avLst/>
            </a:prstGeom>
            <a:noFill/>
          </p:spPr>
          <p:txBody>
            <a:bodyPr wrap="square" rtlCol="0">
              <a:spAutoFit/>
            </a:bodyPr>
            <a:lstStyle/>
            <a:p>
              <a:r>
                <a:rPr lang="en-GB" dirty="0">
                  <a:latin typeface="Book Antiqua" panose="02040602050305030304" pitchFamily="18" charset="0"/>
                </a:rPr>
                <a:t>= bulbs planted in pots</a:t>
              </a:r>
            </a:p>
          </p:txBody>
        </p:sp>
      </p:grpSp>
      <p:grpSp>
        <p:nvGrpSpPr>
          <p:cNvPr id="40" name="Group 39"/>
          <p:cNvGrpSpPr/>
          <p:nvPr/>
        </p:nvGrpSpPr>
        <p:grpSpPr>
          <a:xfrm>
            <a:off x="162951" y="257576"/>
            <a:ext cx="828190" cy="826998"/>
            <a:chOff x="7056784" y="5805264"/>
            <a:chExt cx="828796" cy="923330"/>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687" y="3778786"/>
            <a:ext cx="192038" cy="192038"/>
          </a:xfrm>
          <a:prstGeom prst="rect">
            <a:avLst/>
          </a:prstGeom>
        </p:spPr>
      </p:pic>
      <p:sp>
        <p:nvSpPr>
          <p:cNvPr id="18" name="TextBox 17"/>
          <p:cNvSpPr txBox="1"/>
          <p:nvPr/>
        </p:nvSpPr>
        <p:spPr>
          <a:xfrm>
            <a:off x="2682652" y="5044544"/>
            <a:ext cx="1151135" cy="369332"/>
          </a:xfrm>
          <a:prstGeom prst="rect">
            <a:avLst/>
          </a:prstGeom>
          <a:noFill/>
          <a:ln>
            <a:noFill/>
          </a:ln>
        </p:spPr>
        <p:txBody>
          <a:bodyPr wrap="square" rtlCol="0">
            <a:spAutoFit/>
          </a:bodyPr>
          <a:lstStyle/>
          <a:p>
            <a:r>
              <a:rPr lang="en-GB" b="1" cap="small" dirty="0">
                <a:solidFill>
                  <a:srgbClr val="FF0000"/>
                </a:solidFill>
                <a:latin typeface="Book Antiqua" panose="02040602050305030304" pitchFamily="18" charset="0"/>
              </a:rPr>
              <a:t>12 days</a:t>
            </a: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36" y="2872468"/>
            <a:ext cx="191162" cy="191162"/>
          </a:xfrm>
          <a:prstGeom prst="rect">
            <a:avLst/>
          </a:prstGeom>
        </p:spPr>
      </p:pic>
      <p:cxnSp>
        <p:nvCxnSpPr>
          <p:cNvPr id="53" name="Straight Arrow Connector 52"/>
          <p:cNvCxnSpPr>
            <a:cxnSpLocks/>
          </p:cNvCxnSpPr>
          <p:nvPr/>
        </p:nvCxnSpPr>
        <p:spPr>
          <a:xfrm flipH="1">
            <a:off x="4123662" y="2969831"/>
            <a:ext cx="2632458" cy="2388"/>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4945531" y="2493036"/>
            <a:ext cx="1080120" cy="369332"/>
          </a:xfrm>
          <a:prstGeom prst="rect">
            <a:avLst/>
          </a:prstGeom>
          <a:noFill/>
          <a:ln>
            <a:noFill/>
          </a:ln>
        </p:spPr>
        <p:txBody>
          <a:bodyPr wrap="square" rtlCol="0">
            <a:spAutoFit/>
          </a:bodyPr>
          <a:lstStyle/>
          <a:p>
            <a:r>
              <a:rPr lang="en-GB" b="1" cap="small" dirty="0">
                <a:solidFill>
                  <a:srgbClr val="FF0000"/>
                </a:solidFill>
                <a:latin typeface="Book Antiqua" panose="02040602050305030304" pitchFamily="18" charset="0"/>
              </a:rPr>
              <a:t>10 days</a:t>
            </a:r>
          </a:p>
        </p:txBody>
      </p:sp>
      <p:cxnSp>
        <p:nvCxnSpPr>
          <p:cNvPr id="5" name="Straight Connector 4"/>
          <p:cNvCxnSpPr/>
          <p:nvPr/>
        </p:nvCxnSpPr>
        <p:spPr>
          <a:xfrm>
            <a:off x="270570" y="2469804"/>
            <a:ext cx="0" cy="3263452"/>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0" y="5733256"/>
            <a:ext cx="820271" cy="523220"/>
          </a:xfrm>
          <a:prstGeom prst="rect">
            <a:avLst/>
          </a:prstGeom>
          <a:noFill/>
        </p:spPr>
        <p:txBody>
          <a:bodyPr wrap="square" rtlCol="0">
            <a:spAutoFit/>
          </a:bodyPr>
          <a:lstStyle/>
          <a:p>
            <a:pPr algn="ctr"/>
            <a:r>
              <a:rPr lang="en-GB" sz="1400" dirty="0">
                <a:latin typeface="Book Antiqua" panose="02040602050305030304" pitchFamily="18" charset="0"/>
              </a:rPr>
              <a:t>1</a:t>
            </a:r>
            <a:r>
              <a:rPr lang="en-GB" sz="1400" baseline="30000" dirty="0">
                <a:latin typeface="Book Antiqua" panose="02040602050305030304" pitchFamily="18" charset="0"/>
              </a:rPr>
              <a:t>st</a:t>
            </a:r>
            <a:r>
              <a:rPr lang="en-GB" sz="1400" dirty="0">
                <a:latin typeface="Book Antiqua" panose="02040602050305030304" pitchFamily="18" charset="0"/>
              </a:rPr>
              <a:t> March</a:t>
            </a:r>
          </a:p>
        </p:txBody>
      </p:sp>
      <p:sp>
        <p:nvSpPr>
          <p:cNvPr id="66" name="TextBox 65"/>
          <p:cNvSpPr txBox="1"/>
          <p:nvPr/>
        </p:nvSpPr>
        <p:spPr>
          <a:xfrm>
            <a:off x="1894357" y="5788312"/>
            <a:ext cx="820271" cy="523220"/>
          </a:xfrm>
          <a:prstGeom prst="rect">
            <a:avLst/>
          </a:prstGeom>
          <a:noFill/>
        </p:spPr>
        <p:txBody>
          <a:bodyPr wrap="square" rtlCol="0">
            <a:spAutoFit/>
          </a:bodyPr>
          <a:lstStyle/>
          <a:p>
            <a:pPr algn="ctr"/>
            <a:r>
              <a:rPr lang="en-GB" sz="1400" dirty="0">
                <a:latin typeface="Book Antiqua" panose="02040602050305030304" pitchFamily="18" charset="0"/>
              </a:rPr>
              <a:t>8</a:t>
            </a:r>
            <a:r>
              <a:rPr lang="en-GB" sz="1400" baseline="30000" dirty="0">
                <a:latin typeface="Book Antiqua" panose="02040602050305030304" pitchFamily="18" charset="0"/>
              </a:rPr>
              <a:t>th</a:t>
            </a:r>
            <a:r>
              <a:rPr lang="en-GB" sz="1400" dirty="0">
                <a:latin typeface="Book Antiqua" panose="02040602050305030304" pitchFamily="18" charset="0"/>
              </a:rPr>
              <a:t> March</a:t>
            </a:r>
          </a:p>
        </p:txBody>
      </p:sp>
      <p:cxnSp>
        <p:nvCxnSpPr>
          <p:cNvPr id="67" name="Straight Connector 66"/>
          <p:cNvCxnSpPr/>
          <p:nvPr/>
        </p:nvCxnSpPr>
        <p:spPr>
          <a:xfrm>
            <a:off x="6311482" y="2852936"/>
            <a:ext cx="572" cy="2944189"/>
          </a:xfrm>
          <a:prstGeom prst="line">
            <a:avLst/>
          </a:prstGeom>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3843628" y="5788312"/>
            <a:ext cx="939849" cy="523220"/>
          </a:xfrm>
          <a:prstGeom prst="rect">
            <a:avLst/>
          </a:prstGeom>
          <a:noFill/>
        </p:spPr>
        <p:txBody>
          <a:bodyPr wrap="square" rtlCol="0">
            <a:spAutoFit/>
          </a:bodyPr>
          <a:lstStyle/>
          <a:p>
            <a:pPr algn="ctr"/>
            <a:r>
              <a:rPr lang="en-GB" sz="1400" dirty="0">
                <a:latin typeface="Book Antiqua" panose="02040602050305030304" pitchFamily="18" charset="0"/>
              </a:rPr>
              <a:t>15</a:t>
            </a:r>
            <a:r>
              <a:rPr lang="en-GB" sz="1400" baseline="30000" dirty="0">
                <a:latin typeface="Book Antiqua" panose="02040602050305030304" pitchFamily="18" charset="0"/>
              </a:rPr>
              <a:t>th</a:t>
            </a:r>
            <a:r>
              <a:rPr lang="en-GB" sz="1400" dirty="0">
                <a:latin typeface="Book Antiqua" panose="02040602050305030304" pitchFamily="18" charset="0"/>
              </a:rPr>
              <a:t> March</a:t>
            </a:r>
          </a:p>
        </p:txBody>
      </p:sp>
      <p:sp>
        <p:nvSpPr>
          <p:cNvPr id="71" name="TextBox 70"/>
          <p:cNvSpPr txBox="1"/>
          <p:nvPr/>
        </p:nvSpPr>
        <p:spPr>
          <a:xfrm>
            <a:off x="5955093" y="5779347"/>
            <a:ext cx="846744" cy="523220"/>
          </a:xfrm>
          <a:prstGeom prst="rect">
            <a:avLst/>
          </a:prstGeom>
          <a:noFill/>
        </p:spPr>
        <p:txBody>
          <a:bodyPr wrap="square" rtlCol="0">
            <a:spAutoFit/>
          </a:bodyPr>
          <a:lstStyle/>
          <a:p>
            <a:pPr algn="ctr"/>
            <a:r>
              <a:rPr lang="en-GB" sz="1400" dirty="0">
                <a:latin typeface="Book Antiqua" panose="02040602050305030304" pitchFamily="18" charset="0"/>
              </a:rPr>
              <a:t>22</a:t>
            </a:r>
            <a:r>
              <a:rPr lang="en-GB" sz="1400" baseline="30000" dirty="0">
                <a:latin typeface="Book Antiqua" panose="02040602050305030304" pitchFamily="18" charset="0"/>
              </a:rPr>
              <a:t>nd</a:t>
            </a:r>
            <a:r>
              <a:rPr lang="en-GB" sz="1400" dirty="0">
                <a:latin typeface="Book Antiqua" panose="02040602050305030304" pitchFamily="18" charset="0"/>
              </a:rPr>
              <a:t> March</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783" y="2534847"/>
            <a:ext cx="410135" cy="246081"/>
          </a:xfrm>
          <a:prstGeom prst="rect">
            <a:avLst/>
          </a:prstGeom>
          <a:ln>
            <a:solidFill>
              <a:schemeClr val="tx1"/>
            </a:solidFill>
          </a:ln>
        </p:spPr>
      </p:pic>
      <p:sp>
        <p:nvSpPr>
          <p:cNvPr id="25" name="TextBox 24"/>
          <p:cNvSpPr txBox="1"/>
          <p:nvPr/>
        </p:nvSpPr>
        <p:spPr>
          <a:xfrm>
            <a:off x="683569" y="2469804"/>
            <a:ext cx="1237786" cy="369332"/>
          </a:xfrm>
          <a:prstGeom prst="rect">
            <a:avLst/>
          </a:prstGeom>
          <a:noFill/>
        </p:spPr>
        <p:txBody>
          <a:bodyPr wrap="square" rtlCol="0">
            <a:spAutoFit/>
          </a:bodyPr>
          <a:lstStyle/>
          <a:p>
            <a:r>
              <a:rPr lang="en-GB" dirty="0">
                <a:latin typeface="Book Antiqua" panose="02040602050305030304" pitchFamily="18" charset="0"/>
              </a:rPr>
              <a:t>Scotland</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962" y="3431968"/>
            <a:ext cx="429176" cy="257506"/>
          </a:xfrm>
          <a:prstGeom prst="rect">
            <a:avLst/>
          </a:prstGeom>
          <a:ln>
            <a:solidFill>
              <a:schemeClr val="tx1"/>
            </a:solidFill>
          </a:ln>
        </p:spPr>
      </p:pic>
      <p:sp>
        <p:nvSpPr>
          <p:cNvPr id="74" name="TextBox 73"/>
          <p:cNvSpPr txBox="1"/>
          <p:nvPr/>
        </p:nvSpPr>
        <p:spPr>
          <a:xfrm>
            <a:off x="710176" y="3379450"/>
            <a:ext cx="1237786" cy="369332"/>
          </a:xfrm>
          <a:prstGeom prst="rect">
            <a:avLst/>
          </a:prstGeom>
          <a:noFill/>
        </p:spPr>
        <p:txBody>
          <a:bodyPr wrap="square" rtlCol="0">
            <a:spAutoFit/>
          </a:bodyPr>
          <a:lstStyle/>
          <a:p>
            <a:r>
              <a:rPr lang="en-GB" dirty="0">
                <a:latin typeface="Book Antiqua" panose="02040602050305030304" pitchFamily="18" charset="0"/>
              </a:rPr>
              <a:t>England</a:t>
            </a: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667" y="4293096"/>
            <a:ext cx="400729" cy="240438"/>
          </a:xfrm>
          <a:prstGeom prst="rect">
            <a:avLst/>
          </a:prstGeom>
          <a:ln>
            <a:solidFill>
              <a:schemeClr val="tx1"/>
            </a:solidFill>
          </a:ln>
        </p:spPr>
      </p:pic>
      <p:sp>
        <p:nvSpPr>
          <p:cNvPr id="75" name="TextBox 74"/>
          <p:cNvSpPr txBox="1"/>
          <p:nvPr/>
        </p:nvSpPr>
        <p:spPr>
          <a:xfrm>
            <a:off x="683365" y="4247982"/>
            <a:ext cx="1237786" cy="369332"/>
          </a:xfrm>
          <a:prstGeom prst="rect">
            <a:avLst/>
          </a:prstGeom>
          <a:noFill/>
        </p:spPr>
        <p:txBody>
          <a:bodyPr wrap="square" rtlCol="0">
            <a:spAutoFit/>
          </a:bodyPr>
          <a:lstStyle/>
          <a:p>
            <a:r>
              <a:rPr lang="en-GB" dirty="0">
                <a:latin typeface="Book Antiqua" panose="02040602050305030304" pitchFamily="18" charset="0"/>
              </a:rPr>
              <a:t>N. Ireland</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962" y="5055314"/>
            <a:ext cx="475093" cy="285056"/>
          </a:xfrm>
          <a:prstGeom prst="rect">
            <a:avLst/>
          </a:prstGeom>
          <a:ln>
            <a:solidFill>
              <a:schemeClr val="tx1"/>
            </a:solidFill>
          </a:ln>
        </p:spPr>
      </p:pic>
      <p:sp>
        <p:nvSpPr>
          <p:cNvPr id="76" name="TextBox 75"/>
          <p:cNvSpPr txBox="1"/>
          <p:nvPr/>
        </p:nvSpPr>
        <p:spPr>
          <a:xfrm>
            <a:off x="741926" y="5040070"/>
            <a:ext cx="1237786" cy="369332"/>
          </a:xfrm>
          <a:prstGeom prst="rect">
            <a:avLst/>
          </a:prstGeom>
          <a:noFill/>
        </p:spPr>
        <p:txBody>
          <a:bodyPr wrap="square" rtlCol="0">
            <a:spAutoFit/>
          </a:bodyPr>
          <a:lstStyle/>
          <a:p>
            <a:r>
              <a:rPr lang="en-GB" dirty="0">
                <a:latin typeface="Book Antiqua" panose="02040602050305030304" pitchFamily="18" charset="0"/>
              </a:rPr>
              <a:t>Wales</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313" y="3770186"/>
            <a:ext cx="191162" cy="191162"/>
          </a:xfrm>
          <a:prstGeom prst="rect">
            <a:avLst/>
          </a:prstGeom>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051" y="4641288"/>
            <a:ext cx="191162" cy="191162"/>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170" y="5420045"/>
            <a:ext cx="191162" cy="191162"/>
          </a:xfrm>
          <a:prstGeom prst="rect">
            <a:avLst/>
          </a:prstGeom>
        </p:spPr>
      </p:pic>
      <p:pic>
        <p:nvPicPr>
          <p:cNvPr id="87" name="Picture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24" y="5439306"/>
            <a:ext cx="192038" cy="192038"/>
          </a:xfrm>
          <a:prstGeom prst="rect">
            <a:avLst/>
          </a:prstGeom>
        </p:spPr>
      </p:pic>
      <p:cxnSp>
        <p:nvCxnSpPr>
          <p:cNvPr id="4" name="Straight Arrow Connector 3"/>
          <p:cNvCxnSpPr>
            <a:cxnSpLocks/>
          </p:cNvCxnSpPr>
          <p:nvPr/>
        </p:nvCxnSpPr>
        <p:spPr>
          <a:xfrm flipH="1">
            <a:off x="1540468" y="5513078"/>
            <a:ext cx="3218051"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flipH="1" flipV="1">
            <a:off x="2127136" y="3860625"/>
            <a:ext cx="1457762" cy="6823"/>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graphicFrame>
        <p:nvGraphicFramePr>
          <p:cNvPr id="90" name="Table 89"/>
          <p:cNvGraphicFramePr>
            <a:graphicFrameLocks noGrp="1"/>
          </p:cNvGraphicFramePr>
          <p:nvPr>
            <p:extLst>
              <p:ext uri="{D42A27DB-BD31-4B8C-83A1-F6EECF244321}">
                <p14:modId xmlns:p14="http://schemas.microsoft.com/office/powerpoint/2010/main" val="2454218911"/>
              </p:ext>
            </p:extLst>
          </p:nvPr>
        </p:nvGraphicFramePr>
        <p:xfrm>
          <a:off x="2905586" y="1762023"/>
          <a:ext cx="208280" cy="266167"/>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266167">
                <a:tc>
                  <a:txBody>
                    <a:bodyPr/>
                    <a:lstStyle/>
                    <a:p>
                      <a:endParaRPr lang="en-GB" sz="600" dirty="0"/>
                    </a:p>
                  </a:txBody>
                  <a:tcPr>
                    <a:solidFill>
                      <a:srgbClr val="FFFF99"/>
                    </a:solidFill>
                  </a:tcPr>
                </a:tc>
                <a:extLst>
                  <a:ext uri="{0D108BD9-81ED-4DB2-BD59-A6C34878D82A}">
                    <a16:rowId xmlns:a16="http://schemas.microsoft.com/office/drawing/2014/main" val="10000"/>
                  </a:ext>
                </a:extLst>
              </a:tr>
            </a:tbl>
          </a:graphicData>
        </a:graphic>
      </p:graphicFrame>
      <p:sp>
        <p:nvSpPr>
          <p:cNvPr id="91" name="TextBox 90"/>
          <p:cNvSpPr txBox="1"/>
          <p:nvPr/>
        </p:nvSpPr>
        <p:spPr>
          <a:xfrm>
            <a:off x="3174076" y="1710441"/>
            <a:ext cx="3752732" cy="369332"/>
          </a:xfrm>
          <a:prstGeom prst="rect">
            <a:avLst/>
          </a:prstGeom>
          <a:noFill/>
        </p:spPr>
        <p:txBody>
          <a:bodyPr wrap="square" rtlCol="0">
            <a:spAutoFit/>
          </a:bodyPr>
          <a:lstStyle/>
          <a:p>
            <a:r>
              <a:rPr lang="en-GB" dirty="0">
                <a:latin typeface="Book Antiqua" panose="02040602050305030304" pitchFamily="18" charset="0"/>
              </a:rPr>
              <a:t>= each box represents one day</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915" y="2871325"/>
            <a:ext cx="184666" cy="184666"/>
          </a:xfrm>
          <a:prstGeom prst="rect">
            <a:avLst/>
          </a:prstGeom>
        </p:spPr>
      </p:pic>
      <p:sp>
        <p:nvSpPr>
          <p:cNvPr id="57" name="TextBox 56">
            <a:extLst>
              <a:ext uri="{FF2B5EF4-FFF2-40B4-BE49-F238E27FC236}">
                <a16:creationId xmlns:a16="http://schemas.microsoft.com/office/drawing/2014/main" id="{C9BE2A4D-BDEE-468D-8228-8AB92C62241C}"/>
              </a:ext>
            </a:extLst>
          </p:cNvPr>
          <p:cNvSpPr txBox="1"/>
          <p:nvPr/>
        </p:nvSpPr>
        <p:spPr>
          <a:xfrm>
            <a:off x="7973431" y="5772835"/>
            <a:ext cx="820271" cy="523220"/>
          </a:xfrm>
          <a:prstGeom prst="rect">
            <a:avLst/>
          </a:prstGeom>
          <a:noFill/>
        </p:spPr>
        <p:txBody>
          <a:bodyPr wrap="square" rtlCol="0">
            <a:spAutoFit/>
          </a:bodyPr>
          <a:lstStyle/>
          <a:p>
            <a:pPr algn="ctr"/>
            <a:r>
              <a:rPr lang="en-GB" sz="1400" dirty="0">
                <a:latin typeface="Book Antiqua" panose="02040602050305030304" pitchFamily="18" charset="0"/>
              </a:rPr>
              <a:t>29</a:t>
            </a:r>
            <a:r>
              <a:rPr lang="en-GB" sz="1400" baseline="30000" dirty="0">
                <a:latin typeface="Book Antiqua" panose="02040602050305030304" pitchFamily="18" charset="0"/>
              </a:rPr>
              <a:t>th</a:t>
            </a:r>
            <a:r>
              <a:rPr lang="en-GB" sz="1400" dirty="0">
                <a:latin typeface="Book Antiqua" panose="02040602050305030304" pitchFamily="18" charset="0"/>
              </a:rPr>
              <a:t> March</a:t>
            </a:r>
          </a:p>
        </p:txBody>
      </p:sp>
    </p:spTree>
    <p:extLst>
      <p:ext uri="{BB962C8B-B14F-4D97-AF65-F5344CB8AC3E}">
        <p14:creationId xmlns:p14="http://schemas.microsoft.com/office/powerpoint/2010/main" val="978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Horizontal)">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Horizontal)">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par>
                          <p:cTn id="21" fill="hold">
                            <p:stCondLst>
                              <p:cond delay="1000"/>
                            </p:stCondLst>
                            <p:childTnLst>
                              <p:par>
                                <p:cTn id="22" presetID="16" presetClass="entr" presetSubtype="4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Horizontal)">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39552" y="404664"/>
            <a:ext cx="5112568" cy="4832092"/>
          </a:xfrm>
          <a:prstGeom prst="rect">
            <a:avLst/>
          </a:prstGeom>
          <a:noFill/>
        </p:spPr>
        <p:txBody>
          <a:bodyPr wrap="square" rtlCol="0">
            <a:spAutoFit/>
          </a:bodyPr>
          <a:lstStyle/>
          <a:p>
            <a:r>
              <a:rPr lang="en-GB" sz="2000" dirty="0">
                <a:latin typeface="Book Antiqua" pitchFamily="18" charset="0"/>
              </a:rPr>
              <a:t>Our hypothesis was that daffodils in pots would flower before those in the ground. </a:t>
            </a:r>
          </a:p>
          <a:p>
            <a:endParaRPr lang="en-GB" sz="2000" dirty="0">
              <a:latin typeface="Book Antiqua" pitchFamily="18" charset="0"/>
            </a:endParaRPr>
          </a:p>
          <a:p>
            <a:r>
              <a:rPr lang="en-GB" sz="2000" dirty="0">
                <a:latin typeface="Book Antiqua" pitchFamily="18" charset="0"/>
              </a:rPr>
              <a:t>We think this is because bulbs in the ground are more insulated, so they do not “feel” the changes in temperature as much.</a:t>
            </a:r>
          </a:p>
          <a:p>
            <a:endParaRPr lang="en-GB" sz="2000" dirty="0">
              <a:latin typeface="Book Antiqua" pitchFamily="18" charset="0"/>
            </a:endParaRPr>
          </a:p>
          <a:p>
            <a:r>
              <a:rPr lang="en-GB" sz="2000" dirty="0">
                <a:latin typeface="Book Antiqua" pitchFamily="18" charset="0"/>
              </a:rPr>
              <a:t>This year daffodils in pots flowered first in every country except Scotland – which is the opposite of last year!</a:t>
            </a:r>
          </a:p>
          <a:p>
            <a:endParaRPr lang="en-GB" sz="2000" dirty="0">
              <a:latin typeface="Book Antiqua" pitchFamily="18" charset="0"/>
            </a:endParaRPr>
          </a:p>
          <a:p>
            <a:r>
              <a:rPr lang="en-GB" sz="2000" dirty="0">
                <a:latin typeface="Book Antiqua" pitchFamily="18" charset="0"/>
              </a:rPr>
              <a:t>We would need to do more experiments to find out why. Do you have any ideas?</a:t>
            </a:r>
          </a:p>
          <a:p>
            <a:endParaRPr lang="en-GB" sz="2400" dirty="0">
              <a:latin typeface="Book Antiqua" pitchFamily="18" charset="0"/>
            </a:endParaRPr>
          </a:p>
          <a:p>
            <a:endParaRPr lang="en-GB" sz="2400" dirty="0">
              <a:latin typeface="Book Antiqua" pitchFamily="18" charset="0"/>
            </a:endParaRP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Tree>
    <p:extLst>
      <p:ext uri="{BB962C8B-B14F-4D97-AF65-F5344CB8AC3E}">
        <p14:creationId xmlns:p14="http://schemas.microsoft.com/office/powerpoint/2010/main" val="57188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3914671"/>
              </p:ext>
            </p:extLst>
          </p:nvPr>
        </p:nvGraphicFramePr>
        <p:xfrm>
          <a:off x="611560" y="2060848"/>
          <a:ext cx="7992888" cy="1371600"/>
        </p:xfrm>
        <a:graphic>
          <a:graphicData uri="http://schemas.openxmlformats.org/drawingml/2006/table">
            <a:tbl>
              <a:tblPr firstRow="1" bandRow="1">
                <a:tableStyleId>{EB344D84-9AFB-497E-A393-DC336BA19D2E}</a:tableStyleId>
              </a:tblPr>
              <a:tblGrid>
                <a:gridCol w="3744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2020</a:t>
                      </a:r>
                    </a:p>
                  </a:txBody>
                  <a:tcPr/>
                </a:tc>
                <a:tc>
                  <a:txBody>
                    <a:bodyPr/>
                    <a:lstStyle/>
                    <a:p>
                      <a:r>
                        <a:rPr lang="en-GB" sz="2400" dirty="0">
                          <a:latin typeface="Book Antiqua" panose="02040602050305030304" pitchFamily="18" charset="0"/>
                        </a:rPr>
                        <a:t>2021</a:t>
                      </a:r>
                    </a:p>
                  </a:txBody>
                  <a:tcPr/>
                </a:tc>
                <a:extLst>
                  <a:ext uri="{0D108BD9-81ED-4DB2-BD59-A6C34878D82A}">
                    <a16:rowId xmlns:a16="http://schemas.microsoft.com/office/drawing/2014/main" val="10000"/>
                  </a:ext>
                </a:extLst>
              </a:tr>
              <a:tr h="370840">
                <a:tc>
                  <a:txBody>
                    <a:bodyPr/>
                    <a:lstStyle/>
                    <a:p>
                      <a:r>
                        <a:rPr lang="en-GB" sz="2400" dirty="0">
                          <a:latin typeface="Book Antiqua" panose="02040602050305030304" pitchFamily="18" charset="0"/>
                        </a:rPr>
                        <a:t>Daffodils</a:t>
                      </a:r>
                      <a:r>
                        <a:rPr lang="en-GB" sz="2400" baseline="0" dirty="0">
                          <a:latin typeface="Book Antiqua" panose="02040602050305030304" pitchFamily="18" charset="0"/>
                        </a:rPr>
                        <a:t> in Pots</a:t>
                      </a:r>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7</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12</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1"/>
                  </a:ext>
                </a:extLst>
              </a:tr>
              <a:tr h="370840">
                <a:tc>
                  <a:txBody>
                    <a:bodyPr/>
                    <a:lstStyle/>
                    <a:p>
                      <a:r>
                        <a:rPr lang="en-GB" sz="2400" dirty="0">
                          <a:latin typeface="Book Antiqua" panose="02040602050305030304" pitchFamily="18" charset="0"/>
                        </a:rPr>
                        <a:t>Daffodils in the Ground</a:t>
                      </a:r>
                    </a:p>
                  </a:txBody>
                  <a:tcPr/>
                </a:tc>
                <a:tc>
                  <a:txBody>
                    <a:bodyPr/>
                    <a:lstStyle/>
                    <a:p>
                      <a:r>
                        <a:rPr lang="en-GB" sz="2400" dirty="0">
                          <a:latin typeface="Book Antiqua" panose="02040602050305030304" pitchFamily="18" charset="0"/>
                        </a:rPr>
                        <a:t>3</a:t>
                      </a:r>
                      <a:r>
                        <a:rPr lang="en-GB" sz="2400" baseline="30000" dirty="0">
                          <a:latin typeface="Book Antiqua" panose="02040602050305030304" pitchFamily="18" charset="0"/>
                        </a:rPr>
                        <a:t>rd</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13</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827584" y="332656"/>
            <a:ext cx="7272808" cy="1569660"/>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compared to last year:</a:t>
            </a:r>
          </a:p>
        </p:txBody>
      </p:sp>
      <p:sp>
        <p:nvSpPr>
          <p:cNvPr id="4" name="TextBox 3"/>
          <p:cNvSpPr txBox="1"/>
          <p:nvPr/>
        </p:nvSpPr>
        <p:spPr>
          <a:xfrm>
            <a:off x="539552" y="3645024"/>
            <a:ext cx="7992888" cy="3046988"/>
          </a:xfrm>
          <a:prstGeom prst="rect">
            <a:avLst/>
          </a:prstGeom>
          <a:noFill/>
        </p:spPr>
        <p:txBody>
          <a:bodyPr wrap="square" rtlCol="0">
            <a:spAutoFit/>
          </a:bodyPr>
          <a:lstStyle/>
          <a:p>
            <a:r>
              <a:rPr lang="en-GB" sz="2400" dirty="0">
                <a:latin typeface="Book Antiqua" panose="02040602050305030304" pitchFamily="18" charset="0"/>
              </a:rPr>
              <a:t>For both daffodils in pots and in the ground, the flowering date was later this year. </a:t>
            </a:r>
          </a:p>
          <a:p>
            <a:endParaRPr lang="en-GB" sz="2400" dirty="0">
              <a:latin typeface="Book Antiqua" panose="02040602050305030304" pitchFamily="18" charset="0"/>
            </a:endParaRPr>
          </a:p>
          <a:p>
            <a:r>
              <a:rPr lang="en-GB" sz="2400" dirty="0">
                <a:latin typeface="Book Antiqua" panose="02040602050305030304" pitchFamily="18" charset="0"/>
              </a:rPr>
              <a:t>Although it is important to keep in mind that the lockdown restrictions might have affected the results. Schools may not have had access to their bulbs to report flowering dates all through February and March in 2020 or in 2021.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4904"/>
            <a:ext cx="288032" cy="288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96952"/>
            <a:ext cx="331719" cy="331719"/>
          </a:xfrm>
          <a:prstGeom prst="rect">
            <a:avLst/>
          </a:prstGeom>
        </p:spPr>
      </p:pic>
    </p:spTree>
    <p:extLst>
      <p:ext uri="{BB962C8B-B14F-4D97-AF65-F5344CB8AC3E}">
        <p14:creationId xmlns:p14="http://schemas.microsoft.com/office/powerpoint/2010/main" val="350299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1664" y="120390"/>
            <a:ext cx="184730" cy="1862048"/>
          </a:xfrm>
          <a:prstGeom prst="rect">
            <a:avLst/>
          </a:prstGeom>
          <a:noFill/>
        </p:spPr>
        <p:txBody>
          <a:bodyPr wrap="none" lIns="91440" tIns="45720" rIns="91440" bIns="45720">
            <a:spAutoFit/>
          </a:bodyPr>
          <a:lstStyle/>
          <a:p>
            <a:pPr algn="ctr"/>
            <a:endParaRPr lang="en-US" sz="115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nvGrpSpPr>
          <p:cNvPr id="8" name="Group 7"/>
          <p:cNvGrpSpPr/>
          <p:nvPr/>
        </p:nvGrpSpPr>
        <p:grpSpPr>
          <a:xfrm>
            <a:off x="365482" y="286594"/>
            <a:ext cx="828796" cy="923330"/>
            <a:chOff x="7056784" y="5805264"/>
            <a:chExt cx="828796" cy="92333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1206630" y="260648"/>
            <a:ext cx="7076179" cy="1846659"/>
          </a:xfrm>
          <a:prstGeom prst="rect">
            <a:avLst/>
          </a:prstGeom>
          <a:noFill/>
        </p:spPr>
        <p:txBody>
          <a:bodyPr wrap="square" rtlCol="0">
            <a:spAutoFit/>
          </a:bodyPr>
          <a:lstStyle/>
          <a:p>
            <a:r>
              <a:rPr lang="en-GB" sz="3200" b="1" dirty="0">
                <a:latin typeface="Book Antiqua" pitchFamily="18" charset="0"/>
              </a:rPr>
              <a:t>Do you think there could be other reasons for bulbs to flower earlier or later?</a:t>
            </a:r>
          </a:p>
          <a:p>
            <a:endParaRPr lang="en-GB" dirty="0">
              <a:solidFill>
                <a:srgbClr val="FF0000"/>
              </a:solidFill>
            </a:endParaRPr>
          </a:p>
        </p:txBody>
      </p:sp>
      <p:sp>
        <p:nvSpPr>
          <p:cNvPr id="12" name="Rectangle 11"/>
          <p:cNvSpPr/>
          <p:nvPr/>
        </p:nvSpPr>
        <p:spPr>
          <a:xfrm>
            <a:off x="2051720" y="5373216"/>
            <a:ext cx="6808310" cy="954107"/>
          </a:xfrm>
          <a:prstGeom prst="rect">
            <a:avLst/>
          </a:prstGeom>
        </p:spPr>
        <p:txBody>
          <a:bodyPr wrap="square">
            <a:spAutoFit/>
          </a:bodyPr>
          <a:lstStyle/>
          <a:p>
            <a:r>
              <a:rPr lang="en-GB" sz="2800" dirty="0">
                <a:latin typeface="Book Antiqua" pitchFamily="18" charset="0"/>
              </a:rPr>
              <a:t>What changes could you make to the Bulb Project to test these ideas?</a:t>
            </a:r>
          </a:p>
        </p:txBody>
      </p:sp>
      <p:sp>
        <p:nvSpPr>
          <p:cNvPr id="13" name="Rectangle 12"/>
          <p:cNvSpPr/>
          <p:nvPr/>
        </p:nvSpPr>
        <p:spPr>
          <a:xfrm>
            <a:off x="271730" y="2106951"/>
            <a:ext cx="6460510" cy="954107"/>
          </a:xfrm>
          <a:prstGeom prst="rect">
            <a:avLst/>
          </a:prstGeom>
        </p:spPr>
        <p:txBody>
          <a:bodyPr wrap="square">
            <a:spAutoFit/>
          </a:bodyPr>
          <a:lstStyle/>
          <a:p>
            <a:r>
              <a:rPr lang="en-GB" sz="2800" dirty="0">
                <a:latin typeface="Book Antiqua" pitchFamily="18" charset="0"/>
              </a:rPr>
              <a:t>Here are some ideas of things that might affect daffodil flowering dates…</a:t>
            </a:r>
          </a:p>
        </p:txBody>
      </p:sp>
      <p:grpSp>
        <p:nvGrpSpPr>
          <p:cNvPr id="3" name="Group 2"/>
          <p:cNvGrpSpPr/>
          <p:nvPr/>
        </p:nvGrpSpPr>
        <p:grpSpPr>
          <a:xfrm>
            <a:off x="669147" y="3408696"/>
            <a:ext cx="2419397" cy="1835501"/>
            <a:chOff x="439950" y="2449211"/>
            <a:chExt cx="2419397" cy="1835501"/>
          </a:xfrm>
        </p:grpSpPr>
        <p:pic>
          <p:nvPicPr>
            <p:cNvPr id="2050" name="Picture 2" descr="Image result for soil 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50" y="2449211"/>
              <a:ext cx="2331850" cy="1702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9632" y="3884602"/>
              <a:ext cx="1599715"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Soil quality </a:t>
              </a:r>
            </a:p>
          </p:txBody>
        </p:sp>
      </p:grpSp>
      <p:pic>
        <p:nvPicPr>
          <p:cNvPr id="1026" name="Picture 2" descr="Image result for large narcissus 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834" y="3307321"/>
            <a:ext cx="2095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06630" y="5403993"/>
            <a:ext cx="828796" cy="923330"/>
            <a:chOff x="7056784" y="5805264"/>
            <a:chExt cx="828796" cy="92333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7" name="Rectangle 1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4" name="Group 3"/>
          <p:cNvGrpSpPr/>
          <p:nvPr/>
        </p:nvGrpSpPr>
        <p:grpSpPr>
          <a:xfrm>
            <a:off x="3476106" y="3416733"/>
            <a:ext cx="2701688" cy="1800201"/>
            <a:chOff x="3605520" y="2708920"/>
            <a:chExt cx="2701688" cy="1863937"/>
          </a:xfrm>
        </p:grpSpPr>
        <p:pic>
          <p:nvPicPr>
            <p:cNvPr id="2052" name="Picture 4" descr="Image result for sh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520" y="270892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261704" y="4172747"/>
              <a:ext cx="1045504"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Shade</a:t>
              </a:r>
            </a:p>
          </p:txBody>
        </p:sp>
      </p:grpSp>
      <p:sp>
        <p:nvSpPr>
          <p:cNvPr id="22" name="Rectangle 21"/>
          <p:cNvSpPr/>
          <p:nvPr/>
        </p:nvSpPr>
        <p:spPr>
          <a:xfrm>
            <a:off x="6732240" y="4893063"/>
            <a:ext cx="2127790"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Pests &amp; diseases</a:t>
            </a:r>
          </a:p>
        </p:txBody>
      </p:sp>
      <p:sp>
        <p:nvSpPr>
          <p:cNvPr id="2" name="Oval Callout 1"/>
          <p:cNvSpPr/>
          <p:nvPr/>
        </p:nvSpPr>
        <p:spPr>
          <a:xfrm>
            <a:off x="6660232" y="1484784"/>
            <a:ext cx="2304256" cy="1811140"/>
          </a:xfrm>
          <a:prstGeom prst="wedgeEllipseCallout">
            <a:avLst>
              <a:gd name="adj1" fmla="val -8284"/>
              <a:gd name="adj2" fmla="val 5882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I’m not a bee! I’m a Narcissus Fly and I eat daffodil bulbs. I look like a bee so other animals think I can sting!</a:t>
            </a:r>
          </a:p>
        </p:txBody>
      </p:sp>
    </p:spTree>
    <p:extLst>
      <p:ext uri="{BB962C8B-B14F-4D97-AF65-F5344CB8AC3E}">
        <p14:creationId xmlns:p14="http://schemas.microsoft.com/office/powerpoint/2010/main" val="1739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856A-DBE4-4B6A-99FA-1DB4B077466A}"/>
              </a:ext>
            </a:extLst>
          </p:cNvPr>
          <p:cNvSpPr>
            <a:spLocks noGrp="1"/>
          </p:cNvSpPr>
          <p:nvPr>
            <p:ph type="title"/>
          </p:nvPr>
        </p:nvSpPr>
        <p:spPr/>
        <p:txBody>
          <a:bodyPr/>
          <a:lstStyle/>
          <a:p>
            <a:r>
              <a:rPr lang="en-GB" dirty="0">
                <a:latin typeface="Book Antiqua" panose="02040602050305030304" pitchFamily="18" charset="0"/>
              </a:rPr>
              <a:t>Mystery Bulbs!</a:t>
            </a:r>
          </a:p>
        </p:txBody>
      </p:sp>
      <p:sp>
        <p:nvSpPr>
          <p:cNvPr id="3" name="Content Placeholder 2">
            <a:extLst>
              <a:ext uri="{FF2B5EF4-FFF2-40B4-BE49-F238E27FC236}">
                <a16:creationId xmlns:a16="http://schemas.microsoft.com/office/drawing/2014/main" id="{0B274088-D4B4-45BA-BBDE-E1F32A472019}"/>
              </a:ext>
            </a:extLst>
          </p:cNvPr>
          <p:cNvSpPr>
            <a:spLocks noGrp="1"/>
          </p:cNvSpPr>
          <p:nvPr>
            <p:ph idx="1"/>
          </p:nvPr>
        </p:nvSpPr>
        <p:spPr>
          <a:xfrm>
            <a:off x="917106" y="5013176"/>
            <a:ext cx="7767698" cy="1473027"/>
          </a:xfrm>
        </p:spPr>
        <p:txBody>
          <a:bodyPr>
            <a:normAutofit fontScale="92500" lnSpcReduction="10000"/>
          </a:bodyPr>
          <a:lstStyle/>
          <a:p>
            <a:pPr marL="0" indent="0">
              <a:buNone/>
            </a:pPr>
            <a:r>
              <a:rPr lang="en-GB" sz="2400" dirty="0">
                <a:latin typeface="Book Antiqua" panose="02040602050305030304" pitchFamily="18" charset="0"/>
              </a:rPr>
              <a:t>Can you find out what kind of flower this is? </a:t>
            </a: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Have you seen any growing in gardens or parks near your home?</a:t>
            </a:r>
          </a:p>
        </p:txBody>
      </p:sp>
      <p:sp>
        <p:nvSpPr>
          <p:cNvPr id="4" name="Rectangle 3">
            <a:extLst>
              <a:ext uri="{FF2B5EF4-FFF2-40B4-BE49-F238E27FC236}">
                <a16:creationId xmlns:a16="http://schemas.microsoft.com/office/drawing/2014/main" id="{8086B9A2-8EA8-4637-B786-11E0442ED2F1}"/>
              </a:ext>
            </a:extLst>
          </p:cNvPr>
          <p:cNvSpPr/>
          <p:nvPr/>
        </p:nvSpPr>
        <p:spPr>
          <a:xfrm>
            <a:off x="179512" y="1417638"/>
            <a:ext cx="3966806" cy="1938992"/>
          </a:xfrm>
          <a:prstGeom prst="rect">
            <a:avLst/>
          </a:prstGeom>
        </p:spPr>
        <p:txBody>
          <a:bodyPr wrap="square">
            <a:spAutoFit/>
          </a:bodyPr>
          <a:lstStyle/>
          <a:p>
            <a:r>
              <a:rPr lang="en-GB" sz="2400" dirty="0">
                <a:latin typeface="Book Antiqua" panose="02040602050305030304" pitchFamily="18" charset="0"/>
              </a:rPr>
              <a:t>Have your mystery bulbs flowered yet? In case they haven't, here are some photos of the same species of flower! </a:t>
            </a:r>
          </a:p>
        </p:txBody>
      </p:sp>
      <p:pic>
        <p:nvPicPr>
          <p:cNvPr id="6" name="Picture 5" descr="A pile of hay with a purple flower&#10;&#10;Description automatically generated">
            <a:extLst>
              <a:ext uri="{FF2B5EF4-FFF2-40B4-BE49-F238E27FC236}">
                <a16:creationId xmlns:a16="http://schemas.microsoft.com/office/drawing/2014/main" id="{B4E5DF40-BAB4-4475-9EE6-B48815F43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4006" y="1307738"/>
            <a:ext cx="1821816" cy="3240360"/>
          </a:xfrm>
          <a:prstGeom prst="rect">
            <a:avLst/>
          </a:prstGeom>
        </p:spPr>
      </p:pic>
      <p:pic>
        <p:nvPicPr>
          <p:cNvPr id="8" name="Picture 7" descr="A purple flower on a plant&#10;&#10;Description automatically generated">
            <a:extLst>
              <a:ext uri="{FF2B5EF4-FFF2-40B4-BE49-F238E27FC236}">
                <a16:creationId xmlns:a16="http://schemas.microsoft.com/office/drawing/2014/main" id="{F13F014E-15B7-4F0B-9DE1-157768C75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211" y="1307737"/>
            <a:ext cx="2430270" cy="3240359"/>
          </a:xfrm>
          <a:prstGeom prst="rect">
            <a:avLst/>
          </a:prstGeom>
        </p:spPr>
      </p:pic>
      <p:grpSp>
        <p:nvGrpSpPr>
          <p:cNvPr id="9" name="Group 8">
            <a:extLst>
              <a:ext uri="{FF2B5EF4-FFF2-40B4-BE49-F238E27FC236}">
                <a16:creationId xmlns:a16="http://schemas.microsoft.com/office/drawing/2014/main" id="{2C0CD95A-4C92-437D-8313-D4645CB51726}"/>
              </a:ext>
            </a:extLst>
          </p:cNvPr>
          <p:cNvGrpSpPr/>
          <p:nvPr/>
        </p:nvGrpSpPr>
        <p:grpSpPr>
          <a:xfrm>
            <a:off x="88916" y="4824795"/>
            <a:ext cx="828190" cy="826998"/>
            <a:chOff x="7056784" y="5805264"/>
            <a:chExt cx="828796" cy="923330"/>
          </a:xfrm>
        </p:grpSpPr>
        <p:pic>
          <p:nvPicPr>
            <p:cNvPr id="10" name="Picture 9">
              <a:extLst>
                <a:ext uri="{FF2B5EF4-FFF2-40B4-BE49-F238E27FC236}">
                  <a16:creationId xmlns:a16="http://schemas.microsoft.com/office/drawing/2014/main" id="{2FB04B0C-039C-463E-945E-9EF0A73C52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1" name="Rectangle 10">
              <a:extLst>
                <a:ext uri="{FF2B5EF4-FFF2-40B4-BE49-F238E27FC236}">
                  <a16:creationId xmlns:a16="http://schemas.microsoft.com/office/drawing/2014/main" id="{EC3D322C-B066-4B8B-B2C0-115D54846880}"/>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2" name="Group 11">
            <a:extLst>
              <a:ext uri="{FF2B5EF4-FFF2-40B4-BE49-F238E27FC236}">
                <a16:creationId xmlns:a16="http://schemas.microsoft.com/office/drawing/2014/main" id="{77646688-01CD-40BC-B13B-2D0183DF5E6F}"/>
              </a:ext>
            </a:extLst>
          </p:cNvPr>
          <p:cNvGrpSpPr/>
          <p:nvPr/>
        </p:nvGrpSpPr>
        <p:grpSpPr>
          <a:xfrm>
            <a:off x="88916" y="5614138"/>
            <a:ext cx="828190" cy="826998"/>
            <a:chOff x="7056784" y="5805264"/>
            <a:chExt cx="828796" cy="923330"/>
          </a:xfrm>
        </p:grpSpPr>
        <p:pic>
          <p:nvPicPr>
            <p:cNvPr id="13" name="Picture 12">
              <a:extLst>
                <a:ext uri="{FF2B5EF4-FFF2-40B4-BE49-F238E27FC236}">
                  <a16:creationId xmlns:a16="http://schemas.microsoft.com/office/drawing/2014/main" id="{2AFB33E7-1B96-4532-81B4-592294F5B1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4" name="Rectangle 13">
              <a:extLst>
                <a:ext uri="{FF2B5EF4-FFF2-40B4-BE49-F238E27FC236}">
                  <a16:creationId xmlns:a16="http://schemas.microsoft.com/office/drawing/2014/main" id="{623BAF24-2FD0-497E-BAF8-61ED85E4D310}"/>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43670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GB" sz="4000" b="1" dirty="0">
                <a:latin typeface="Book Antiqua" pitchFamily="18" charset="0"/>
              </a:rPr>
              <a:t>Finding a trend is quite difficult but some things are clear…</a:t>
            </a:r>
          </a:p>
        </p:txBody>
      </p:sp>
      <p:sp>
        <p:nvSpPr>
          <p:cNvPr id="5" name="Rectangle 3"/>
          <p:cNvSpPr txBox="1">
            <a:spLocks noChangeArrowheads="1"/>
          </p:cNvSpPr>
          <p:nvPr/>
        </p:nvSpPr>
        <p:spPr>
          <a:xfrm>
            <a:off x="457200" y="4173498"/>
            <a:ext cx="8075240" cy="2135822"/>
          </a:xfrm>
          <a:prstGeom prst="rect">
            <a:avLst/>
          </a:prstGeom>
        </p:spPr>
        <p:txBody>
          <a:bodyPr vert="horz" lIns="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dirty="0">
                <a:latin typeface="Book Antiqua" pitchFamily="18" charset="0"/>
              </a:rPr>
              <a:t>The bulbs rely on both warm sunshine and water in order to flower.</a:t>
            </a:r>
          </a:p>
          <a:p>
            <a:pPr marL="0" indent="0">
              <a:lnSpc>
                <a:spcPct val="110000"/>
              </a:lnSpc>
              <a:buFontTx/>
              <a:buNone/>
            </a:pPr>
            <a:endParaRPr lang="en-GB" dirty="0">
              <a:latin typeface="Book Antiqua" pitchFamily="18" charset="0"/>
            </a:endParaRPr>
          </a:p>
          <a:p>
            <a:pPr marL="0" indent="0">
              <a:lnSpc>
                <a:spcPct val="110000"/>
              </a:lnSpc>
              <a:buFontTx/>
              <a:buNone/>
            </a:pPr>
            <a:r>
              <a:rPr lang="en-GB" dirty="0">
                <a:latin typeface="Book Antiqua" pitchFamily="18" charset="0"/>
              </a:rPr>
              <a:t>Our seasons are becoming more unpredictable as our world is getting warmer.</a:t>
            </a:r>
          </a:p>
          <a:p>
            <a:pPr marL="0" indent="0">
              <a:lnSpc>
                <a:spcPct val="110000"/>
              </a:lnSpc>
              <a:buFontTx/>
              <a:buNone/>
            </a:pPr>
            <a:endParaRPr lang="en-GB" dirty="0">
              <a:latin typeface="Book Antiqua" pitchFamily="18" charset="0"/>
            </a:endParaRPr>
          </a:p>
          <a:p>
            <a:pPr marL="0" indent="0">
              <a:lnSpc>
                <a:spcPct val="110000"/>
              </a:lnSpc>
              <a:buFontTx/>
              <a:buNone/>
            </a:pPr>
            <a:r>
              <a:rPr lang="en-GB" b="1" dirty="0">
                <a:latin typeface="Book Antiqua" pitchFamily="18" charset="0"/>
              </a:rPr>
              <a:t>	</a:t>
            </a:r>
            <a:r>
              <a:rPr lang="en-GB" sz="4400" b="1" dirty="0">
                <a:latin typeface="Book Antiqua" pitchFamily="18" charset="0"/>
              </a:rPr>
              <a:t>How do you think this will affect the growth of 	plants in the 	future?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07524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1668" y="5363503"/>
            <a:ext cx="828796" cy="923330"/>
            <a:chOff x="7056784" y="5805264"/>
            <a:chExt cx="828796" cy="92333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8" name="Rectangle 7"/>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42690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824536"/>
          </a:xfrm>
        </p:spPr>
        <p:txBody>
          <a:bodyPr>
            <a:normAutofit fontScale="92500" lnSpcReduction="10000"/>
          </a:bodyPr>
          <a:lstStyle/>
          <a:p>
            <a:pPr marL="0" indent="0">
              <a:buNone/>
            </a:pPr>
            <a:r>
              <a:rPr lang="en-GB" dirty="0">
                <a:latin typeface="Book Antiqua" pitchFamily="18" charset="0"/>
              </a:rPr>
              <a:t>The Edina Trust would like to thank everyone that worked so hard planting their bulbs, observing, and sending in their records.</a:t>
            </a:r>
          </a:p>
          <a:p>
            <a:pPr marL="0" indent="0">
              <a:buNone/>
            </a:pPr>
            <a:endParaRPr lang="en-GB" dirty="0">
              <a:latin typeface="Book Antiqua" pitchFamily="18" charset="0"/>
            </a:endParaRPr>
          </a:p>
          <a:p>
            <a:pPr marL="0" indent="0">
              <a:buNone/>
            </a:pPr>
            <a:r>
              <a:rPr lang="en-GB" dirty="0">
                <a:latin typeface="Book Antiqua" pitchFamily="18" charset="0"/>
              </a:rPr>
              <a:t>We couldn’t have carried out an experiment like this without your help!</a:t>
            </a:r>
          </a:p>
          <a:p>
            <a:pPr marL="0" indent="0">
              <a:buNone/>
            </a:pPr>
            <a:endParaRPr lang="en-GB" dirty="0">
              <a:latin typeface="Book Antiqua" pitchFamily="18" charset="0"/>
            </a:endParaRPr>
          </a:p>
          <a:p>
            <a:pPr marL="0" indent="0">
              <a:buNone/>
            </a:pPr>
            <a:r>
              <a:rPr lang="en-GB" dirty="0">
                <a:latin typeface="Book Antiqua" pitchFamily="18" charset="0"/>
              </a:rPr>
              <a:t>And now for the results…</a:t>
            </a:r>
          </a:p>
          <a:p>
            <a:pPr marL="0" indent="0">
              <a:buNone/>
            </a:pPr>
            <a:endParaRPr lang="en-GB" dirty="0">
              <a:latin typeface="Book Antiqua" pitchFamily="18" charset="0"/>
            </a:endParaRPr>
          </a:p>
          <a:p>
            <a:pPr marL="0" indent="0">
              <a:buNone/>
            </a:pPr>
            <a:r>
              <a:rPr lang="en-GB" dirty="0">
                <a:latin typeface="Book Antiqua" pitchFamily="18" charset="0"/>
              </a:rPr>
              <a:t>	Look out for questions along the way!</a:t>
            </a:r>
          </a:p>
          <a:p>
            <a:pPr marL="0" indent="0">
              <a:buNone/>
            </a:pPr>
            <a:endParaRPr lang="en-GB" dirty="0">
              <a:latin typeface="Book Antiqua" pitchFamily="18" charset="0"/>
            </a:endParaRPr>
          </a:p>
        </p:txBody>
      </p:sp>
      <p:pic>
        <p:nvPicPr>
          <p:cNvPr id="2050" name="Picture 2" descr="C:\Users\RoseB\AppData\Local\Microsoft\Windows\Temporary Internet Files\Content.IE5\LPA16MQ2\MC90044138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856" y="109736"/>
            <a:ext cx="1591072" cy="15910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17466" y="5445224"/>
            <a:ext cx="858190" cy="923330"/>
            <a:chOff x="7027390" y="5805264"/>
            <a:chExt cx="858190" cy="92333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275" r="12801"/>
            <a:stretch/>
          </p:blipFill>
          <p:spPr>
            <a:xfrm>
              <a:off x="7027390" y="5841339"/>
              <a:ext cx="858190" cy="743744"/>
            </a:xfrm>
            <a:prstGeom prst="rect">
              <a:avLst/>
            </a:prstGeom>
          </p:spPr>
        </p:pic>
        <p:sp>
          <p:nvSpPr>
            <p:cNvPr id="7" name="Rectangle 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1026" name="Picture 2">
            <a:extLst>
              <a:ext uri="{FF2B5EF4-FFF2-40B4-BE49-F238E27FC236}">
                <a16:creationId xmlns:a16="http://schemas.microsoft.com/office/drawing/2014/main" id="{7026AE1D-90C0-46DC-880D-D51E42055F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3393" y="489446"/>
            <a:ext cx="65532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1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07529"/>
            <a:ext cx="8229600" cy="1077218"/>
          </a:xfrm>
          <a:prstGeom prst="rect">
            <a:avLst/>
          </a:prstGeom>
          <a:noFill/>
        </p:spPr>
        <p:txBody>
          <a:bodyPr wrap="square" rtlCol="0">
            <a:spAutoFit/>
          </a:bodyPr>
          <a:lstStyle/>
          <a:p>
            <a:pPr algn="ctr"/>
            <a:r>
              <a:rPr lang="en-GB" sz="3200" b="1" dirty="0">
                <a:latin typeface="Book Antiqua" pitchFamily="18" charset="0"/>
              </a:rPr>
              <a:t>For this investigation we divided all schools into the four countries taking part: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00795"/>
            <a:ext cx="3962953" cy="5715798"/>
          </a:xfrm>
          <a:prstGeom prst="rect">
            <a:avLst/>
          </a:prstGeom>
        </p:spPr>
      </p:pic>
      <p:sp>
        <p:nvSpPr>
          <p:cNvPr id="3" name="TextBox 2"/>
          <p:cNvSpPr txBox="1"/>
          <p:nvPr/>
        </p:nvSpPr>
        <p:spPr>
          <a:xfrm>
            <a:off x="4139951" y="2132856"/>
            <a:ext cx="4805009" cy="923330"/>
          </a:xfrm>
          <a:prstGeom prst="rect">
            <a:avLst/>
          </a:prstGeom>
          <a:noFill/>
        </p:spPr>
        <p:txBody>
          <a:bodyPr wrap="square" rtlCol="0">
            <a:spAutoFit/>
          </a:bodyPr>
          <a:lstStyle/>
          <a:p>
            <a:r>
              <a:rPr lang="en-GB" b="1" dirty="0">
                <a:solidFill>
                  <a:srgbClr val="00B0F0"/>
                </a:solidFill>
              </a:rPr>
              <a:t>Scotland: </a:t>
            </a:r>
            <a:r>
              <a:rPr lang="en-GB" dirty="0"/>
              <a:t>Dumfries &amp; Galloway, East Ayrshire, Fife, North Lanarkshire, Renfrewshire, Scottish Borders, West Dunbartonshire, West Lothian</a:t>
            </a:r>
          </a:p>
        </p:txBody>
      </p:sp>
      <p:sp>
        <p:nvSpPr>
          <p:cNvPr id="14" name="TextBox 13"/>
          <p:cNvSpPr txBox="1"/>
          <p:nvPr/>
        </p:nvSpPr>
        <p:spPr>
          <a:xfrm>
            <a:off x="4139952" y="3284984"/>
            <a:ext cx="4805009" cy="923330"/>
          </a:xfrm>
          <a:prstGeom prst="rect">
            <a:avLst/>
          </a:prstGeom>
          <a:noFill/>
        </p:spPr>
        <p:txBody>
          <a:bodyPr wrap="square" rtlCol="0">
            <a:spAutoFit/>
          </a:bodyPr>
          <a:lstStyle/>
          <a:p>
            <a:r>
              <a:rPr lang="en-GB" b="1" dirty="0"/>
              <a:t>England: </a:t>
            </a:r>
            <a:r>
              <a:rPr lang="en-GB" dirty="0"/>
              <a:t>Hull, Knowsley, Lancashire, Lincolnshire, North East Lincolnshire, Oxfordshire, Wakefield, Wolverhampton</a:t>
            </a:r>
          </a:p>
        </p:txBody>
      </p:sp>
      <p:sp>
        <p:nvSpPr>
          <p:cNvPr id="18" name="TextBox 17"/>
          <p:cNvSpPr txBox="1"/>
          <p:nvPr/>
        </p:nvSpPr>
        <p:spPr>
          <a:xfrm>
            <a:off x="4141265" y="4365104"/>
            <a:ext cx="4608512" cy="923330"/>
          </a:xfrm>
          <a:prstGeom prst="rect">
            <a:avLst/>
          </a:prstGeom>
          <a:noFill/>
        </p:spPr>
        <p:txBody>
          <a:bodyPr wrap="square" rtlCol="0">
            <a:spAutoFit/>
          </a:bodyPr>
          <a:lstStyle/>
          <a:p>
            <a:r>
              <a:rPr lang="en-GB" b="1" dirty="0">
                <a:solidFill>
                  <a:srgbClr val="FF0000"/>
                </a:solidFill>
              </a:rPr>
              <a:t>Northern Ireland: </a:t>
            </a:r>
            <a:r>
              <a:rPr lang="en-GB" dirty="0"/>
              <a:t>Belfast, Derry/Londonderry, Strabane, Fermanagh, Omagh, Newry, Mourne and Down</a:t>
            </a:r>
          </a:p>
        </p:txBody>
      </p:sp>
      <p:sp>
        <p:nvSpPr>
          <p:cNvPr id="19" name="TextBox 18"/>
          <p:cNvSpPr txBox="1"/>
          <p:nvPr/>
        </p:nvSpPr>
        <p:spPr>
          <a:xfrm>
            <a:off x="4139952" y="5425488"/>
            <a:ext cx="4320480" cy="646331"/>
          </a:xfrm>
          <a:prstGeom prst="rect">
            <a:avLst/>
          </a:prstGeom>
          <a:noFill/>
        </p:spPr>
        <p:txBody>
          <a:bodyPr wrap="square" rtlCol="0">
            <a:spAutoFit/>
          </a:bodyPr>
          <a:lstStyle/>
          <a:p>
            <a:r>
              <a:rPr lang="en-GB" b="1" dirty="0">
                <a:solidFill>
                  <a:srgbClr val="00B050"/>
                </a:solidFill>
              </a:rPr>
              <a:t>Wales: </a:t>
            </a:r>
            <a:r>
              <a:rPr lang="en-GB" dirty="0"/>
              <a:t>Blaenau Gwent, Caerphilly, Conwy, Rhondda Cynon </a:t>
            </a:r>
            <a:r>
              <a:rPr lang="en-GB" dirty="0" err="1"/>
              <a:t>Taf</a:t>
            </a:r>
            <a:endParaRPr lang="en-GB" dirty="0"/>
          </a:p>
        </p:txBody>
      </p:sp>
    </p:spTree>
    <p:extLst>
      <p:ext uri="{BB962C8B-B14F-4D97-AF65-F5344CB8AC3E}">
        <p14:creationId xmlns:p14="http://schemas.microsoft.com/office/powerpoint/2010/main" val="32787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1989DFBA-B993-4D55-9E44-6D0DFB900703}"/>
              </a:ext>
            </a:extLst>
          </p:cNvPr>
          <p:cNvGraphicFramePr>
            <a:graphicFrameLocks/>
          </p:cNvGraphicFramePr>
          <p:nvPr>
            <p:extLst>
              <p:ext uri="{D42A27DB-BD31-4B8C-83A1-F6EECF244321}">
                <p14:modId xmlns:p14="http://schemas.microsoft.com/office/powerpoint/2010/main" val="837280679"/>
              </p:ext>
            </p:extLst>
          </p:nvPr>
        </p:nvGraphicFramePr>
        <p:xfrm>
          <a:off x="655320" y="819150"/>
          <a:ext cx="7833360" cy="475504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04056" y="129406"/>
            <a:ext cx="1115616" cy="923330"/>
            <a:chOff x="6912768" y="5805264"/>
            <a:chExt cx="1115616" cy="92333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768" y="5841339"/>
              <a:ext cx="1115616"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3" name="TextBox 2"/>
          <p:cNvSpPr txBox="1"/>
          <p:nvPr/>
        </p:nvSpPr>
        <p:spPr>
          <a:xfrm>
            <a:off x="467544" y="332656"/>
            <a:ext cx="8136904" cy="584775"/>
          </a:xfrm>
          <a:prstGeom prst="rect">
            <a:avLst/>
          </a:prstGeom>
          <a:noFill/>
        </p:spPr>
        <p:txBody>
          <a:bodyPr wrap="square" rtlCol="0">
            <a:spAutoFit/>
          </a:bodyPr>
          <a:lstStyle/>
          <a:p>
            <a:pPr algn="ctr"/>
            <a:r>
              <a:rPr lang="en-GB" sz="3200" b="1" dirty="0">
                <a:latin typeface="Book Antiqua" pitchFamily="18" charset="0"/>
              </a:rPr>
              <a:t>	Which country had the most rain?</a:t>
            </a:r>
          </a:p>
        </p:txBody>
      </p:sp>
      <p:grpSp>
        <p:nvGrpSpPr>
          <p:cNvPr id="8" name="Group 7"/>
          <p:cNvGrpSpPr/>
          <p:nvPr/>
        </p:nvGrpSpPr>
        <p:grpSpPr>
          <a:xfrm>
            <a:off x="323528" y="5574193"/>
            <a:ext cx="8525197" cy="1263873"/>
            <a:chOff x="395536" y="5574193"/>
            <a:chExt cx="8280920" cy="1263873"/>
          </a:xfrm>
        </p:grpSpPr>
        <p:sp>
          <p:nvSpPr>
            <p:cNvPr id="10" name="TextBox 9"/>
            <p:cNvSpPr txBox="1"/>
            <p:nvPr/>
          </p:nvSpPr>
          <p:spPr>
            <a:xfrm>
              <a:off x="611560" y="5574193"/>
              <a:ext cx="8064896" cy="1200329"/>
            </a:xfrm>
            <a:prstGeom prst="rect">
              <a:avLst/>
            </a:prstGeom>
            <a:noFill/>
          </p:spPr>
          <p:txBody>
            <a:bodyPr wrap="square" rtlCol="0">
              <a:spAutoFit/>
            </a:bodyPr>
            <a:lstStyle/>
            <a:p>
              <a:r>
                <a:rPr lang="en-GB" sz="2400" dirty="0">
                  <a:latin typeface="Book Antiqua" pitchFamily="18" charset="0"/>
                </a:rPr>
                <a:t>Wales had the most rain during the project.</a:t>
              </a:r>
            </a:p>
            <a:p>
              <a:r>
                <a:rPr lang="en-GB" sz="2400" dirty="0">
                  <a:latin typeface="Book Antiqua" pitchFamily="18" charset="0"/>
                </a:rPr>
                <a:t>	Can you estimate how much more monthly rainfall 	there was in Wales than England?</a:t>
              </a:r>
            </a:p>
          </p:txBody>
        </p:sp>
        <p:grpSp>
          <p:nvGrpSpPr>
            <p:cNvPr id="17" name="Group 16"/>
            <p:cNvGrpSpPr/>
            <p:nvPr/>
          </p:nvGrpSpPr>
          <p:grpSpPr>
            <a:xfrm>
              <a:off x="395536" y="5949280"/>
              <a:ext cx="1115616" cy="888786"/>
              <a:chOff x="6696744" y="5805264"/>
              <a:chExt cx="1115616" cy="92333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744" y="5841339"/>
                <a:ext cx="1115616" cy="743744"/>
              </a:xfrm>
              <a:prstGeom prst="rect">
                <a:avLst/>
              </a:prstGeom>
            </p:spPr>
          </p:pic>
          <p:sp>
            <p:nvSpPr>
              <p:cNvPr id="19" name="Rectangle 18"/>
              <p:cNvSpPr/>
              <p:nvPr/>
            </p:nvSpPr>
            <p:spPr>
              <a:xfrm>
                <a:off x="7200800"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cxnSp>
        <p:nvCxnSpPr>
          <p:cNvPr id="12" name="Straight Connector 11"/>
          <p:cNvCxnSpPr>
            <a:cxnSpLocks/>
          </p:cNvCxnSpPr>
          <p:nvPr/>
        </p:nvCxnSpPr>
        <p:spPr>
          <a:xfrm flipH="1">
            <a:off x="1102539" y="1500230"/>
            <a:ext cx="6853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1102539" y="2770704"/>
            <a:ext cx="3433459"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C:\Users\RoseB\AppData\Local\Microsoft\Windows\Temporary Internet Files\Content.IE5\LPA16MQ2\MC9003893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0894" y="976002"/>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4020" y="3212976"/>
            <a:ext cx="3888432" cy="923330"/>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During the Bulb Project, Wales had an average of 19mm more rain per month than England.</a:t>
            </a:r>
          </a:p>
        </p:txBody>
      </p:sp>
      <p:sp>
        <p:nvSpPr>
          <p:cNvPr id="13" name="TextBox 12">
            <a:extLst>
              <a:ext uri="{FF2B5EF4-FFF2-40B4-BE49-F238E27FC236}">
                <a16:creationId xmlns:a16="http://schemas.microsoft.com/office/drawing/2014/main" id="{31B56806-CDF4-4D26-8E94-427CE5C81690}"/>
              </a:ext>
            </a:extLst>
          </p:cNvPr>
          <p:cNvSpPr txBox="1"/>
          <p:nvPr/>
        </p:nvSpPr>
        <p:spPr>
          <a:xfrm>
            <a:off x="3336101" y="2449169"/>
            <a:ext cx="792088" cy="369332"/>
          </a:xfrm>
          <a:prstGeom prst="rect">
            <a:avLst/>
          </a:prstGeom>
          <a:noFill/>
        </p:spPr>
        <p:txBody>
          <a:bodyPr wrap="square" rtlCol="0">
            <a:spAutoFit/>
          </a:bodyPr>
          <a:lstStyle/>
          <a:p>
            <a:pPr algn="ctr"/>
            <a:r>
              <a:rPr lang="en-GB" dirty="0"/>
              <a:t>34mm</a:t>
            </a:r>
          </a:p>
        </p:txBody>
      </p:sp>
      <p:sp>
        <p:nvSpPr>
          <p:cNvPr id="22" name="TextBox 21">
            <a:extLst>
              <a:ext uri="{FF2B5EF4-FFF2-40B4-BE49-F238E27FC236}">
                <a16:creationId xmlns:a16="http://schemas.microsoft.com/office/drawing/2014/main" id="{033E7AC9-C514-493C-9A20-E9D3B05789E4}"/>
              </a:ext>
            </a:extLst>
          </p:cNvPr>
          <p:cNvSpPr txBox="1"/>
          <p:nvPr/>
        </p:nvSpPr>
        <p:spPr>
          <a:xfrm>
            <a:off x="6516216" y="1191770"/>
            <a:ext cx="792088" cy="369332"/>
          </a:xfrm>
          <a:prstGeom prst="rect">
            <a:avLst/>
          </a:prstGeom>
          <a:noFill/>
        </p:spPr>
        <p:txBody>
          <a:bodyPr wrap="square" rtlCol="0">
            <a:spAutoFit/>
          </a:bodyPr>
          <a:lstStyle/>
          <a:p>
            <a:pPr algn="ctr"/>
            <a:r>
              <a:rPr lang="en-GB" dirty="0"/>
              <a:t>53mm</a:t>
            </a:r>
          </a:p>
        </p:txBody>
      </p:sp>
    </p:spTree>
    <p:extLst>
      <p:ext uri="{BB962C8B-B14F-4D97-AF65-F5344CB8AC3E}">
        <p14:creationId xmlns:p14="http://schemas.microsoft.com/office/powerpoint/2010/main" val="1746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9988EA1D-90AA-4581-A0F5-CA2E1C79F1AD}"/>
              </a:ext>
            </a:extLst>
          </p:cNvPr>
          <p:cNvGraphicFramePr>
            <a:graphicFrameLocks/>
          </p:cNvGraphicFramePr>
          <p:nvPr>
            <p:extLst>
              <p:ext uri="{D42A27DB-BD31-4B8C-83A1-F6EECF244321}">
                <p14:modId xmlns:p14="http://schemas.microsoft.com/office/powerpoint/2010/main" val="2382146866"/>
              </p:ext>
            </p:extLst>
          </p:nvPr>
        </p:nvGraphicFramePr>
        <p:xfrm>
          <a:off x="586740" y="1200150"/>
          <a:ext cx="797052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7544" y="332656"/>
            <a:ext cx="8568952" cy="584775"/>
          </a:xfrm>
          <a:prstGeom prst="rect">
            <a:avLst/>
          </a:prstGeom>
          <a:noFill/>
        </p:spPr>
        <p:txBody>
          <a:bodyPr wrap="square" rtlCol="0">
            <a:spAutoFit/>
          </a:bodyPr>
          <a:lstStyle/>
          <a:p>
            <a:pPr algn="ctr"/>
            <a:r>
              <a:rPr lang="en-GB" sz="3200" b="1" dirty="0">
                <a:latin typeface="Book Antiqua" pitchFamily="18" charset="0"/>
              </a:rPr>
              <a:t>        Which country was the warmest/coldest?</a:t>
            </a:r>
          </a:p>
        </p:txBody>
      </p:sp>
      <p:sp>
        <p:nvSpPr>
          <p:cNvPr id="4" name="TextBox 3"/>
          <p:cNvSpPr txBox="1"/>
          <p:nvPr/>
        </p:nvSpPr>
        <p:spPr>
          <a:xfrm>
            <a:off x="665758" y="5589240"/>
            <a:ext cx="8370738" cy="1200329"/>
          </a:xfrm>
          <a:prstGeom prst="rect">
            <a:avLst/>
          </a:prstGeom>
          <a:noFill/>
        </p:spPr>
        <p:txBody>
          <a:bodyPr wrap="square" rtlCol="0">
            <a:spAutoFit/>
          </a:bodyPr>
          <a:lstStyle/>
          <a:p>
            <a:r>
              <a:rPr lang="en-GB" sz="2400" dirty="0">
                <a:latin typeface="Book Antiqua" pitchFamily="18" charset="0"/>
              </a:rPr>
              <a:t>Wales was warmest, Scotland was coldest (but only just!)</a:t>
            </a:r>
          </a:p>
          <a:p>
            <a:r>
              <a:rPr lang="en-GB" sz="2400" dirty="0">
                <a:latin typeface="Book Antiqua" pitchFamily="18" charset="0"/>
              </a:rPr>
              <a:t>	Why do you think that is? Why might Scotland have 	been the coldest area?</a:t>
            </a:r>
          </a:p>
        </p:txBody>
      </p:sp>
      <p:pic>
        <p:nvPicPr>
          <p:cNvPr id="1028" name="Picture 4" descr="C:\Users\RoseB\AppData\Local\Microsoft\Windows\Temporary Internet Files\Content.IE5\NP4WQC7W\MC9002321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986001"/>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b/be/Snow01.svg/1000px-Snow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8284" y="1728896"/>
            <a:ext cx="962950" cy="962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11340" y="129406"/>
            <a:ext cx="828796" cy="923330"/>
            <a:chOff x="7056784" y="5805264"/>
            <a:chExt cx="828796" cy="923330"/>
          </a:xfrm>
        </p:grpSpPr>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762301" y="5992713"/>
            <a:ext cx="828796" cy="923330"/>
            <a:chOff x="7056784" y="5805264"/>
            <a:chExt cx="828796" cy="92333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8" name="TextBox 17"/>
          <p:cNvSpPr txBox="1"/>
          <p:nvPr/>
        </p:nvSpPr>
        <p:spPr>
          <a:xfrm>
            <a:off x="4355976" y="2672857"/>
            <a:ext cx="3888432" cy="1477328"/>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Scotland is further north (it has a higher latitude). Places further from the equator do not have as much direct sunlight so it is normally colder.</a:t>
            </a:r>
          </a:p>
        </p:txBody>
      </p:sp>
      <p:sp>
        <p:nvSpPr>
          <p:cNvPr id="1040" name="TextBox 1039">
            <a:hlinkClick r:id="rId6" action="ppaction://hlinksldjump"/>
          </p:cNvPr>
          <p:cNvSpPr txBox="1"/>
          <p:nvPr/>
        </p:nvSpPr>
        <p:spPr>
          <a:xfrm>
            <a:off x="323528" y="2872912"/>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watch the animation!</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skip</a:t>
            </a:r>
          </a:p>
        </p:txBody>
      </p:sp>
    </p:spTree>
    <p:extLst>
      <p:ext uri="{BB962C8B-B14F-4D97-AF65-F5344CB8AC3E}">
        <p14:creationId xmlns:p14="http://schemas.microsoft.com/office/powerpoint/2010/main" val="6570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40"/>
                                        </p:tgtEl>
                                        <p:attrNameLst>
                                          <p:attrName>style.visibility</p:attrName>
                                        </p:attrNameLst>
                                      </p:cBhvr>
                                      <p:to>
                                        <p:strVal val="visible"/>
                                      </p:to>
                                    </p:set>
                                    <p:animEffect transition="in" filter="fade">
                                      <p:cBhvr>
                                        <p:cTn id="33"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0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2784"/>
      </p:ext>
    </p:extLst>
  </p:cSld>
  <p:clrMapOvr>
    <a:masterClrMapping/>
  </p:clrMapOvr>
  <mc:AlternateContent xmlns:mc="http://schemas.openxmlformats.org/markup-compatibility/2006" xmlns:p14="http://schemas.microsoft.com/office/powerpoint/2010/main">
    <mc:Choice Requires="p14">
      <p:transition spd="slow" advClick="0" advTm="500">
        <p14:wheelReverse spokes="1"/>
      </p:transition>
    </mc:Choice>
    <mc:Fallback xmlns="">
      <p:transition spd="slow" advClick="0" advTm="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301" y="1196752"/>
            <a:ext cx="7554115" cy="489654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75575" y="3103019"/>
            <a:ext cx="1764802" cy="864096"/>
            <a:chOff x="1011770" y="2924944"/>
            <a:chExt cx="1764802" cy="864096"/>
          </a:xfrm>
        </p:grpSpPr>
        <p:sp>
          <p:nvSpPr>
            <p:cNvPr id="4" name="Right Arrow 3"/>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n 4"/>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223022" y="2420888"/>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022" y="3376661"/>
            <a:ext cx="3316336"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223022" y="4217125"/>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831" y="1801678"/>
            <a:ext cx="4010585" cy="3686690"/>
          </a:xfrm>
          <a:prstGeom prst="rect">
            <a:avLst/>
          </a:prstGeom>
        </p:spPr>
      </p:pic>
      <p:sp>
        <p:nvSpPr>
          <p:cNvPr id="8" name="Freeform 7"/>
          <p:cNvSpPr/>
          <p:nvPr/>
        </p:nvSpPr>
        <p:spPr>
          <a:xfrm>
            <a:off x="4416743" y="3364706"/>
            <a:ext cx="45719" cy="540544"/>
          </a:xfrm>
          <a:custGeom>
            <a:avLst/>
            <a:gdLst>
              <a:gd name="connsiteX0" fmla="*/ 52656 w 52656"/>
              <a:gd name="connsiteY0" fmla="*/ 0 h 540544"/>
              <a:gd name="connsiteX1" fmla="*/ 268 w 52656"/>
              <a:gd name="connsiteY1" fmla="*/ 261938 h 540544"/>
              <a:gd name="connsiteX2" fmla="*/ 35987 w 52656"/>
              <a:gd name="connsiteY2" fmla="*/ 540544 h 540544"/>
            </a:gdLst>
            <a:ahLst/>
            <a:cxnLst>
              <a:cxn ang="0">
                <a:pos x="connsiteX0" y="connsiteY0"/>
              </a:cxn>
              <a:cxn ang="0">
                <a:pos x="connsiteX1" y="connsiteY1"/>
              </a:cxn>
              <a:cxn ang="0">
                <a:pos x="connsiteX2" y="connsiteY2"/>
              </a:cxn>
            </a:cxnLst>
            <a:rect l="l" t="t" r="r" b="b"/>
            <a:pathLst>
              <a:path w="52656" h="540544">
                <a:moveTo>
                  <a:pt x="52656" y="0"/>
                </a:moveTo>
                <a:cubicBezTo>
                  <a:pt x="27851" y="85923"/>
                  <a:pt x="3046" y="171847"/>
                  <a:pt x="268" y="261938"/>
                </a:cubicBezTo>
                <a:cubicBezTo>
                  <a:pt x="-2510" y="352029"/>
                  <a:pt x="16738" y="446286"/>
                  <a:pt x="35987" y="5405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17291" y="1440646"/>
            <a:ext cx="4464496" cy="369332"/>
          </a:xfrm>
          <a:prstGeom prst="rect">
            <a:avLst/>
          </a:prstGeom>
          <a:noFill/>
        </p:spPr>
        <p:txBody>
          <a:bodyPr wrap="square" rtlCol="0">
            <a:spAutoFit/>
          </a:bodyPr>
          <a:lstStyle/>
          <a:p>
            <a:r>
              <a:rPr lang="en-GB" b="1" dirty="0">
                <a:solidFill>
                  <a:srgbClr val="FFFF00"/>
                </a:solidFill>
                <a:latin typeface="Book Antiqua" panose="02040602050305030304" pitchFamily="18" charset="0"/>
              </a:rPr>
              <a:t>As the sunlight is shining on the Earth…</a:t>
            </a:r>
          </a:p>
        </p:txBody>
      </p:sp>
      <p:sp>
        <p:nvSpPr>
          <p:cNvPr id="10" name="TextBox 9"/>
          <p:cNvSpPr txBox="1"/>
          <p:nvPr/>
        </p:nvSpPr>
        <p:spPr>
          <a:xfrm>
            <a:off x="1107515" y="4893260"/>
            <a:ext cx="3617416" cy="923330"/>
          </a:xfrm>
          <a:prstGeom prst="rect">
            <a:avLst/>
          </a:prstGeom>
          <a:noFill/>
        </p:spPr>
        <p:txBody>
          <a:bodyPr wrap="square" rtlCol="0">
            <a:spAutoFit/>
          </a:bodyPr>
          <a:lstStyle/>
          <a:p>
            <a:r>
              <a:rPr lang="en-GB" b="1" dirty="0">
                <a:solidFill>
                  <a:srgbClr val="FFFF00"/>
                </a:solidFill>
                <a:latin typeface="Book Antiqua" panose="02040602050305030304" pitchFamily="18" charset="0"/>
              </a:rPr>
              <a:t>…the same amount of light and warmth is spread across more of the surface than at the equator.</a:t>
            </a:r>
          </a:p>
        </p:txBody>
      </p:sp>
      <p:sp>
        <p:nvSpPr>
          <p:cNvPr id="11" name="TextBox 10"/>
          <p:cNvSpPr txBox="1"/>
          <p:nvPr/>
        </p:nvSpPr>
        <p:spPr>
          <a:xfrm>
            <a:off x="1024213" y="3221753"/>
            <a:ext cx="3281618" cy="923330"/>
          </a:xfrm>
          <a:prstGeom prst="rect">
            <a:avLst/>
          </a:prstGeom>
          <a:noFill/>
        </p:spPr>
        <p:txBody>
          <a:bodyPr wrap="square" rtlCol="0">
            <a:spAutoFit/>
          </a:bodyPr>
          <a:lstStyle/>
          <a:p>
            <a:r>
              <a:rPr lang="en-GB" b="1" dirty="0">
                <a:solidFill>
                  <a:schemeClr val="bg1"/>
                </a:solidFill>
                <a:latin typeface="Book Antiqua" panose="02040602050305030304" pitchFamily="18" charset="0"/>
              </a:rPr>
              <a:t>This makes it warm at the equator and cold at the North and South Pole!</a:t>
            </a:r>
          </a:p>
        </p:txBody>
      </p:sp>
      <p:pic>
        <p:nvPicPr>
          <p:cNvPr id="12" name="Picture 4" descr="C:\Users\SamanthaM\AppData\Local\Microsoft\Windows\Temporary Internet Files\Content.IE5\NWBG4FYI\894px-Polar_Bear_0319_-_23-11-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927" y="1348607"/>
            <a:ext cx="871440" cy="748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anthaM\AppData\Local\Microsoft\Windows\Temporary Internet Files\Content.IE5\7BFL849Q\baby_emperor_penguin_by_laogephoto-d6094y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068" y="5144106"/>
            <a:ext cx="756109" cy="8486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68357" y="3103019"/>
            <a:ext cx="1764802" cy="864096"/>
            <a:chOff x="1011770" y="2924944"/>
            <a:chExt cx="1764802" cy="864096"/>
          </a:xfrm>
        </p:grpSpPr>
        <p:sp>
          <p:nvSpPr>
            <p:cNvPr id="16" name="Right Arrow 1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n 1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p:cNvCxnSpPr/>
          <p:nvPr/>
        </p:nvCxnSpPr>
        <p:spPr>
          <a:xfrm>
            <a:off x="2771800" y="3382465"/>
            <a:ext cx="4646" cy="724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773" y="3578960"/>
            <a:ext cx="0" cy="540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68357" y="3114532"/>
            <a:ext cx="1764802" cy="864096"/>
            <a:chOff x="1011770" y="2924944"/>
            <a:chExt cx="1764802" cy="864096"/>
          </a:xfrm>
        </p:grpSpPr>
        <p:sp>
          <p:nvSpPr>
            <p:cNvPr id="22" name="Right Arrow 2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n 2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24"/>
          <p:cNvSpPr/>
          <p:nvPr/>
        </p:nvSpPr>
        <p:spPr>
          <a:xfrm>
            <a:off x="4572000" y="2400325"/>
            <a:ext cx="381000" cy="580777"/>
          </a:xfrm>
          <a:custGeom>
            <a:avLst/>
            <a:gdLst>
              <a:gd name="connsiteX0" fmla="*/ 358775 w 358775"/>
              <a:gd name="connsiteY0" fmla="*/ 0 h 517525"/>
              <a:gd name="connsiteX1" fmla="*/ 269875 w 358775"/>
              <a:gd name="connsiteY1" fmla="*/ 101600 h 517525"/>
              <a:gd name="connsiteX2" fmla="*/ 161925 w 358775"/>
              <a:gd name="connsiteY2" fmla="*/ 234950 h 517525"/>
              <a:gd name="connsiteX3" fmla="*/ 0 w 3587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358775" h="517525">
                <a:moveTo>
                  <a:pt x="358775" y="0"/>
                </a:moveTo>
                <a:cubicBezTo>
                  <a:pt x="330729" y="31221"/>
                  <a:pt x="302683" y="62442"/>
                  <a:pt x="269875" y="101600"/>
                </a:cubicBezTo>
                <a:cubicBezTo>
                  <a:pt x="237067" y="140758"/>
                  <a:pt x="206904" y="165629"/>
                  <a:pt x="161925" y="234950"/>
                </a:cubicBezTo>
                <a:cubicBezTo>
                  <a:pt x="116946" y="304271"/>
                  <a:pt x="58473" y="410898"/>
                  <a:pt x="0" y="5175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068357" y="2179310"/>
            <a:ext cx="1764802" cy="864096"/>
            <a:chOff x="1011770" y="2924944"/>
            <a:chExt cx="1764802" cy="864096"/>
          </a:xfrm>
        </p:grpSpPr>
        <p:sp>
          <p:nvSpPr>
            <p:cNvPr id="27" name="Right Arrow 26"/>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un 27"/>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2068357" y="4029164"/>
            <a:ext cx="1764802" cy="864096"/>
            <a:chOff x="1011770" y="2924944"/>
            <a:chExt cx="1764802" cy="864096"/>
          </a:xfrm>
        </p:grpSpPr>
        <p:sp>
          <p:nvSpPr>
            <p:cNvPr id="30" name="Right Arrow 29"/>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n 30"/>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4508500" y="4206875"/>
            <a:ext cx="263525" cy="523875"/>
          </a:xfrm>
          <a:custGeom>
            <a:avLst/>
            <a:gdLst>
              <a:gd name="connsiteX0" fmla="*/ 0 w 263525"/>
              <a:gd name="connsiteY0" fmla="*/ 0 h 523875"/>
              <a:gd name="connsiteX1" fmla="*/ 123825 w 263525"/>
              <a:gd name="connsiteY1" fmla="*/ 292100 h 523875"/>
              <a:gd name="connsiteX2" fmla="*/ 263525 w 263525"/>
              <a:gd name="connsiteY2" fmla="*/ 523875 h 523875"/>
            </a:gdLst>
            <a:ahLst/>
            <a:cxnLst>
              <a:cxn ang="0">
                <a:pos x="connsiteX0" y="connsiteY0"/>
              </a:cxn>
              <a:cxn ang="0">
                <a:pos x="connsiteX1" y="connsiteY1"/>
              </a:cxn>
              <a:cxn ang="0">
                <a:pos x="connsiteX2" y="connsiteY2"/>
              </a:cxn>
            </a:cxnLst>
            <a:rect l="l" t="t" r="r" b="b"/>
            <a:pathLst>
              <a:path w="263525" h="523875">
                <a:moveTo>
                  <a:pt x="0" y="0"/>
                </a:moveTo>
                <a:cubicBezTo>
                  <a:pt x="39952" y="102394"/>
                  <a:pt x="79904" y="204788"/>
                  <a:pt x="123825" y="292100"/>
                </a:cubicBezTo>
                <a:cubicBezTo>
                  <a:pt x="167746" y="379413"/>
                  <a:pt x="215635" y="451644"/>
                  <a:pt x="263525" y="5238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068357" y="2187168"/>
            <a:ext cx="1764802" cy="864096"/>
            <a:chOff x="1011770" y="2924944"/>
            <a:chExt cx="1764802" cy="864096"/>
          </a:xfrm>
        </p:grpSpPr>
        <p:sp>
          <p:nvSpPr>
            <p:cNvPr id="36" name="Right Arrow 3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n 3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2087118" y="2187168"/>
            <a:ext cx="1764802" cy="864096"/>
            <a:chOff x="1011770" y="2924944"/>
            <a:chExt cx="1764802" cy="864096"/>
          </a:xfrm>
        </p:grpSpPr>
        <p:sp>
          <p:nvSpPr>
            <p:cNvPr id="39" name="Right Arrow 38"/>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n 39"/>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061946" y="4040677"/>
            <a:ext cx="1764802" cy="864096"/>
            <a:chOff x="1011770" y="2924944"/>
            <a:chExt cx="1764802" cy="864096"/>
          </a:xfrm>
        </p:grpSpPr>
        <p:sp>
          <p:nvSpPr>
            <p:cNvPr id="42" name="Right Arrow 4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un 4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074070" y="4029164"/>
            <a:ext cx="1764802" cy="864096"/>
            <a:chOff x="1011770" y="2924944"/>
            <a:chExt cx="1764802" cy="864096"/>
          </a:xfrm>
        </p:grpSpPr>
        <p:sp>
          <p:nvSpPr>
            <p:cNvPr id="45" name="Right Arrow 44"/>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un 45"/>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416976" y="3212976"/>
            <a:ext cx="3649139" cy="479732"/>
            <a:chOff x="4416976" y="3212976"/>
            <a:chExt cx="3649139" cy="479732"/>
          </a:xfrm>
        </p:grpSpPr>
        <p:cxnSp>
          <p:nvCxnSpPr>
            <p:cNvPr id="48" name="Straight Connector 47"/>
            <p:cNvCxnSpPr/>
            <p:nvPr/>
          </p:nvCxnSpPr>
          <p:spPr>
            <a:xfrm flipV="1">
              <a:off x="4416976" y="3645024"/>
              <a:ext cx="3611408" cy="476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32240" y="3212976"/>
              <a:ext cx="1333875"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Equator</a:t>
              </a:r>
            </a:p>
          </p:txBody>
        </p:sp>
      </p:grpSp>
      <p:pic>
        <p:nvPicPr>
          <p:cNvPr id="14" name="Picture 6" descr="C:\Users\SamanthaM\AppData\Local\Microsoft\Windows\Temporary Internet Files\Content.IE5\NWBG4FYI\camell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3720" y="3301663"/>
            <a:ext cx="1054804" cy="84342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5701133" y="2400325"/>
            <a:ext cx="988043" cy="461665"/>
            <a:chOff x="5701133" y="2400325"/>
            <a:chExt cx="988043" cy="461665"/>
          </a:xfrm>
        </p:grpSpPr>
        <p:sp>
          <p:nvSpPr>
            <p:cNvPr id="51" name="TextBox 50"/>
            <p:cNvSpPr txBox="1"/>
            <p:nvPr/>
          </p:nvSpPr>
          <p:spPr>
            <a:xfrm>
              <a:off x="5933067" y="2400325"/>
              <a:ext cx="756109"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UK</a:t>
              </a:r>
            </a:p>
          </p:txBody>
        </p:sp>
        <p:cxnSp>
          <p:nvCxnSpPr>
            <p:cNvPr id="53" name="Straight Arrow Connector 52"/>
            <p:cNvCxnSpPr/>
            <p:nvPr/>
          </p:nvCxnSpPr>
          <p:spPr>
            <a:xfrm flipH="1">
              <a:off x="5701133" y="2674659"/>
              <a:ext cx="289587" cy="98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a:hlinkClick r:id="rId6" action="ppaction://hlinksldjump"/>
          </p:cNvPr>
          <p:cNvSpPr txBox="1"/>
          <p:nvPr/>
        </p:nvSpPr>
        <p:spPr>
          <a:xfrm>
            <a:off x="323528" y="5661248"/>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replay!</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move on.</a:t>
            </a:r>
          </a:p>
        </p:txBody>
      </p:sp>
    </p:spTree>
    <p:extLst>
      <p:ext uri="{BB962C8B-B14F-4D97-AF65-F5344CB8AC3E}">
        <p14:creationId xmlns:p14="http://schemas.microsoft.com/office/powerpoint/2010/main" val="1771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 presetClass="entr" presetSubtype="0" fill="hold" nodeType="withEffect">
                                  <p:stCondLst>
                                    <p:cond delay="5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0-#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1000" fill="hold"/>
                                        <p:tgtEl>
                                          <p:spTgt spid="41"/>
                                        </p:tgtEl>
                                        <p:attrNameLst>
                                          <p:attrName>ppt_x</p:attrName>
                                        </p:attrNameLst>
                                      </p:cBhvr>
                                      <p:tavLst>
                                        <p:tav tm="0">
                                          <p:val>
                                            <p:strVal val="0-#ppt_w/2"/>
                                          </p:val>
                                        </p:tav>
                                        <p:tav tm="100000">
                                          <p:val>
                                            <p:strVal val="#ppt_x"/>
                                          </p:val>
                                        </p:tav>
                                      </p:tavLst>
                                    </p:anim>
                                    <p:anim calcmode="lin" valueType="num">
                                      <p:cBhvr additive="base">
                                        <p:cTn id="52" dur="10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 presetClass="exit" presetSubtype="0" fill="hold" nodeType="after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childTnLst>
                          </p:cTn>
                        </p:par>
                        <p:par>
                          <p:cTn id="60" fill="hold">
                            <p:stCondLst>
                              <p:cond delay="5500"/>
                            </p:stCondLst>
                            <p:childTnLst>
                              <p:par>
                                <p:cTn id="61" presetID="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000" fill="hold"/>
                                        <p:tgtEl>
                                          <p:spTgt spid="21"/>
                                        </p:tgtEl>
                                        <p:attrNameLst>
                                          <p:attrName>ppt_x</p:attrName>
                                        </p:attrNameLst>
                                      </p:cBhvr>
                                      <p:tavLst>
                                        <p:tav tm="0">
                                          <p:val>
                                            <p:strVal val="0-#ppt_w/2"/>
                                          </p:val>
                                        </p:tav>
                                        <p:tav tm="100000">
                                          <p:val>
                                            <p:strVal val="#ppt_x"/>
                                          </p:val>
                                        </p:tav>
                                      </p:tavLst>
                                    </p:anim>
                                    <p:anim calcmode="lin" valueType="num">
                                      <p:cBhvr additive="base">
                                        <p:cTn id="64" dur="10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0-#ppt_w/2"/>
                                          </p:val>
                                        </p:tav>
                                        <p:tav tm="100000">
                                          <p:val>
                                            <p:strVal val="#ppt_x"/>
                                          </p:val>
                                        </p:tav>
                                      </p:tavLst>
                                    </p:anim>
                                    <p:anim calcmode="lin" valueType="num">
                                      <p:cBhvr additive="base">
                                        <p:cTn id="72" dur="1000" fill="hold"/>
                                        <p:tgtEl>
                                          <p:spTgt spid="4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childTnLst>
                          </p:cTn>
                        </p:par>
                        <p:par>
                          <p:cTn id="80" fill="hold">
                            <p:stCondLst>
                              <p:cond delay="6500"/>
                            </p:stCondLst>
                            <p:childTnLst>
                              <p:par>
                                <p:cTn id="81" presetID="10" presetClass="exit" presetSubtype="0" fill="hold" grpId="1"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xEl>
                                              <p:pRg st="0" end="0"/>
                                            </p:txEl>
                                          </p:spTgt>
                                        </p:tgtEl>
                                        <p:attrNameLst>
                                          <p:attrName>style.visibility</p:attrName>
                                        </p:attrNameLst>
                                      </p:cBhvr>
                                      <p:to>
                                        <p:strVal val="visible"/>
                                      </p:to>
                                    </p:set>
                                    <p:animEffect transition="in" filter="fade">
                                      <p:cBhvr>
                                        <p:cTn id="96" dur="500"/>
                                        <p:tgtEl>
                                          <p:spTgt spid="10">
                                            <p:txEl>
                                              <p:pRg st="0" end="0"/>
                                            </p:txEl>
                                          </p:spTgt>
                                        </p:tgtEl>
                                      </p:cBhvr>
                                    </p:animEffect>
                                  </p:childTnLst>
                                </p:cTn>
                              </p:par>
                            </p:childTnLst>
                          </p:cTn>
                        </p:par>
                        <p:par>
                          <p:cTn id="97" fill="hold">
                            <p:stCondLst>
                              <p:cond delay="7500"/>
                            </p:stCondLst>
                            <p:childTnLst>
                              <p:par>
                                <p:cTn id="98" presetID="10" presetClass="entr" presetSubtype="0" fill="hold" grpId="0" nodeType="afterEffect">
                                  <p:stCondLst>
                                    <p:cond delay="2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11000"/>
                            </p:stCondLst>
                            <p:childTnLst>
                              <p:par>
                                <p:cTn id="110" presetID="10" presetClass="exit" presetSubtype="0" fill="hold" grpId="1" nodeType="afterEffect">
                                  <p:stCondLst>
                                    <p:cond delay="300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300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300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300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par>
                          <p:cTn id="122" fill="hold">
                            <p:stCondLst>
                              <p:cond delay="14500"/>
                            </p:stCondLst>
                            <p:childTnLst>
                              <p:par>
                                <p:cTn id="123" presetID="0" presetClass="path" presetSubtype="0" accel="50000" decel="50000" fill="hold" grpId="1" nodeType="afterEffect">
                                  <p:stCondLst>
                                    <p:cond delay="0"/>
                                  </p:stCondLst>
                                  <p:childTnLst>
                                    <p:animMotion origin="layout" path="M -3.33333E-6 -1.11111E-6 C -0.00295 0.00185 -0.00434 0.00695 -0.00659 0.00995 C -0.00955 0.01412 -0.01198 0.01852 -0.0151 0.02153 C -0.02187 0.02824 -0.02864 0.03634 -0.03541 0.04375 C -0.03819 0.04722 -0.04045 0.05208 -0.0434 0.0544 C -0.05364 0.0632 -0.06354 0.07408 -0.07395 0.08171 C -0.07899 0.08912 -0.08663 0.09213 -0.0927 0.09514 C -0.09687 0.09954 -0.10191 0.09954 -0.10625 0.10255 C -0.1125 0.10718 -0.11909 0.11042 -0.12586 0.11458 C -0.12951 0.11713 -0.13246 0.12107 -0.13628 0.12199 C -0.1401 0.1257 -0.14392 0.1287 -0.14809 0.12963 C -0.15052 0.13125 -0.1526 0.13264 -0.1552 0.13357 C -0.15816 0.13542 -0.16093 0.13634 -0.16406 0.13796 C -0.16875 0.14421 -0.17361 0.14491 -0.17847 0.14838 C -0.18125 0.15046 -0.18663 0.15347 -0.18663 0.1537 C -0.19097 0.16134 -0.196 0.16111 -0.20139 0.16343 C -0.20659 0.16551 -0.2125 0.1706 -0.2177 0.1706 " pathEditMode="relative" rAng="0" ptsTypes="ffffffffffffffffA">
                                      <p:cBhvr>
                                        <p:cTn id="124" dur="2000" fill="hold"/>
                                        <p:tgtEl>
                                          <p:spTgt spid="25"/>
                                        </p:tgtEl>
                                        <p:attrNameLst>
                                          <p:attrName>ppt_x</p:attrName>
                                          <p:attrName>ppt_y</p:attrName>
                                        </p:attrNameLst>
                                      </p:cBhvr>
                                      <p:rCtr x="-10885" y="8519"/>
                                    </p:animMotion>
                                  </p:childTnLst>
                                </p:cTn>
                              </p:par>
                              <p:par>
                                <p:cTn id="125" presetID="35" presetClass="path" presetSubtype="0" accel="50000" decel="50000" fill="hold" grpId="1" nodeType="withEffect">
                                  <p:stCondLst>
                                    <p:cond delay="0"/>
                                  </p:stCondLst>
                                  <p:childTnLst>
                                    <p:animMotion origin="layout" path="M 3.33333E-6 -1.11111E-6 L -0.14289 0.04375 " pathEditMode="relative" rAng="0" ptsTypes="AA">
                                      <p:cBhvr>
                                        <p:cTn id="126" dur="2000" fill="hold"/>
                                        <p:tgtEl>
                                          <p:spTgt spid="8"/>
                                        </p:tgtEl>
                                        <p:attrNameLst>
                                          <p:attrName>ppt_x</p:attrName>
                                          <p:attrName>ppt_y</p:attrName>
                                        </p:attrNameLst>
                                      </p:cBhvr>
                                      <p:rCtr x="-7153" y="2176"/>
                                    </p:animMotion>
                                  </p:childTnLst>
                                </p:cTn>
                              </p:par>
                            </p:childTnLst>
                          </p:cTn>
                        </p:par>
                        <p:par>
                          <p:cTn id="127" fill="hold">
                            <p:stCondLst>
                              <p:cond delay="16500"/>
                            </p:stCondLst>
                            <p:childTnLst>
                              <p:par>
                                <p:cTn id="128" presetID="10" presetClass="exit" presetSubtype="0" fill="hold" grpId="2" nodeType="after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xit" presetSubtype="0" fill="hold" grpId="0" nodeType="withEffect">
                                  <p:stCondLst>
                                    <p:cond delay="3000"/>
                                  </p:stCondLst>
                                  <p:childTnLst>
                                    <p:animEffect transition="out" filter="fade">
                                      <p:cBhvr>
                                        <p:cTn id="142" dur="500"/>
                                        <p:tgtEl>
                                          <p:spTgt spid="10">
                                            <p:txEl>
                                              <p:pRg st="0" end="0"/>
                                            </p:txEl>
                                          </p:spTgt>
                                        </p:tgtEl>
                                      </p:cBhvr>
                                    </p:animEffect>
                                    <p:set>
                                      <p:cBhvr>
                                        <p:cTn id="143" dur="1" fill="hold">
                                          <p:stCondLst>
                                            <p:cond delay="499"/>
                                          </p:stCondLst>
                                        </p:cTn>
                                        <p:tgtEl>
                                          <p:spTgt spid="10">
                                            <p:txEl>
                                              <p:pRg st="0" end="0"/>
                                            </p:txEl>
                                          </p:spTgt>
                                        </p:tgtEl>
                                        <p:attrNameLst>
                                          <p:attrName>style.visibility</p:attrName>
                                        </p:attrNameLst>
                                      </p:cBhvr>
                                      <p:to>
                                        <p:strVal val="hidden"/>
                                      </p:to>
                                    </p:set>
                                  </p:childTnLst>
                                </p:cTn>
                              </p:par>
                              <p:par>
                                <p:cTn id="144" presetID="10" presetClass="exit" presetSubtype="0" fill="hold" nodeType="withEffect">
                                  <p:stCondLst>
                                    <p:cond delay="300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nodeType="withEffect">
                                  <p:stCondLst>
                                    <p:cond delay="300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par>
                          <p:cTn id="150" fill="hold">
                            <p:stCondLst>
                              <p:cond delay="20500"/>
                            </p:stCondLst>
                            <p:childTnLst>
                              <p:par>
                                <p:cTn id="151" presetID="10" presetClass="entr" presetSubtype="0" fill="hold" nodeType="after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fade">
                                      <p:cBhvr>
                                        <p:cTn id="153" dur="500"/>
                                        <p:tgtEl>
                                          <p:spTgt spid="11">
                                            <p:txEl>
                                              <p:pRg st="0" end="0"/>
                                            </p:txEl>
                                          </p:spTgt>
                                        </p:tgtEl>
                                      </p:cBhvr>
                                    </p:animEffect>
                                  </p:childTnLst>
                                </p:cTn>
                              </p:par>
                            </p:childTnLst>
                          </p:cTn>
                        </p:par>
                        <p:par>
                          <p:cTn id="154" fill="hold">
                            <p:stCondLst>
                              <p:cond delay="21000"/>
                            </p:stCondLst>
                            <p:childTnLst>
                              <p:par>
                                <p:cTn id="155" presetID="10"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500"/>
                                        <p:tgtEl>
                                          <p:spTgt spid="12"/>
                                        </p:tgtEl>
                                      </p:cBhvr>
                                    </p:animEffect>
                                  </p:childTnLst>
                                </p:cTn>
                              </p:par>
                            </p:childTnLst>
                          </p:cTn>
                        </p:par>
                        <p:par>
                          <p:cTn id="158" fill="hold">
                            <p:stCondLst>
                              <p:cond delay="21500"/>
                            </p:stCondLst>
                            <p:childTnLst>
                              <p:par>
                                <p:cTn id="159" presetID="10" presetClass="entr" presetSubtype="0" fill="hold"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500"/>
                                        <p:tgtEl>
                                          <p:spTgt spid="14"/>
                                        </p:tgtEl>
                                      </p:cBhvr>
                                    </p:animEffect>
                                  </p:childTnLst>
                                </p:cTn>
                              </p:par>
                            </p:childTnLst>
                          </p:cTn>
                        </p:par>
                        <p:par>
                          <p:cTn id="162" fill="hold">
                            <p:stCondLst>
                              <p:cond delay="22000"/>
                            </p:stCondLst>
                            <p:childTnLst>
                              <p:par>
                                <p:cTn id="163" presetID="10" presetClass="entr" presetSubtype="0"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fade">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8" grpId="0" animBg="1"/>
      <p:bldP spid="18" grpId="1" animBg="1"/>
      <p:bldP spid="32" grpId="0" animBg="1"/>
      <p:bldP spid="32" grpId="1" animBg="1"/>
      <p:bldP spid="8" grpId="0" animBg="1"/>
      <p:bldP spid="8" grpId="1" animBg="1"/>
      <p:bldP spid="8" grpId="2" animBg="1"/>
      <p:bldP spid="9" grpId="0"/>
      <p:bldP spid="9" grpId="1"/>
      <p:bldP spid="10" grpId="0" build="allAtOnce"/>
      <p:bldP spid="25" grpId="0" animBg="1"/>
      <p:bldP spid="25" grpId="1" animBg="1"/>
      <p:bldP spid="25" grpId="2" animBg="1"/>
      <p:bldP spid="34" grpId="0" animBg="1"/>
      <p:bldP spid="34" grpId="1"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3A21036-A404-442A-8C55-97C81192C6FF}"/>
              </a:ext>
            </a:extLst>
          </p:cNvPr>
          <p:cNvGraphicFramePr>
            <a:graphicFrameLocks/>
          </p:cNvGraphicFramePr>
          <p:nvPr>
            <p:extLst>
              <p:ext uri="{D42A27DB-BD31-4B8C-83A1-F6EECF244321}">
                <p14:modId xmlns:p14="http://schemas.microsoft.com/office/powerpoint/2010/main" val="2791129246"/>
              </p:ext>
            </p:extLst>
          </p:nvPr>
        </p:nvGraphicFramePr>
        <p:xfrm>
          <a:off x="467544" y="1844824"/>
          <a:ext cx="8285073" cy="4573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warmest </a:t>
            </a:r>
            <a:br>
              <a:rPr lang="en-GB" sz="3200" b="1" dirty="0">
                <a:latin typeface="Book Antiqua" pitchFamily="18" charset="0"/>
              </a:rPr>
            </a:br>
            <a:r>
              <a:rPr lang="en-GB" sz="3200" b="1" u="sng" dirty="0">
                <a:latin typeface="Book Antiqua" pitchFamily="18" charset="0"/>
              </a:rPr>
              <a:t>in January</a:t>
            </a:r>
            <a:r>
              <a:rPr lang="en-GB" sz="3200" b="1" dirty="0">
                <a:latin typeface="Book Antiqua" pitchFamily="18" charset="0"/>
              </a:rPr>
              <a:t>?</a:t>
            </a:r>
          </a:p>
        </p:txBody>
      </p:sp>
      <p:grpSp>
        <p:nvGrpSpPr>
          <p:cNvPr id="7" name="Group 6"/>
          <p:cNvGrpSpPr/>
          <p:nvPr/>
        </p:nvGrpSpPr>
        <p:grpSpPr>
          <a:xfrm>
            <a:off x="646860" y="129406"/>
            <a:ext cx="828796" cy="923330"/>
            <a:chOff x="7056784" y="5805264"/>
            <a:chExt cx="828796" cy="9233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3203848" y="2382971"/>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Wales was the warmest country in January. </a:t>
            </a:r>
          </a:p>
        </p:txBody>
      </p:sp>
      <p:sp>
        <p:nvSpPr>
          <p:cNvPr id="3" name="Down Arrow 2"/>
          <p:cNvSpPr/>
          <p:nvPr/>
        </p:nvSpPr>
        <p:spPr>
          <a:xfrm rot="1185347" flipH="1">
            <a:off x="4006334" y="3070654"/>
            <a:ext cx="354690" cy="716691"/>
          </a:xfrm>
          <a:prstGeom prst="downArrow">
            <a:avLst>
              <a:gd name="adj1" fmla="val 39299"/>
              <a:gd name="adj2" fmla="val 105950"/>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4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Considering what we know so far, where do you think daffodils flowered first?</a:t>
            </a:r>
          </a:p>
        </p:txBody>
      </p:sp>
      <p:grpSp>
        <p:nvGrpSpPr>
          <p:cNvPr id="3" name="Group 2"/>
          <p:cNvGrpSpPr/>
          <p:nvPr/>
        </p:nvGrpSpPr>
        <p:grpSpPr>
          <a:xfrm>
            <a:off x="646860" y="129406"/>
            <a:ext cx="828796" cy="923330"/>
            <a:chOff x="7056784" y="5805264"/>
            <a:chExt cx="828796" cy="92333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8" name="Table 7"/>
          <p:cNvGraphicFramePr>
            <a:graphicFrameLocks noGrp="1"/>
          </p:cNvGraphicFramePr>
          <p:nvPr>
            <p:extLst>
              <p:ext uri="{D42A27DB-BD31-4B8C-83A1-F6EECF244321}">
                <p14:modId xmlns:p14="http://schemas.microsoft.com/office/powerpoint/2010/main" val="2371104081"/>
              </p:ext>
            </p:extLst>
          </p:nvPr>
        </p:nvGraphicFramePr>
        <p:xfrm>
          <a:off x="1205323" y="2204864"/>
          <a:ext cx="6589338" cy="4248472"/>
        </p:xfrm>
        <a:graphic>
          <a:graphicData uri="http://schemas.openxmlformats.org/drawingml/2006/table">
            <a:tbl>
              <a:tblPr firstRow="1" bandRow="1">
                <a:tableStyleId>{5940675A-B579-460E-94D1-54222C63F5DA}</a:tableStyleId>
              </a:tblPr>
              <a:tblGrid>
                <a:gridCol w="3345969">
                  <a:extLst>
                    <a:ext uri="{9D8B030D-6E8A-4147-A177-3AD203B41FA5}">
                      <a16:colId xmlns:a16="http://schemas.microsoft.com/office/drawing/2014/main" val="20000"/>
                    </a:ext>
                  </a:extLst>
                </a:gridCol>
                <a:gridCol w="3243369">
                  <a:extLst>
                    <a:ext uri="{9D8B030D-6E8A-4147-A177-3AD203B41FA5}">
                      <a16:colId xmlns:a16="http://schemas.microsoft.com/office/drawing/2014/main" val="20001"/>
                    </a:ext>
                  </a:extLst>
                </a:gridCol>
              </a:tblGrid>
              <a:tr h="4248472">
                <a:tc>
                  <a:txBody>
                    <a:bodyPr/>
                    <a:lstStyle/>
                    <a:p>
                      <a:pPr algn="ctr"/>
                      <a:r>
                        <a:rPr lang="en-GB" sz="2400" b="1" u="sng" dirty="0">
                          <a:solidFill>
                            <a:schemeClr val="bg1"/>
                          </a:solidFill>
                          <a:effectLst>
                            <a:outerShdw blurRad="38100" dist="38100" dir="2700000" algn="tl">
                              <a:srgbClr val="000000">
                                <a:alpha val="43137"/>
                              </a:srgbClr>
                            </a:outerShdw>
                          </a:effectLst>
                          <a:latin typeface="Book Antiqua" panose="02040602050305030304" pitchFamily="18" charset="0"/>
                        </a:rPr>
                        <a:t>Most Rain:</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1 – Wales</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2 – Scotland</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3</a:t>
                      </a:r>
                      <a:r>
                        <a:rPr lang="en-GB" sz="2000" b="1" baseline="0" dirty="0">
                          <a:solidFill>
                            <a:schemeClr val="bg1"/>
                          </a:solidFill>
                          <a:effectLst>
                            <a:outerShdw blurRad="38100" dist="38100" dir="2700000" algn="tl">
                              <a:srgbClr val="000000">
                                <a:alpha val="43137"/>
                              </a:srgbClr>
                            </a:outerShdw>
                          </a:effectLst>
                          <a:latin typeface="Book Antiqua" panose="02040602050305030304" pitchFamily="18" charset="0"/>
                        </a:rPr>
                        <a:t> – Northern Ireland</a:t>
                      </a:r>
                    </a:p>
                    <a:p>
                      <a:pPr algn="ctr"/>
                      <a:r>
                        <a:rPr lang="en-GB" sz="2000" b="1" baseline="0" dirty="0">
                          <a:solidFill>
                            <a:schemeClr val="bg1"/>
                          </a:solidFill>
                          <a:effectLst>
                            <a:outerShdw blurRad="38100" dist="38100" dir="2700000" algn="tl">
                              <a:srgbClr val="000000">
                                <a:alpha val="43137"/>
                              </a:srgbClr>
                            </a:outerShdw>
                          </a:effectLst>
                          <a:latin typeface="Book Antiqua" panose="02040602050305030304" pitchFamily="18" charset="0"/>
                        </a:rPr>
                        <a:t>4 – England</a:t>
                      </a: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3" cstate="print">
                        <a:extLst>
                          <a:ext uri="{28A0092B-C50C-407E-A947-70E740481C1C}">
                            <a14:useLocalDpi xmlns:a14="http://schemas.microsoft.com/office/drawing/2010/main" val="0"/>
                          </a:ext>
                        </a:extLst>
                      </a:blip>
                      <a:srcRect/>
                      <a:stretch>
                        <a:fillRect/>
                      </a:stretch>
                    </a:blipFill>
                  </a:tcPr>
                </a:tc>
                <a:tc>
                  <a:txBody>
                    <a:bodyPr/>
                    <a:lstStyle/>
                    <a:p>
                      <a:pPr algn="ctr"/>
                      <a:r>
                        <a:rPr lang="en-GB" sz="2400" u="sng" dirty="0">
                          <a:effectLst>
                            <a:outerShdw blurRad="38100" dist="38100" dir="2700000" algn="tl">
                              <a:srgbClr val="000000">
                                <a:alpha val="43137"/>
                              </a:srgbClr>
                            </a:outerShdw>
                          </a:effectLst>
                          <a:latin typeface="Book Antiqua" panose="02040602050305030304" pitchFamily="18" charset="0"/>
                        </a:rPr>
                        <a:t>Warmest:</a:t>
                      </a:r>
                    </a:p>
                    <a:p>
                      <a:pPr algn="ctr"/>
                      <a:r>
                        <a:rPr lang="en-GB" sz="2000" dirty="0">
                          <a:effectLst>
                            <a:outerShdw blurRad="38100" dist="38100" dir="2700000" algn="tl">
                              <a:srgbClr val="000000">
                                <a:alpha val="43137"/>
                              </a:srgbClr>
                            </a:outerShdw>
                          </a:effectLst>
                          <a:latin typeface="Book Antiqua" panose="02040602050305030304" pitchFamily="18" charset="0"/>
                        </a:rPr>
                        <a:t>1</a:t>
                      </a:r>
                      <a:r>
                        <a:rPr lang="en-GB" sz="2000" baseline="0" dirty="0">
                          <a:effectLst>
                            <a:outerShdw blurRad="38100" dist="38100" dir="2700000" algn="tl">
                              <a:srgbClr val="000000">
                                <a:alpha val="43137"/>
                              </a:srgbClr>
                            </a:outerShdw>
                          </a:effectLst>
                          <a:latin typeface="Book Antiqua" panose="02040602050305030304" pitchFamily="18" charset="0"/>
                        </a:rPr>
                        <a:t> – Wales</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2 - England</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3 – Northern Ireland</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4 – Scotland</a:t>
                      </a:r>
                      <a:endParaRPr lang="en-GB" sz="2000" dirty="0">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EFE8E8EA-F8C4-45AC-86F4-571DC18E0169}"/>
              </a:ext>
            </a:extLst>
          </p:cNvPr>
          <p:cNvSpPr txBox="1"/>
          <p:nvPr/>
        </p:nvSpPr>
        <p:spPr>
          <a:xfrm>
            <a:off x="1475656" y="1628800"/>
            <a:ext cx="5976664" cy="523220"/>
          </a:xfrm>
          <a:prstGeom prst="rect">
            <a:avLst/>
          </a:prstGeom>
          <a:noFill/>
        </p:spPr>
        <p:txBody>
          <a:bodyPr wrap="square" rtlCol="0">
            <a:spAutoFit/>
          </a:bodyPr>
          <a:lstStyle/>
          <a:p>
            <a:pPr algn="ctr"/>
            <a:r>
              <a:rPr lang="en-GB" sz="2800" dirty="0">
                <a:latin typeface="Book Antiqua" panose="02040602050305030304" pitchFamily="18" charset="0"/>
              </a:rPr>
              <a:t>2020-21 Weather Data: Ranked</a:t>
            </a:r>
          </a:p>
        </p:txBody>
      </p:sp>
    </p:spTree>
    <p:extLst>
      <p:ext uri="{BB962C8B-B14F-4D97-AF65-F5344CB8AC3E}">
        <p14:creationId xmlns:p14="http://schemas.microsoft.com/office/powerpoint/2010/main" val="105192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11779</TotalTime>
  <Words>1015</Words>
  <Application>Microsoft Office PowerPoint</Application>
  <PresentationFormat>Letter Paper (8.5x11 in)</PresentationFormat>
  <Paragraphs>164</Paragraphs>
  <Slides>16</Slides>
  <Notes>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Elephant</vt:lpstr>
      <vt:lpstr>Office Theme</vt:lpstr>
      <vt:lpstr>PowerPoint Presentation</vt:lpstr>
      <vt:lpstr>PowerPoint Presentation</vt:lpstr>
      <vt:lpstr>For this investigation we divided all schools into the four countries taking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Bulbs!</vt:lpstr>
      <vt:lpstr>Finding a trend is quite difficult but some things are clear…</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Blake</dc:creator>
  <cp:lastModifiedBy>Samantha Moore</cp:lastModifiedBy>
  <cp:revision>232</cp:revision>
  <cp:lastPrinted>2015-08-19T14:42:42Z</cp:lastPrinted>
  <dcterms:created xsi:type="dcterms:W3CDTF">2012-06-01T10:21:59Z</dcterms:created>
  <dcterms:modified xsi:type="dcterms:W3CDTF">2021-05-11T09:53:14Z</dcterms:modified>
</cp:coreProperties>
</file>