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7" r:id="rId4"/>
    <p:sldId id="266" r:id="rId5"/>
    <p:sldId id="268" r:id="rId6"/>
    <p:sldId id="260" r:id="rId7"/>
    <p:sldId id="269" r:id="rId8"/>
    <p:sldId id="270" r:id="rId9"/>
    <p:sldId id="264" r:id="rId10"/>
    <p:sldId id="257" r:id="rId11"/>
    <p:sldId id="271" r:id="rId12"/>
  </p:sldIdLst>
  <p:sldSz cx="9144000" cy="6858000" type="letter"/>
  <p:notesSz cx="6735763" cy="9799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A3A"/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0" d="100"/>
          <a:sy n="60" d="100"/>
        </p:scale>
        <p:origin x="-811" y="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irkfs01\User%20Data\Shared\GraceM\Bulb%20Project%20Evaluatio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Rainfall!$DN$7</c:f>
              <c:strCache>
                <c:ptCount val="1"/>
                <c:pt idx="0">
                  <c:v>England </c:v>
                </c:pt>
              </c:strCache>
            </c:strRef>
          </c:tx>
          <c:spPr>
            <a:solidFill>
              <a:srgbClr val="EA3A3A"/>
            </a:solidFill>
          </c:spPr>
          <c:invertIfNegative val="0"/>
          <c:val>
            <c:numRef>
              <c:f>Rainfall!$DO$7</c:f>
              <c:numCache>
                <c:formatCode>General</c:formatCode>
                <c:ptCount val="1"/>
                <c:pt idx="0">
                  <c:v>17.11</c:v>
                </c:pt>
              </c:numCache>
            </c:numRef>
          </c:val>
        </c:ser>
        <c:ser>
          <c:idx val="1"/>
          <c:order val="1"/>
          <c:tx>
            <c:strRef>
              <c:f>Rainfall!$DN$8</c:f>
              <c:strCache>
                <c:ptCount val="1"/>
                <c:pt idx="0">
                  <c:v>Scotland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val>
            <c:numRef>
              <c:f>Rainfall!$DO$8</c:f>
              <c:numCache>
                <c:formatCode>General</c:formatCode>
                <c:ptCount val="1"/>
                <c:pt idx="0">
                  <c:v>14.6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2278272"/>
        <c:axId val="82279808"/>
      </c:barChart>
      <c:catAx>
        <c:axId val="82278272"/>
        <c:scaling>
          <c:orientation val="minMax"/>
        </c:scaling>
        <c:delete val="1"/>
        <c:axPos val="b"/>
        <c:majorTickMark val="none"/>
        <c:minorTickMark val="none"/>
        <c:tickLblPos val="nextTo"/>
        <c:crossAx val="82279808"/>
        <c:crosses val="autoZero"/>
        <c:auto val="1"/>
        <c:lblAlgn val="ctr"/>
        <c:lblOffset val="100"/>
        <c:noMultiLvlLbl val="0"/>
      </c:catAx>
      <c:valAx>
        <c:axId val="82279808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Rainfall (mm)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 b="0"/>
            </a:pPr>
            <a:endParaRPr lang="en-US"/>
          </a:p>
        </c:txPr>
        <c:crossAx val="82278272"/>
        <c:crosses val="autoZero"/>
        <c:crossBetween val="between"/>
        <c:majorUnit val="2"/>
        <c:minorUnit val="1"/>
      </c:valAx>
    </c:plotArea>
    <c:legend>
      <c:legendPos val="b"/>
      <c:layout/>
      <c:overlay val="0"/>
      <c:txPr>
        <a:bodyPr/>
        <a:lstStyle/>
        <a:p>
          <a:pPr>
            <a:defRPr sz="18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b="1">
          <a:latin typeface="Book Antiqua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Temperature!$D$47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rgbClr val="EA3A3A"/>
            </a:solidFill>
          </c:spPr>
          <c:invertIfNegative val="0"/>
          <c:val>
            <c:numRef>
              <c:f>Temperature!$E$47</c:f>
              <c:numCache>
                <c:formatCode>General</c:formatCode>
                <c:ptCount val="1"/>
                <c:pt idx="0">
                  <c:v>27.12</c:v>
                </c:pt>
              </c:numCache>
            </c:numRef>
          </c:val>
        </c:ser>
        <c:ser>
          <c:idx val="1"/>
          <c:order val="1"/>
          <c:tx>
            <c:strRef>
              <c:f>Temperature!$D$48</c:f>
              <c:strCache>
                <c:ptCount val="1"/>
                <c:pt idx="0">
                  <c:v>Scotland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val>
            <c:numRef>
              <c:f>Temperature!$E$48</c:f>
              <c:numCache>
                <c:formatCode>General</c:formatCode>
                <c:ptCount val="1"/>
                <c:pt idx="0">
                  <c:v>24.27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1950208"/>
        <c:axId val="81951744"/>
      </c:barChart>
      <c:catAx>
        <c:axId val="81950208"/>
        <c:scaling>
          <c:orientation val="minMax"/>
        </c:scaling>
        <c:delete val="1"/>
        <c:axPos val="b"/>
        <c:majorTickMark val="none"/>
        <c:minorTickMark val="none"/>
        <c:tickLblPos val="nextTo"/>
        <c:crossAx val="81951744"/>
        <c:crosses val="autoZero"/>
        <c:auto val="1"/>
        <c:lblAlgn val="ctr"/>
        <c:lblOffset val="100"/>
        <c:noMultiLvlLbl val="0"/>
      </c:catAx>
      <c:valAx>
        <c:axId val="81951744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Temperature (</a:t>
                </a:r>
                <a:r>
                  <a:rPr lang="en-US" sz="2000" baseline="30000"/>
                  <a:t>o</a:t>
                </a:r>
                <a:r>
                  <a:rPr lang="en-US" sz="2000"/>
                  <a:t>C)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81950208"/>
        <c:crosses val="autoZero"/>
        <c:crossBetween val="between"/>
        <c:majorUnit val="5"/>
        <c:minorUnit val="1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Book Antiqua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Temperature!$B$44</c:f>
              <c:strCache>
                <c:ptCount val="1"/>
                <c:pt idx="0">
                  <c:v>England</c:v>
                </c:pt>
              </c:strCache>
            </c:strRef>
          </c:tx>
          <c:spPr>
            <a:ln>
              <a:solidFill>
                <a:srgbClr val="EA3A3A"/>
              </a:solidFill>
            </a:ln>
          </c:spPr>
          <c:marker>
            <c:symbol val="none"/>
          </c:marker>
          <c:cat>
            <c:strRef>
              <c:f>Temperature!$C$43:$G$43</c:f>
              <c:strCache>
                <c:ptCount val="5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</c:strCache>
            </c:strRef>
          </c:cat>
          <c:val>
            <c:numRef>
              <c:f>Temperature!$C$44:$G$44</c:f>
              <c:numCache>
                <c:formatCode>0.000</c:formatCode>
                <c:ptCount val="5"/>
                <c:pt idx="0">
                  <c:v>9.3618882275132282</c:v>
                </c:pt>
                <c:pt idx="1">
                  <c:v>3.6483333333333334</c:v>
                </c:pt>
                <c:pt idx="2">
                  <c:v>3.1939767404937682</c:v>
                </c:pt>
                <c:pt idx="3">
                  <c:v>5.4500101750101742</c:v>
                </c:pt>
                <c:pt idx="4">
                  <c:v>5.4619615642641959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Temperature!$B$45</c:f>
              <c:strCache>
                <c:ptCount val="1"/>
                <c:pt idx="0">
                  <c:v>Scotland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Temperature!$C$43:$G$43</c:f>
              <c:strCache>
                <c:ptCount val="5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</c:strCache>
            </c:strRef>
          </c:cat>
          <c:val>
            <c:numRef>
              <c:f>Temperature!$C$45:$G$45</c:f>
              <c:numCache>
                <c:formatCode>0.000</c:formatCode>
                <c:ptCount val="5"/>
                <c:pt idx="0">
                  <c:v>8.4580995758627342</c:v>
                </c:pt>
                <c:pt idx="1">
                  <c:v>2.4516666666666667</c:v>
                </c:pt>
                <c:pt idx="2">
                  <c:v>4.0893541613113982</c:v>
                </c:pt>
                <c:pt idx="3">
                  <c:v>5.8522079772079767</c:v>
                </c:pt>
                <c:pt idx="4">
                  <c:v>3.420369076657777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28992"/>
        <c:axId val="47862528"/>
      </c:lineChart>
      <c:catAx>
        <c:axId val="83028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Book Antiqua" pitchFamily="18" charset="0"/>
              </a:defRPr>
            </a:pPr>
            <a:endParaRPr lang="en-US"/>
          </a:p>
        </c:txPr>
        <c:crossAx val="47862528"/>
        <c:crossesAt val="0"/>
        <c:auto val="1"/>
        <c:lblAlgn val="ctr"/>
        <c:lblOffset val="100"/>
        <c:noMultiLvlLbl val="0"/>
      </c:catAx>
      <c:valAx>
        <c:axId val="4786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GB" sz="2000">
                    <a:latin typeface="Book Antiqua" pitchFamily="18" charset="0"/>
                  </a:rPr>
                  <a:t>Temperature</a:t>
                </a:r>
                <a:r>
                  <a:rPr lang="en-GB" sz="2000" baseline="0">
                    <a:latin typeface="Book Antiqua" pitchFamily="18" charset="0"/>
                  </a:rPr>
                  <a:t> </a:t>
                </a:r>
                <a:r>
                  <a:rPr lang="en-GB" sz="2000" baseline="30000">
                    <a:latin typeface="Book Antiqua" pitchFamily="18" charset="0"/>
                  </a:rPr>
                  <a:t>o</a:t>
                </a:r>
                <a:r>
                  <a:rPr lang="en-GB" sz="2000" baseline="0">
                    <a:latin typeface="Book Antiqua" pitchFamily="18" charset="0"/>
                  </a:rPr>
                  <a:t>C</a:t>
                </a:r>
                <a:endParaRPr lang="en-GB" sz="2000">
                  <a:latin typeface="Book Antiqua" pitchFamily="18" charset="0"/>
                </a:endParaRPr>
              </a:p>
            </c:rich>
          </c:tx>
          <c:layout>
            <c:manualLayout>
              <c:xMode val="edge"/>
              <c:yMode val="edge"/>
              <c:x val="2.5821596244131457E-2"/>
              <c:y val="0.37374052201808106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Book Antiqua" pitchFamily="18" charset="0"/>
              </a:defRPr>
            </a:pPr>
            <a:endParaRPr lang="en-US"/>
          </a:p>
        </c:txPr>
        <c:crossAx val="830289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>
                <a:latin typeface="Book Antiqua" pitchFamily="18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>
                <a:latin typeface="Book Antiqua" pitchFamily="18" charset="0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1800">
              <a:latin typeface="Book Antiqua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'Flowering Dates'!$B$1</c:f>
              <c:strCache>
                <c:ptCount val="1"/>
                <c:pt idx="0">
                  <c:v>Ground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'Flowering Dates'!$A$2:$A$3</c:f>
              <c:strCache>
                <c:ptCount val="2"/>
                <c:pt idx="0">
                  <c:v>Scotland</c:v>
                </c:pt>
                <c:pt idx="1">
                  <c:v>England</c:v>
                </c:pt>
              </c:strCache>
            </c:strRef>
          </c:cat>
          <c:val>
            <c:numRef>
              <c:f>'Flowering Dates'!$B$2:$B$3</c:f>
              <c:numCache>
                <c:formatCode>m/d/yyyy</c:formatCode>
                <c:ptCount val="2"/>
                <c:pt idx="0">
                  <c:v>41378</c:v>
                </c:pt>
                <c:pt idx="1">
                  <c:v>41373</c:v>
                </c:pt>
              </c:numCache>
            </c:numRef>
          </c:val>
        </c:ser>
        <c:ser>
          <c:idx val="1"/>
          <c:order val="1"/>
          <c:tx>
            <c:strRef>
              <c:f>'Flowering Dates'!$C$1</c:f>
              <c:strCache>
                <c:ptCount val="1"/>
                <c:pt idx="0">
                  <c:v>Pots</c:v>
                </c:pt>
              </c:strCache>
            </c:strRef>
          </c:tx>
          <c:spPr>
            <a:solidFill>
              <a:srgbClr val="663300"/>
            </a:solidFill>
          </c:spPr>
          <c:invertIfNegative val="0"/>
          <c:cat>
            <c:strRef>
              <c:f>'Flowering Dates'!$A$2:$A$3</c:f>
              <c:strCache>
                <c:ptCount val="2"/>
                <c:pt idx="0">
                  <c:v>Scotland</c:v>
                </c:pt>
                <c:pt idx="1">
                  <c:v>England</c:v>
                </c:pt>
              </c:strCache>
            </c:strRef>
          </c:cat>
          <c:val>
            <c:numRef>
              <c:f>'Flowering Dates'!$C$2:$C$3</c:f>
              <c:numCache>
                <c:formatCode>m/d/yyyy</c:formatCode>
                <c:ptCount val="2"/>
                <c:pt idx="0">
                  <c:v>41366</c:v>
                </c:pt>
                <c:pt idx="1">
                  <c:v>41371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8736"/>
        <c:axId val="20790272"/>
      </c:barChart>
      <c:catAx>
        <c:axId val="20788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790272"/>
        <c:crosses val="autoZero"/>
        <c:auto val="1"/>
        <c:lblAlgn val="ctr"/>
        <c:lblOffset val="100"/>
        <c:noMultiLvlLbl val="0"/>
      </c:catAx>
      <c:valAx>
        <c:axId val="20790272"/>
        <c:scaling>
          <c:orientation val="minMax"/>
        </c:scaling>
        <c:delete val="0"/>
        <c:axPos val="l"/>
        <c:majorGridlines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78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4048319249931"/>
          <c:y val="0.3426734015626921"/>
          <c:w val="0.2244905794780972"/>
          <c:h val="0.3153415984167449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Book Antiqua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A3A3A"/>
              </a:solidFill>
            </c:spPr>
          </c:dPt>
          <c:cat>
            <c:strRef>
              <c:f>Sheet5!$H$26:$H$27</c:f>
              <c:strCache>
                <c:ptCount val="2"/>
                <c:pt idx="0">
                  <c:v>England</c:v>
                </c:pt>
                <c:pt idx="1">
                  <c:v>Scotland</c:v>
                </c:pt>
              </c:strCache>
            </c:strRef>
          </c:cat>
          <c:val>
            <c:numRef>
              <c:f>Sheet5!$I$26:$I$27</c:f>
              <c:numCache>
                <c:formatCode>General</c:formatCode>
                <c:ptCount val="2"/>
                <c:pt idx="0">
                  <c:v>194.57</c:v>
                </c:pt>
                <c:pt idx="1">
                  <c:v>185.31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26208"/>
        <c:axId val="23801856"/>
      </c:barChart>
      <c:catAx>
        <c:axId val="22526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3801856"/>
        <c:crosses val="autoZero"/>
        <c:auto val="1"/>
        <c:lblAlgn val="ctr"/>
        <c:lblOffset val="100"/>
        <c:noMultiLvlLbl val="0"/>
      </c:catAx>
      <c:valAx>
        <c:axId val="23801856"/>
        <c:scaling>
          <c:orientation val="minMax"/>
          <c:max val="2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GB" sz="2000" dirty="0" smtClean="0"/>
                  <a:t>Height (mm)</a:t>
                </a:r>
                <a:endParaRPr lang="en-GB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2526208"/>
        <c:crosses val="autoZero"/>
        <c:crossBetween val="between"/>
        <c:majorUnit val="20"/>
        <c:minorUnit val="1"/>
      </c:valAx>
    </c:plotArea>
    <c:plotVisOnly val="1"/>
    <c:dispBlanksAs val="gap"/>
    <c:showDLblsOverMax val="0"/>
  </c:chart>
  <c:txPr>
    <a:bodyPr/>
    <a:lstStyle/>
    <a:p>
      <a:pPr>
        <a:defRPr>
          <a:latin typeface="Book Antiqua" pitchFamily="18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0.625</cdr:x>
      <cdr:y>0.01852</cdr:y>
    </cdr:from>
    <cdr:to>
      <cdr:x>0.74107</cdr:x>
      <cdr:y>0.55556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5040560" y="72008"/>
          <a:ext cx="936104" cy="20882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62C9A-3878-4DF6-92A8-280C3E914686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26B69-651C-458E-A63E-5F5AC7279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7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26B69-651C-458E-A63E-5F5AC7279B5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8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49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5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53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59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5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8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8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1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1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21EAF-A937-4B58-A3E7-697965014063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F89FD-64F2-4252-96D0-06415BD5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4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135" y="468259"/>
            <a:ext cx="3201049" cy="151216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68259"/>
            <a:ext cx="2431923" cy="15121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24" y="3429001"/>
            <a:ext cx="3407861" cy="3022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429000"/>
            <a:ext cx="2273826" cy="30222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0976" y="3429000"/>
            <a:ext cx="2645497" cy="30222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4525" y="2226641"/>
            <a:ext cx="8031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latin typeface="Book Antiqua" pitchFamily="18" charset="0"/>
              </a:rPr>
              <a:t>Results Report</a:t>
            </a:r>
            <a:endParaRPr lang="en-GB" sz="54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7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77525"/>
            <a:ext cx="756084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itchFamily="18" charset="0"/>
              </a:rPr>
              <a:t>This could be because:</a:t>
            </a:r>
          </a:p>
          <a:p>
            <a:endParaRPr lang="en-GB" sz="2600" dirty="0">
              <a:latin typeface="Book Antiqu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>
                <a:latin typeface="Book Antiqua" pitchFamily="18" charset="0"/>
              </a:rPr>
              <a:t>England had more rainfall so the daffodils had more water to grow, </a:t>
            </a:r>
            <a:r>
              <a:rPr lang="en-GB" sz="2600" b="1" dirty="0" smtClean="0">
                <a:latin typeface="Book Antiqua" pitchFamily="18" charset="0"/>
              </a:rPr>
              <a:t>or</a:t>
            </a:r>
          </a:p>
          <a:p>
            <a:endParaRPr lang="en-GB" sz="2600" b="1" dirty="0" smtClean="0">
              <a:latin typeface="Book Antiqu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600" dirty="0" smtClean="0">
                <a:latin typeface="Book Antiqua" pitchFamily="18" charset="0"/>
              </a:rPr>
              <a:t>England was the warmest region overall, and daffodils need sunlight to grow.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600" dirty="0">
              <a:latin typeface="Book Antiqua" pitchFamily="18" charset="0"/>
            </a:endParaRPr>
          </a:p>
          <a:p>
            <a:r>
              <a:rPr lang="en-GB" sz="2600" dirty="0" smtClean="0">
                <a:latin typeface="Book Antiqua" pitchFamily="18" charset="0"/>
              </a:rPr>
              <a:t>To be sure why we would need to do more experiments.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600" dirty="0">
              <a:latin typeface="Book Antiqua" pitchFamily="18" charset="0"/>
            </a:endParaRPr>
          </a:p>
          <a:p>
            <a:r>
              <a:rPr lang="en-GB" sz="2800" b="1" dirty="0" smtClean="0">
                <a:latin typeface="Book Antiqua" pitchFamily="18" charset="0"/>
              </a:rPr>
              <a:t>Can you think of any other reasons why daffodils may have grown taller in England?</a:t>
            </a:r>
          </a:p>
          <a:p>
            <a:endParaRPr lang="en-GB" sz="2800" dirty="0" smtClean="0">
              <a:latin typeface="Book Antiqu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0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latin typeface="Book Antiqua" pitchFamily="18" charset="0"/>
              </a:rPr>
              <a:t>Finding a trend is quite difficult but some things are clear…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700808"/>
            <a:ext cx="3610744" cy="4608512"/>
          </a:xfrm>
          <a:prstGeom prst="rect">
            <a:avLst/>
          </a:prstGeom>
        </p:spPr>
        <p:txBody>
          <a:bodyPr vert="horz" lIns="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Tx/>
              <a:buNone/>
            </a:pPr>
            <a:r>
              <a:rPr lang="en-GB" dirty="0" smtClean="0">
                <a:latin typeface="Book Antiqua" pitchFamily="18" charset="0"/>
              </a:rPr>
              <a:t>The bulbs rely on both sunshine and warmth in order to flower.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en-GB" dirty="0" smtClean="0">
              <a:latin typeface="Book Antiqua" pitchFamily="18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GB" dirty="0" smtClean="0">
                <a:latin typeface="Book Antiqua" pitchFamily="18" charset="0"/>
              </a:rPr>
              <a:t>Our seasons are becoming more  unpredictable as our world is getting warmer.</a:t>
            </a:r>
          </a:p>
        </p:txBody>
      </p:sp>
      <p:pic>
        <p:nvPicPr>
          <p:cNvPr id="4100" name="Picture 4" descr="C:\Users\RoseB\AppData\Local\Microsoft\Windows\Temporary Internet Files\Content.IE5\19U0W3SR\MP900289197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99992" y="1736333"/>
            <a:ext cx="3894083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9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Book Antiqua" pitchFamily="18" charset="0"/>
              </a:rPr>
              <a:t>Super Scientists!</a:t>
            </a:r>
            <a:endParaRPr lang="en-GB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Book Antiqua" pitchFamily="18" charset="0"/>
              </a:rPr>
              <a:t>The Edina Trust would like to thank everyone that worked so hard planting their bulbs, observing and sending in their records.</a:t>
            </a:r>
          </a:p>
          <a:p>
            <a:pPr marL="0" indent="0">
              <a:buNone/>
            </a:pPr>
            <a:endParaRPr lang="en-GB" dirty="0" smtClean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Book Antiqua" pitchFamily="18" charset="0"/>
              </a:rPr>
              <a:t>We couldn’t have carried out an experiment like this without your help!</a:t>
            </a:r>
          </a:p>
        </p:txBody>
      </p:sp>
      <p:pic>
        <p:nvPicPr>
          <p:cNvPr id="2050" name="Picture 2" descr="C:\Users\RoseB\AppData\Local\Microsoft\Windows\Temporary Internet Files\Content.IE5\LPA16MQ2\MC90044138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856" y="109736"/>
            <a:ext cx="1591072" cy="159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33265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Book Antiqua" pitchFamily="18" charset="0"/>
              </a:rPr>
              <a:t>Which region had the most/least rain?</a:t>
            </a:r>
            <a:endParaRPr lang="en-GB" sz="3200" b="1" dirty="0"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949281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Book Antiqua" pitchFamily="18" charset="0"/>
              </a:rPr>
              <a:t>England had more rain than Scotland. Can you estimate how much more?</a:t>
            </a:r>
            <a:endParaRPr lang="en-GB" sz="2400" dirty="0">
              <a:latin typeface="Book Antiqua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899902"/>
              </p:ext>
            </p:extLst>
          </p:nvPr>
        </p:nvGraphicFramePr>
        <p:xfrm>
          <a:off x="683568" y="1124744"/>
          <a:ext cx="7272808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5" name="Picture 3" descr="C:\Users\RoseB\AppData\Local\Microsoft\Windows\Temporary Internet Files\Content.IE5\LPA16MQ2\MC9003893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25" y="1196752"/>
            <a:ext cx="880567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5816" y="3212976"/>
            <a:ext cx="3609974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Book Antiqua" pitchFamily="18" charset="0"/>
              </a:rPr>
              <a:t>During the Bulb Project there was approximately 2mm more rain in England than Scotland</a:t>
            </a:r>
            <a:endParaRPr lang="en-GB" sz="2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3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Book Antiqua" pitchFamily="18" charset="0"/>
              </a:rPr>
              <a:t>Which region was the warmest/coldest?</a:t>
            </a:r>
            <a:endParaRPr lang="en-GB" sz="3200" b="1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734" y="5865962"/>
            <a:ext cx="8370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Book Antiqua" pitchFamily="18" charset="0"/>
              </a:rPr>
              <a:t>England was also the warmest. Why do you think that is?</a:t>
            </a:r>
            <a:endParaRPr lang="en-GB" sz="2400" dirty="0">
              <a:latin typeface="Book Antiqua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57892"/>
              </p:ext>
            </p:extLst>
          </p:nvPr>
        </p:nvGraphicFramePr>
        <p:xfrm>
          <a:off x="899592" y="1196753"/>
          <a:ext cx="72008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8" name="Picture 4" descr="C:\Users\RoseB\AppData\Local\Microsoft\Windows\Temporary Internet Files\Content.IE5\NP4WQC7W\MC9002321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937788" cy="89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0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093" y="404664"/>
            <a:ext cx="78488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 smtClean="0">
                <a:latin typeface="Book Antiqua" pitchFamily="18" charset="0"/>
              </a:rPr>
              <a:t>Flowers will open earliest in areas where it is both warm and sunny, especially during the month of February.</a:t>
            </a:r>
          </a:p>
          <a:p>
            <a:endParaRPr lang="en-GB" dirty="0">
              <a:latin typeface="Book Antiqua" pitchFamily="18" charset="0"/>
            </a:endParaRPr>
          </a:p>
          <a:p>
            <a:endParaRPr lang="en-GB" dirty="0" smtClean="0">
              <a:latin typeface="Book Antiqua" pitchFamily="18" charset="0"/>
            </a:endParaRPr>
          </a:p>
          <a:p>
            <a:r>
              <a:rPr lang="en-GB" dirty="0" smtClean="0">
                <a:latin typeface="Book Antiqua" pitchFamily="18" charset="0"/>
              </a:rPr>
              <a:t>As you can see, during February it was slightly warmer in Scotland than it was in England.</a:t>
            </a:r>
          </a:p>
          <a:p>
            <a:endParaRPr lang="en-GB" dirty="0" smtClean="0">
              <a:latin typeface="Book Antiqua" pitchFamily="18" charset="0"/>
            </a:endParaRPr>
          </a:p>
          <a:p>
            <a:r>
              <a:rPr lang="en-GB" dirty="0" smtClean="0">
                <a:latin typeface="Book Antiqua" pitchFamily="18" charset="0"/>
              </a:rPr>
              <a:t>But by March, it was a lot colder in Scotland. </a:t>
            </a:r>
            <a:r>
              <a:rPr lang="en-GB" dirty="0" err="1" smtClean="0">
                <a:latin typeface="Book Antiqua" pitchFamily="18" charset="0"/>
              </a:rPr>
              <a:t>Brrrr</a:t>
            </a:r>
            <a:r>
              <a:rPr lang="en-GB" dirty="0" smtClean="0">
                <a:latin typeface="Book Antiqua" pitchFamily="18" charset="0"/>
              </a:rPr>
              <a:t>!</a:t>
            </a:r>
            <a:endParaRPr lang="en-GB" dirty="0">
              <a:latin typeface="Book Antiqua" pitchFamily="18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71639"/>
              </p:ext>
            </p:extLst>
          </p:nvPr>
        </p:nvGraphicFramePr>
        <p:xfrm>
          <a:off x="755576" y="2636912"/>
          <a:ext cx="80648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>
          <a:xfrm>
            <a:off x="5584924" y="4221088"/>
            <a:ext cx="144016" cy="144016"/>
          </a:xfrm>
          <a:prstGeom prst="ellipse">
            <a:avLst/>
          </a:prstGeom>
          <a:solidFill>
            <a:srgbClr val="EA3A3A"/>
          </a:solidFill>
          <a:ln>
            <a:solidFill>
              <a:srgbClr val="E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660232" y="4234284"/>
            <a:ext cx="144016" cy="144016"/>
          </a:xfrm>
          <a:prstGeom prst="ellipse">
            <a:avLst/>
          </a:prstGeom>
          <a:solidFill>
            <a:srgbClr val="EA3A3A"/>
          </a:solidFill>
          <a:ln>
            <a:solidFill>
              <a:srgbClr val="E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660232" y="479715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580112" y="4077072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Curved Connector 3"/>
          <p:cNvCxnSpPr/>
          <p:nvPr/>
        </p:nvCxnSpPr>
        <p:spPr>
          <a:xfrm rot="5400000">
            <a:off x="5184068" y="2456892"/>
            <a:ext cx="2160240" cy="1080120"/>
          </a:xfrm>
          <a:prstGeom prst="curvedConnector3">
            <a:avLst>
              <a:gd name="adj1" fmla="val 5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4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8864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Book Antiqua" pitchFamily="18" charset="0"/>
              </a:rPr>
              <a:t>But the flowers opened earlier in England when planted in the ground</a:t>
            </a:r>
          </a:p>
          <a:p>
            <a:pPr algn="ctr"/>
            <a:r>
              <a:rPr lang="en-GB" sz="2800" dirty="0" smtClean="0">
                <a:latin typeface="Book Antiqua" pitchFamily="18" charset="0"/>
              </a:rPr>
              <a:t> - and even earlier in Scotland when planted in pots</a:t>
            </a:r>
            <a:endParaRPr lang="en-GB" sz="2800" dirty="0">
              <a:latin typeface="Book Antiqua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058288"/>
              </p:ext>
            </p:extLst>
          </p:nvPr>
        </p:nvGraphicFramePr>
        <p:xfrm>
          <a:off x="971600" y="1573635"/>
          <a:ext cx="7344816" cy="4376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609329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Book Antiqua" pitchFamily="18" charset="0"/>
              </a:rPr>
              <a:t>How many days later did their bulbs in the ground flower to those in pots?</a:t>
            </a:r>
            <a:endParaRPr lang="en-GB" sz="2000" dirty="0">
              <a:latin typeface="Book Antiqua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23928" y="2132856"/>
            <a:ext cx="0" cy="223224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84168" y="3068960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23928" y="2204864"/>
            <a:ext cx="144016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Book Antiqua" pitchFamily="18" charset="0"/>
              </a:rPr>
              <a:t>12 DAYS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84168" y="3049603"/>
            <a:ext cx="155986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Book Antiqua" pitchFamily="18" charset="0"/>
              </a:rPr>
              <a:t>2 DAYS</a:t>
            </a:r>
            <a:endParaRPr lang="en-GB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50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87025"/>
            <a:ext cx="777686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Book Antiqua" pitchFamily="18" charset="0"/>
              </a:rPr>
              <a:t>Why do you think the daffodils in pots flowered at different times to the daffodils planted in the ground?</a:t>
            </a:r>
          </a:p>
          <a:p>
            <a:endParaRPr lang="en-GB" sz="3200" b="1" dirty="0">
              <a:latin typeface="Book Antiqua" pitchFamily="18" charset="0"/>
            </a:endParaRPr>
          </a:p>
          <a:p>
            <a:r>
              <a:rPr lang="en-GB" sz="2700" dirty="0" smtClean="0">
                <a:latin typeface="Book Antiqua" pitchFamily="18" charset="0"/>
              </a:rPr>
              <a:t>We think that it might be because the bulbs in pots are </a:t>
            </a:r>
            <a:r>
              <a:rPr lang="en-GB" sz="2700" smtClean="0">
                <a:latin typeface="Book Antiqua" pitchFamily="18" charset="0"/>
              </a:rPr>
              <a:t>more vulnerable </a:t>
            </a:r>
            <a:r>
              <a:rPr lang="en-GB" sz="2700" dirty="0" smtClean="0">
                <a:latin typeface="Book Antiqua" pitchFamily="18" charset="0"/>
              </a:rPr>
              <a:t>to changes in the weather – it takes a longer time for the bulbs in the ground to get warm.</a:t>
            </a:r>
          </a:p>
          <a:p>
            <a:endParaRPr lang="en-GB" sz="2700" dirty="0" smtClean="0">
              <a:latin typeface="Book Antiqua" pitchFamily="18" charset="0"/>
            </a:endParaRPr>
          </a:p>
          <a:p>
            <a:r>
              <a:rPr lang="en-GB" sz="2700" dirty="0" smtClean="0">
                <a:latin typeface="Book Antiqua" pitchFamily="18" charset="0"/>
              </a:rPr>
              <a:t>So, </a:t>
            </a:r>
            <a:r>
              <a:rPr lang="en-GB" sz="2700" dirty="0">
                <a:latin typeface="Book Antiqua" pitchFamily="18" charset="0"/>
              </a:rPr>
              <a:t>w</a:t>
            </a:r>
            <a:r>
              <a:rPr lang="en-GB" sz="2700" dirty="0" smtClean="0">
                <a:latin typeface="Book Antiqua" pitchFamily="18" charset="0"/>
              </a:rPr>
              <a:t>here </a:t>
            </a:r>
            <a:r>
              <a:rPr lang="en-GB" sz="2700" dirty="0">
                <a:latin typeface="Book Antiqua" pitchFamily="18" charset="0"/>
              </a:rPr>
              <a:t>the temperatures were </a:t>
            </a:r>
            <a:r>
              <a:rPr lang="en-GB" sz="2700" dirty="0" smtClean="0">
                <a:latin typeface="Book Antiqua" pitchFamily="18" charset="0"/>
              </a:rPr>
              <a:t>higher in February, </a:t>
            </a:r>
            <a:r>
              <a:rPr lang="en-GB" sz="2700" dirty="0">
                <a:latin typeface="Book Antiqua" pitchFamily="18" charset="0"/>
              </a:rPr>
              <a:t>the daffodils in pots flowered </a:t>
            </a:r>
            <a:r>
              <a:rPr lang="en-GB" sz="2700" dirty="0" smtClean="0">
                <a:latin typeface="Book Antiqua" pitchFamily="18" charset="0"/>
              </a:rPr>
              <a:t>earlier – like in </a:t>
            </a:r>
            <a:r>
              <a:rPr lang="en-GB" sz="2700" b="1" dirty="0" smtClean="0">
                <a:latin typeface="Book Antiqua" pitchFamily="18" charset="0"/>
              </a:rPr>
              <a:t>Scotland</a:t>
            </a:r>
            <a:r>
              <a:rPr lang="en-GB" sz="2700" dirty="0" smtClean="0">
                <a:latin typeface="Book Antiqua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18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628800"/>
            <a:ext cx="75608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atin typeface="Book Antiqua" pitchFamily="18" charset="0"/>
              </a:rPr>
              <a:t>What do you think?</a:t>
            </a:r>
          </a:p>
          <a:p>
            <a:endParaRPr lang="en-GB" sz="2800" dirty="0">
              <a:latin typeface="Book Antiqua" pitchFamily="18" charset="0"/>
            </a:endParaRPr>
          </a:p>
          <a:p>
            <a:pPr algn="ctr"/>
            <a:r>
              <a:rPr lang="en-GB" sz="3200" dirty="0" smtClean="0">
                <a:latin typeface="Book Antiqua" pitchFamily="18" charset="0"/>
              </a:rPr>
              <a:t>Our reason might be right, but we would need to test it to make sure – that’s what science is all about!</a:t>
            </a:r>
          </a:p>
          <a:p>
            <a:endParaRPr lang="en-GB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310681"/>
            <a:ext cx="75608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cs typeface="Arial" pitchFamily="34" charset="0"/>
              </a:rPr>
              <a:t>Which region had the tallest/shortest daffodils?</a:t>
            </a:r>
            <a:r>
              <a:rPr kumimoji="0" lang="en-GB" sz="32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cs typeface="Arial" pitchFamily="34" charset="0"/>
              </a:rPr>
              <a:t> </a:t>
            </a:r>
            <a:endParaRPr kumimoji="0" lang="en-GB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175578"/>
              </p:ext>
            </p:extLst>
          </p:nvPr>
        </p:nvGraphicFramePr>
        <p:xfrm>
          <a:off x="899592" y="1408115"/>
          <a:ext cx="6984776" cy="4489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594226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Book Antiqua" pitchFamily="18" charset="0"/>
              </a:rPr>
              <a:t>Using the bar chart can you estimate how tall the daffodils are?</a:t>
            </a:r>
            <a:endParaRPr lang="en-GB" sz="2000" dirty="0">
              <a:latin typeface="Book Antiqu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943708" y="1700808"/>
            <a:ext cx="205222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43708" y="1903264"/>
            <a:ext cx="489654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"/>
          <p:cNvSpPr txBox="1"/>
          <p:nvPr/>
        </p:nvSpPr>
        <p:spPr>
          <a:xfrm>
            <a:off x="2843808" y="2060848"/>
            <a:ext cx="1152128" cy="151216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>
                <a:latin typeface="Book Antiqua" pitchFamily="18" charset="0"/>
              </a:rPr>
              <a:t>A good estimate is any </a:t>
            </a:r>
            <a:r>
              <a:rPr lang="en-GB" sz="1600" b="1" dirty="0" smtClean="0">
                <a:latin typeface="Book Antiqua" pitchFamily="18" charset="0"/>
              </a:rPr>
              <a:t>value between 191mm and 197mm</a:t>
            </a:r>
            <a:endParaRPr lang="en-GB" sz="1600" b="1" dirty="0">
              <a:latin typeface="Book Antiqua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717964" y="2348880"/>
            <a:ext cx="1152128" cy="15841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>
                <a:latin typeface="Book Antiqua" pitchFamily="18" charset="0"/>
              </a:rPr>
              <a:t>A good estimate is any </a:t>
            </a:r>
            <a:r>
              <a:rPr lang="en-GB" sz="1600" b="1" dirty="0" smtClean="0">
                <a:latin typeface="Book Antiqua" pitchFamily="18" charset="0"/>
              </a:rPr>
              <a:t>value between 182mm and 188mm</a:t>
            </a:r>
            <a:endParaRPr lang="en-GB" sz="1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7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453</Words>
  <Application>Microsoft Office PowerPoint</Application>
  <PresentationFormat>Letter Paper (8.5x11 in)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Super Scientists!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a trend is quite difficult but some things are clear…</vt:lpstr>
    </vt:vector>
  </TitlesOfParts>
  <Company>Edina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Blake</dc:creator>
  <cp:lastModifiedBy>Grace Moore</cp:lastModifiedBy>
  <cp:revision>31</cp:revision>
  <cp:lastPrinted>2012-06-06T14:21:57Z</cp:lastPrinted>
  <dcterms:created xsi:type="dcterms:W3CDTF">2012-06-01T10:21:59Z</dcterms:created>
  <dcterms:modified xsi:type="dcterms:W3CDTF">2013-07-09T14:49:10Z</dcterms:modified>
</cp:coreProperties>
</file>