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charts/chart4.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65" r:id="rId3"/>
    <p:sldId id="267" r:id="rId4"/>
    <p:sldId id="266" r:id="rId5"/>
    <p:sldId id="268" r:id="rId6"/>
    <p:sldId id="260" r:id="rId7"/>
    <p:sldId id="269" r:id="rId8"/>
    <p:sldId id="270" r:id="rId9"/>
    <p:sldId id="264" r:id="rId10"/>
    <p:sldId id="257" r:id="rId11"/>
    <p:sldId id="271" r:id="rId12"/>
  </p:sldIdLst>
  <p:sldSz cx="9144000" cy="6858000" type="letter"/>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FED6"/>
    <a:srgbClr val="D3FEC2"/>
    <a:srgbClr val="EA0000"/>
    <a:srgbClr val="663300"/>
    <a:srgbClr val="EA3A3A"/>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p:scale>
          <a:sx n="60" d="100"/>
          <a:sy n="60" d="100"/>
        </p:scale>
        <p:origin x="-811"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kirkfs01\Shared%20Data\Edina%20Trust\1.Charitable%20Grants\1.Science%20UK\2.Bulb%20Project\15.%20Results\2013-14\School%20activities%20completed%20&amp;%20Results%202013-14.xlsm"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kirkfs01\Shared%20Data\Edina%20Trust\1.Charitable%20Grants\1.Science%20UK\2.Bulb%20Project\15.%20Results\2013-14\School%20activities%20completed%20&amp;%20Results%202013-14.xlsm"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oleObject" Target="file:///\\kirkfs01\Shared%20Data\Edina%20Trust\1.Charitable%20Grants\1.Science%20UK\2.Bulb%20Project\15.%20Results\2013-14\School%20activities%20completed%20&amp;%20Results%202013-14.xlsm" TargetMode="Externa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kirkfs01\Shared%20Data\Edina%20Trust\1.Charitable%20Grants\1.Science%20UK\2.Bulb%20Project\15.%20Results\2013-14\School%20activities%20completed%20&amp;%20Results%202013-14.xlsm" TargetMode="External"/><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1" Type="http://schemas.openxmlformats.org/officeDocument/2006/relationships/oleObject" Target="file:///\\kirkfs01\Shared%20Data\Edina%20Trust\1.Charitable%20Grants\1.Science%20UK\2.Bulb%20Project\15.%20Results\2013-14\School%20activities%20completed%20&amp;%20Results%202013-14.xlsm"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Rainfall!$DF$12</c:f>
              <c:strCache>
                <c:ptCount val="1"/>
                <c:pt idx="0">
                  <c:v>Wales</c:v>
                </c:pt>
              </c:strCache>
            </c:strRef>
          </c:tx>
          <c:spPr>
            <a:solidFill>
              <a:srgbClr val="EA0000"/>
            </a:solidFill>
            <a:ln>
              <a:solidFill>
                <a:srgbClr val="EA0000"/>
              </a:solidFill>
            </a:ln>
          </c:spPr>
          <c:invertIfNegative val="0"/>
          <c:cat>
            <c:strRef>
              <c:f>Rainfall!$DG$11</c:f>
              <c:strCache>
                <c:ptCount val="1"/>
                <c:pt idx="0">
                  <c:v>Rainfall (mm)</c:v>
                </c:pt>
              </c:strCache>
            </c:strRef>
          </c:cat>
          <c:val>
            <c:numRef>
              <c:f>Rainfall!$DG$12</c:f>
              <c:numCache>
                <c:formatCode>#,##0.00</c:formatCode>
                <c:ptCount val="1"/>
                <c:pt idx="0">
                  <c:v>33.17558479532164</c:v>
                </c:pt>
              </c:numCache>
            </c:numRef>
          </c:val>
        </c:ser>
        <c:ser>
          <c:idx val="1"/>
          <c:order val="1"/>
          <c:tx>
            <c:strRef>
              <c:f>Rainfall!$DF$13</c:f>
              <c:strCache>
                <c:ptCount val="1"/>
                <c:pt idx="0">
                  <c:v>Scotland</c:v>
                </c:pt>
              </c:strCache>
            </c:strRef>
          </c:tx>
          <c:spPr>
            <a:solidFill>
              <a:srgbClr val="0070C0"/>
            </a:solidFill>
            <a:ln>
              <a:solidFill>
                <a:srgbClr val="0070C0"/>
              </a:solidFill>
            </a:ln>
          </c:spPr>
          <c:invertIfNegative val="0"/>
          <c:cat>
            <c:strRef>
              <c:f>Rainfall!$DG$11</c:f>
              <c:strCache>
                <c:ptCount val="1"/>
                <c:pt idx="0">
                  <c:v>Rainfall (mm)</c:v>
                </c:pt>
              </c:strCache>
            </c:strRef>
          </c:cat>
          <c:val>
            <c:numRef>
              <c:f>Rainfall!$DG$13</c:f>
              <c:numCache>
                <c:formatCode>#,##0.00</c:formatCode>
                <c:ptCount val="1"/>
                <c:pt idx="0">
                  <c:v>20.366957903207901</c:v>
                </c:pt>
              </c:numCache>
            </c:numRef>
          </c:val>
        </c:ser>
        <c:ser>
          <c:idx val="2"/>
          <c:order val="2"/>
          <c:tx>
            <c:strRef>
              <c:f>Rainfall!$DF$14</c:f>
              <c:strCache>
                <c:ptCount val="1"/>
                <c:pt idx="0">
                  <c:v>England</c:v>
                </c:pt>
              </c:strCache>
            </c:strRef>
          </c:tx>
          <c:spPr>
            <a:solidFill>
              <a:schemeClr val="bg1"/>
            </a:solidFill>
            <a:ln>
              <a:solidFill>
                <a:srgbClr val="EA0000"/>
              </a:solidFill>
            </a:ln>
          </c:spPr>
          <c:invertIfNegative val="0"/>
          <c:cat>
            <c:strRef>
              <c:f>Rainfall!$DG$11</c:f>
              <c:strCache>
                <c:ptCount val="1"/>
                <c:pt idx="0">
                  <c:v>Rainfall (mm)</c:v>
                </c:pt>
              </c:strCache>
            </c:strRef>
          </c:cat>
          <c:val>
            <c:numRef>
              <c:f>Rainfall!$DG$14</c:f>
              <c:numCache>
                <c:formatCode>#,##0.00</c:formatCode>
                <c:ptCount val="1"/>
                <c:pt idx="0">
                  <c:v>26.301353736687506</c:v>
                </c:pt>
              </c:numCache>
            </c:numRef>
          </c:val>
        </c:ser>
        <c:dLbls>
          <c:showLegendKey val="0"/>
          <c:showVal val="0"/>
          <c:showCatName val="0"/>
          <c:showSerName val="0"/>
          <c:showPercent val="0"/>
          <c:showBubbleSize val="0"/>
        </c:dLbls>
        <c:gapWidth val="150"/>
        <c:axId val="74552064"/>
        <c:axId val="74553600"/>
      </c:barChart>
      <c:catAx>
        <c:axId val="74552064"/>
        <c:scaling>
          <c:orientation val="minMax"/>
        </c:scaling>
        <c:delete val="1"/>
        <c:axPos val="b"/>
        <c:majorTickMark val="out"/>
        <c:minorTickMark val="none"/>
        <c:tickLblPos val="nextTo"/>
        <c:crossAx val="74553600"/>
        <c:crosses val="autoZero"/>
        <c:auto val="1"/>
        <c:lblAlgn val="ctr"/>
        <c:lblOffset val="100"/>
        <c:noMultiLvlLbl val="0"/>
      </c:catAx>
      <c:valAx>
        <c:axId val="74553600"/>
        <c:scaling>
          <c:orientation val="minMax"/>
        </c:scaling>
        <c:delete val="0"/>
        <c:axPos val="l"/>
        <c:majorGridlines/>
        <c:title>
          <c:tx>
            <c:rich>
              <a:bodyPr rot="-5400000" vert="horz"/>
              <a:lstStyle/>
              <a:p>
                <a:pPr>
                  <a:defRPr sz="2000"/>
                </a:pPr>
                <a:r>
                  <a:rPr lang="en-GB" sz="2000"/>
                  <a:t>Rainfall (mm)</a:t>
                </a:r>
              </a:p>
            </c:rich>
          </c:tx>
          <c:layout/>
          <c:overlay val="0"/>
        </c:title>
        <c:numFmt formatCode="#,##0.00" sourceLinked="1"/>
        <c:majorTickMark val="out"/>
        <c:minorTickMark val="none"/>
        <c:tickLblPos val="nextTo"/>
        <c:txPr>
          <a:bodyPr/>
          <a:lstStyle/>
          <a:p>
            <a:pPr>
              <a:defRPr sz="2000"/>
            </a:pPr>
            <a:endParaRPr lang="en-US"/>
          </a:p>
        </c:txPr>
        <c:crossAx val="74552064"/>
        <c:crosses val="autoZero"/>
        <c:crossBetween val="between"/>
      </c:valAx>
    </c:plotArea>
    <c:legend>
      <c:legendPos val="r"/>
      <c:layout/>
      <c:overlay val="0"/>
      <c:txPr>
        <a:bodyPr/>
        <a:lstStyle/>
        <a:p>
          <a:pPr>
            <a:defRPr sz="2000"/>
          </a:pPr>
          <a:endParaRPr lang="en-US"/>
        </a:p>
      </c:txPr>
    </c:legend>
    <c:plotVisOnly val="1"/>
    <c:dispBlanksAs val="gap"/>
    <c:showDLblsOverMax val="0"/>
  </c:chart>
  <c:spPr>
    <a:solidFill>
      <a:srgbClr val="E1FED6"/>
    </a:solidFill>
  </c:spPr>
  <c:txPr>
    <a:bodyPr/>
    <a:lstStyle/>
    <a:p>
      <a:pPr>
        <a:defRPr sz="2800" b="0">
          <a:latin typeface="Book Antiqua" panose="02040602050305030304" pitchFamily="18"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Temperature!$DF$14</c:f>
              <c:strCache>
                <c:ptCount val="1"/>
                <c:pt idx="0">
                  <c:v>Wales</c:v>
                </c:pt>
              </c:strCache>
            </c:strRef>
          </c:tx>
          <c:spPr>
            <a:solidFill>
              <a:srgbClr val="EA0000"/>
            </a:solidFill>
            <a:ln>
              <a:solidFill>
                <a:srgbClr val="EA0000"/>
              </a:solidFill>
            </a:ln>
          </c:spPr>
          <c:invertIfNegative val="0"/>
          <c:cat>
            <c:strRef>
              <c:f>Temperature!$DG$13</c:f>
              <c:strCache>
                <c:ptCount val="1"/>
                <c:pt idx="0">
                  <c:v>Temperature</c:v>
                </c:pt>
              </c:strCache>
            </c:strRef>
          </c:cat>
          <c:val>
            <c:numRef>
              <c:f>Temperature!$DG$14</c:f>
              <c:numCache>
                <c:formatCode>#,##0.00</c:formatCode>
                <c:ptCount val="1"/>
                <c:pt idx="0">
                  <c:v>8.393538011695906</c:v>
                </c:pt>
              </c:numCache>
            </c:numRef>
          </c:val>
        </c:ser>
        <c:ser>
          <c:idx val="1"/>
          <c:order val="1"/>
          <c:tx>
            <c:strRef>
              <c:f>Temperature!$DF$15</c:f>
              <c:strCache>
                <c:ptCount val="1"/>
                <c:pt idx="0">
                  <c:v>Scotland</c:v>
                </c:pt>
              </c:strCache>
            </c:strRef>
          </c:tx>
          <c:spPr>
            <a:solidFill>
              <a:srgbClr val="0070C0"/>
            </a:solidFill>
            <a:ln>
              <a:solidFill>
                <a:srgbClr val="0070C0"/>
              </a:solidFill>
            </a:ln>
          </c:spPr>
          <c:invertIfNegative val="0"/>
          <c:cat>
            <c:strRef>
              <c:f>Temperature!$DG$13</c:f>
              <c:strCache>
                <c:ptCount val="1"/>
                <c:pt idx="0">
                  <c:v>Temperature</c:v>
                </c:pt>
              </c:strCache>
            </c:strRef>
          </c:cat>
          <c:val>
            <c:numRef>
              <c:f>Temperature!$DG$15</c:f>
              <c:numCache>
                <c:formatCode>#,##0.00</c:formatCode>
                <c:ptCount val="1"/>
                <c:pt idx="0">
                  <c:v>6.9954991952491952</c:v>
                </c:pt>
              </c:numCache>
            </c:numRef>
          </c:val>
        </c:ser>
        <c:ser>
          <c:idx val="2"/>
          <c:order val="2"/>
          <c:tx>
            <c:strRef>
              <c:f>Temperature!$DF$16</c:f>
              <c:strCache>
                <c:ptCount val="1"/>
                <c:pt idx="0">
                  <c:v>England</c:v>
                </c:pt>
              </c:strCache>
            </c:strRef>
          </c:tx>
          <c:spPr>
            <a:solidFill>
              <a:sysClr val="window" lastClr="FFFFFF"/>
            </a:solidFill>
            <a:ln>
              <a:solidFill>
                <a:srgbClr val="EA0000"/>
              </a:solidFill>
            </a:ln>
          </c:spPr>
          <c:invertIfNegative val="0"/>
          <c:cat>
            <c:strRef>
              <c:f>Temperature!$DG$13</c:f>
              <c:strCache>
                <c:ptCount val="1"/>
                <c:pt idx="0">
                  <c:v>Temperature</c:v>
                </c:pt>
              </c:strCache>
            </c:strRef>
          </c:cat>
          <c:val>
            <c:numRef>
              <c:f>Temperature!$DG$16</c:f>
              <c:numCache>
                <c:formatCode>#,##0.00</c:formatCode>
                <c:ptCount val="1"/>
                <c:pt idx="0">
                  <c:v>8.6725871236577898</c:v>
                </c:pt>
              </c:numCache>
            </c:numRef>
          </c:val>
        </c:ser>
        <c:dLbls>
          <c:showLegendKey val="0"/>
          <c:showVal val="0"/>
          <c:showCatName val="0"/>
          <c:showSerName val="0"/>
          <c:showPercent val="0"/>
          <c:showBubbleSize val="0"/>
        </c:dLbls>
        <c:gapWidth val="150"/>
        <c:axId val="80143872"/>
        <c:axId val="80145408"/>
      </c:barChart>
      <c:catAx>
        <c:axId val="80143872"/>
        <c:scaling>
          <c:orientation val="minMax"/>
        </c:scaling>
        <c:delete val="1"/>
        <c:axPos val="b"/>
        <c:majorTickMark val="out"/>
        <c:minorTickMark val="none"/>
        <c:tickLblPos val="nextTo"/>
        <c:crossAx val="80145408"/>
        <c:crosses val="autoZero"/>
        <c:auto val="1"/>
        <c:lblAlgn val="ctr"/>
        <c:lblOffset val="100"/>
        <c:noMultiLvlLbl val="0"/>
      </c:catAx>
      <c:valAx>
        <c:axId val="80145408"/>
        <c:scaling>
          <c:orientation val="minMax"/>
          <c:max val="10"/>
          <c:min val="0"/>
        </c:scaling>
        <c:delete val="0"/>
        <c:axPos val="l"/>
        <c:majorGridlines/>
        <c:title>
          <c:tx>
            <c:rich>
              <a:bodyPr rot="-5400000" vert="horz"/>
              <a:lstStyle/>
              <a:p>
                <a:pPr>
                  <a:defRPr sz="2000" b="0"/>
                </a:pPr>
                <a:r>
                  <a:rPr lang="en-GB" sz="2000" b="0" dirty="0" smtClean="0"/>
                  <a:t>Average monthly temperature</a:t>
                </a:r>
                <a:r>
                  <a:rPr lang="en-GB" sz="2000" b="0" baseline="0" dirty="0" smtClean="0"/>
                  <a:t> (</a:t>
                </a:r>
                <a:r>
                  <a:rPr lang="en-GB" sz="2000" b="0" baseline="30000" dirty="0" err="1" smtClean="0"/>
                  <a:t>o</a:t>
                </a:r>
                <a:r>
                  <a:rPr lang="en-GB" sz="2000" b="0" baseline="0" dirty="0" err="1" smtClean="0"/>
                  <a:t>C</a:t>
                </a:r>
                <a:r>
                  <a:rPr lang="en-GB" sz="2000" b="0" baseline="0" dirty="0" smtClean="0"/>
                  <a:t>)</a:t>
                </a:r>
                <a:endParaRPr lang="en-GB" sz="2000" b="0" dirty="0"/>
              </a:p>
            </c:rich>
          </c:tx>
          <c:layout/>
          <c:overlay val="0"/>
        </c:title>
        <c:numFmt formatCode="#,##0.00" sourceLinked="1"/>
        <c:majorTickMark val="out"/>
        <c:minorTickMark val="none"/>
        <c:tickLblPos val="nextTo"/>
        <c:txPr>
          <a:bodyPr/>
          <a:lstStyle/>
          <a:p>
            <a:pPr>
              <a:defRPr sz="2000"/>
            </a:pPr>
            <a:endParaRPr lang="en-US"/>
          </a:p>
        </c:txPr>
        <c:crossAx val="80143872"/>
        <c:crosses val="autoZero"/>
        <c:crossBetween val="between"/>
        <c:majorUnit val="1"/>
      </c:valAx>
    </c:plotArea>
    <c:legend>
      <c:legendPos val="r"/>
      <c:layout/>
      <c:overlay val="0"/>
      <c:txPr>
        <a:bodyPr/>
        <a:lstStyle/>
        <a:p>
          <a:pPr>
            <a:defRPr sz="2000"/>
          </a:pPr>
          <a:endParaRPr lang="en-US"/>
        </a:p>
      </c:txPr>
    </c:legend>
    <c:plotVisOnly val="1"/>
    <c:dispBlanksAs val="gap"/>
    <c:showDLblsOverMax val="0"/>
  </c:chart>
  <c:spPr>
    <a:solidFill>
      <a:srgbClr val="E1FED6"/>
    </a:solidFill>
  </c:spPr>
  <c:txPr>
    <a:bodyPr/>
    <a:lstStyle/>
    <a:p>
      <a:pPr>
        <a:defRPr sz="2800">
          <a:latin typeface="Book Antiqua" panose="02040602050305030304" pitchFamily="18" charset="0"/>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769306371218512E-2"/>
          <c:y val="0.22823711850416559"/>
          <c:w val="0.79471174603016914"/>
          <c:h val="0.70144671999272501"/>
        </c:manualLayout>
      </c:layout>
      <c:lineChart>
        <c:grouping val="standard"/>
        <c:varyColors val="0"/>
        <c:ser>
          <c:idx val="0"/>
          <c:order val="0"/>
          <c:tx>
            <c:strRef>
              <c:f>'Temperature Graph'!$A$3</c:f>
              <c:strCache>
                <c:ptCount val="1"/>
                <c:pt idx="0">
                  <c:v>Wales</c:v>
                </c:pt>
              </c:strCache>
            </c:strRef>
          </c:tx>
          <c:spPr>
            <a:ln>
              <a:solidFill>
                <a:srgbClr val="EA0000"/>
              </a:solidFill>
            </a:ln>
          </c:spPr>
          <c:marker>
            <c:symbol val="none"/>
          </c:marker>
          <c:cat>
            <c:strRef>
              <c:f>'Temperature Graph'!$B$2:$F$2</c:f>
              <c:strCache>
                <c:ptCount val="5"/>
                <c:pt idx="0">
                  <c:v>Nov</c:v>
                </c:pt>
                <c:pt idx="1">
                  <c:v>Dec</c:v>
                </c:pt>
                <c:pt idx="2">
                  <c:v>Jan</c:v>
                </c:pt>
                <c:pt idx="3">
                  <c:v>Feb</c:v>
                </c:pt>
                <c:pt idx="4">
                  <c:v>Mar</c:v>
                </c:pt>
              </c:strCache>
            </c:strRef>
          </c:cat>
          <c:val>
            <c:numRef>
              <c:f>'Temperature Graph'!$B$3:$F$3</c:f>
              <c:numCache>
                <c:formatCode>#,##0.00</c:formatCode>
                <c:ptCount val="5"/>
                <c:pt idx="0">
                  <c:v>7.6842105263157894</c:v>
                </c:pt>
                <c:pt idx="1">
                  <c:v>8.8000000000000007</c:v>
                </c:pt>
                <c:pt idx="2">
                  <c:v>5.95</c:v>
                </c:pt>
                <c:pt idx="3">
                  <c:v>5.9333333333333336</c:v>
                </c:pt>
                <c:pt idx="4">
                  <c:v>7.2631578947368425</c:v>
                </c:pt>
              </c:numCache>
            </c:numRef>
          </c:val>
          <c:smooth val="0"/>
        </c:ser>
        <c:ser>
          <c:idx val="1"/>
          <c:order val="1"/>
          <c:tx>
            <c:strRef>
              <c:f>'Temperature Graph'!$A$4</c:f>
              <c:strCache>
                <c:ptCount val="1"/>
                <c:pt idx="0">
                  <c:v>Scotland</c:v>
                </c:pt>
              </c:strCache>
            </c:strRef>
          </c:tx>
          <c:spPr>
            <a:ln>
              <a:solidFill>
                <a:srgbClr val="0070C0"/>
              </a:solidFill>
            </a:ln>
          </c:spPr>
          <c:marker>
            <c:symbol val="none"/>
          </c:marker>
          <c:cat>
            <c:strRef>
              <c:f>'Temperature Graph'!$B$2:$F$2</c:f>
              <c:strCache>
                <c:ptCount val="5"/>
                <c:pt idx="0">
                  <c:v>Nov</c:v>
                </c:pt>
                <c:pt idx="1">
                  <c:v>Dec</c:v>
                </c:pt>
                <c:pt idx="2">
                  <c:v>Jan</c:v>
                </c:pt>
                <c:pt idx="3">
                  <c:v>Feb</c:v>
                </c:pt>
                <c:pt idx="4">
                  <c:v>Mar</c:v>
                </c:pt>
              </c:strCache>
            </c:strRef>
          </c:cat>
          <c:val>
            <c:numRef>
              <c:f>'Temperature Graph'!$B$4:$F$4</c:f>
              <c:numCache>
                <c:formatCode>#,##0.00</c:formatCode>
                <c:ptCount val="5"/>
                <c:pt idx="0">
                  <c:v>5.3111111111111109</c:v>
                </c:pt>
                <c:pt idx="1">
                  <c:v>7.1333333333333329</c:v>
                </c:pt>
                <c:pt idx="2">
                  <c:v>5.6500000000000012</c:v>
                </c:pt>
                <c:pt idx="3">
                  <c:v>6.2872549019607833</c:v>
                </c:pt>
                <c:pt idx="4">
                  <c:v>9.0343253968253965</c:v>
                </c:pt>
              </c:numCache>
            </c:numRef>
          </c:val>
          <c:smooth val="0"/>
        </c:ser>
        <c:ser>
          <c:idx val="2"/>
          <c:order val="2"/>
          <c:tx>
            <c:strRef>
              <c:f>'Temperature Graph'!$A$5</c:f>
              <c:strCache>
                <c:ptCount val="1"/>
                <c:pt idx="0">
                  <c:v>England</c:v>
                </c:pt>
              </c:strCache>
            </c:strRef>
          </c:tx>
          <c:spPr>
            <a:ln w="38100">
              <a:solidFill>
                <a:schemeClr val="bg1"/>
              </a:solidFill>
            </a:ln>
          </c:spPr>
          <c:marker>
            <c:symbol val="none"/>
          </c:marker>
          <c:cat>
            <c:strRef>
              <c:f>'Temperature Graph'!$B$2:$F$2</c:f>
              <c:strCache>
                <c:ptCount val="5"/>
                <c:pt idx="0">
                  <c:v>Nov</c:v>
                </c:pt>
                <c:pt idx="1">
                  <c:v>Dec</c:v>
                </c:pt>
                <c:pt idx="2">
                  <c:v>Jan</c:v>
                </c:pt>
                <c:pt idx="3">
                  <c:v>Feb</c:v>
                </c:pt>
                <c:pt idx="4">
                  <c:v>Mar</c:v>
                </c:pt>
              </c:strCache>
            </c:strRef>
          </c:cat>
          <c:val>
            <c:numRef>
              <c:f>'Temperature Graph'!$B$5:$F$5</c:f>
              <c:numCache>
                <c:formatCode>#,##0.00</c:formatCode>
                <c:ptCount val="5"/>
                <c:pt idx="0">
                  <c:v>8.7441254651780991</c:v>
                </c:pt>
                <c:pt idx="1">
                  <c:v>8.2222222222222214</c:v>
                </c:pt>
                <c:pt idx="2">
                  <c:v>7.5433280170122288</c:v>
                </c:pt>
                <c:pt idx="3">
                  <c:v>8.1895238095238092</c:v>
                </c:pt>
                <c:pt idx="4">
                  <c:v>10.941904761904762</c:v>
                </c:pt>
              </c:numCache>
            </c:numRef>
          </c:val>
          <c:smooth val="0"/>
        </c:ser>
        <c:dLbls>
          <c:showLegendKey val="0"/>
          <c:showVal val="0"/>
          <c:showCatName val="0"/>
          <c:showSerName val="0"/>
          <c:showPercent val="0"/>
          <c:showBubbleSize val="0"/>
        </c:dLbls>
        <c:marker val="1"/>
        <c:smooth val="0"/>
        <c:axId val="80189696"/>
        <c:axId val="80195584"/>
      </c:lineChart>
      <c:catAx>
        <c:axId val="80189696"/>
        <c:scaling>
          <c:orientation val="minMax"/>
        </c:scaling>
        <c:delete val="0"/>
        <c:axPos val="b"/>
        <c:majorTickMark val="out"/>
        <c:minorTickMark val="none"/>
        <c:tickLblPos val="nextTo"/>
        <c:crossAx val="80195584"/>
        <c:crosses val="autoZero"/>
        <c:auto val="1"/>
        <c:lblAlgn val="ctr"/>
        <c:lblOffset val="100"/>
        <c:noMultiLvlLbl val="0"/>
      </c:catAx>
      <c:valAx>
        <c:axId val="80195584"/>
        <c:scaling>
          <c:orientation val="minMax"/>
        </c:scaling>
        <c:delete val="0"/>
        <c:axPos val="l"/>
        <c:majorGridlines/>
        <c:numFmt formatCode="#,##0.00" sourceLinked="1"/>
        <c:majorTickMark val="out"/>
        <c:minorTickMark val="none"/>
        <c:tickLblPos val="nextTo"/>
        <c:crossAx val="80189696"/>
        <c:crosses val="autoZero"/>
        <c:crossBetween val="between"/>
      </c:valAx>
    </c:plotArea>
    <c:legend>
      <c:legendPos val="r"/>
      <c:layout/>
      <c:overlay val="0"/>
    </c:legend>
    <c:plotVisOnly val="1"/>
    <c:dispBlanksAs val="gap"/>
    <c:showDLblsOverMax val="0"/>
  </c:chart>
  <c:spPr>
    <a:solidFill>
      <a:srgbClr val="E1FED6"/>
    </a:solidFill>
  </c:spPr>
  <c:txPr>
    <a:bodyPr/>
    <a:lstStyle/>
    <a:p>
      <a:pPr>
        <a:defRPr sz="2000">
          <a:latin typeface="Book Antiqua" panose="02040602050305030304" pitchFamily="18"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'Average Flowering Dates'!$B$16</c:f>
              <c:strCache>
                <c:ptCount val="1"/>
                <c:pt idx="0">
                  <c:v>Pots</c:v>
                </c:pt>
              </c:strCache>
            </c:strRef>
          </c:tx>
          <c:spPr>
            <a:solidFill>
              <a:srgbClr val="663300"/>
            </a:solidFill>
            <a:ln>
              <a:solidFill>
                <a:srgbClr val="663300"/>
              </a:solidFill>
            </a:ln>
          </c:spPr>
          <c:invertIfNegative val="0"/>
          <c:cat>
            <c:strRef>
              <c:f>'Average Flowering Dates'!$A$17:$A$19</c:f>
              <c:strCache>
                <c:ptCount val="3"/>
                <c:pt idx="0">
                  <c:v>England</c:v>
                </c:pt>
                <c:pt idx="1">
                  <c:v>Scotland</c:v>
                </c:pt>
                <c:pt idx="2">
                  <c:v>Wales</c:v>
                </c:pt>
              </c:strCache>
            </c:strRef>
          </c:cat>
          <c:val>
            <c:numRef>
              <c:f>'Average Flowering Dates'!$B$17:$B$19</c:f>
              <c:numCache>
                <c:formatCode>m/d/yyyy</c:formatCode>
                <c:ptCount val="3"/>
                <c:pt idx="0">
                  <c:v>41707.571428571428</c:v>
                </c:pt>
                <c:pt idx="1">
                  <c:v>41710</c:v>
                </c:pt>
                <c:pt idx="2">
                  <c:v>41702</c:v>
                </c:pt>
              </c:numCache>
            </c:numRef>
          </c:val>
        </c:ser>
        <c:ser>
          <c:idx val="1"/>
          <c:order val="1"/>
          <c:tx>
            <c:strRef>
              <c:f>'Average Flowering Dates'!$C$16</c:f>
              <c:strCache>
                <c:ptCount val="1"/>
                <c:pt idx="0">
                  <c:v>Ground*</c:v>
                </c:pt>
              </c:strCache>
            </c:strRef>
          </c:tx>
          <c:spPr>
            <a:solidFill>
              <a:srgbClr val="9BBB59"/>
            </a:solidFill>
            <a:ln>
              <a:solidFill>
                <a:srgbClr val="9BBB59"/>
              </a:solidFill>
            </a:ln>
          </c:spPr>
          <c:invertIfNegative val="0"/>
          <c:cat>
            <c:strRef>
              <c:f>'Average Flowering Dates'!$A$17:$A$19</c:f>
              <c:strCache>
                <c:ptCount val="3"/>
                <c:pt idx="0">
                  <c:v>England</c:v>
                </c:pt>
                <c:pt idx="1">
                  <c:v>Scotland</c:v>
                </c:pt>
                <c:pt idx="2">
                  <c:v>Wales</c:v>
                </c:pt>
              </c:strCache>
            </c:strRef>
          </c:cat>
          <c:val>
            <c:numRef>
              <c:f>'Average Flowering Dates'!$C$17:$C$19</c:f>
              <c:numCache>
                <c:formatCode>m/d/yyyy</c:formatCode>
                <c:ptCount val="3"/>
                <c:pt idx="0">
                  <c:v>41715.428571428572</c:v>
                </c:pt>
                <c:pt idx="1">
                  <c:v>41718.25</c:v>
                </c:pt>
                <c:pt idx="2">
                  <c:v>41716</c:v>
                </c:pt>
              </c:numCache>
            </c:numRef>
          </c:val>
        </c:ser>
        <c:dLbls>
          <c:showLegendKey val="0"/>
          <c:showVal val="0"/>
          <c:showCatName val="0"/>
          <c:showSerName val="0"/>
          <c:showPercent val="0"/>
          <c:showBubbleSize val="0"/>
        </c:dLbls>
        <c:gapWidth val="150"/>
        <c:axId val="80269696"/>
        <c:axId val="80271232"/>
      </c:barChart>
      <c:catAx>
        <c:axId val="80269696"/>
        <c:scaling>
          <c:orientation val="minMax"/>
        </c:scaling>
        <c:delete val="0"/>
        <c:axPos val="b"/>
        <c:majorTickMark val="out"/>
        <c:minorTickMark val="none"/>
        <c:tickLblPos val="nextTo"/>
        <c:crossAx val="80271232"/>
        <c:crosses val="autoZero"/>
        <c:auto val="1"/>
        <c:lblAlgn val="ctr"/>
        <c:lblOffset val="100"/>
        <c:noMultiLvlLbl val="0"/>
      </c:catAx>
      <c:valAx>
        <c:axId val="80271232"/>
        <c:scaling>
          <c:orientation val="minMax"/>
        </c:scaling>
        <c:delete val="0"/>
        <c:axPos val="l"/>
        <c:majorGridlines/>
        <c:numFmt formatCode="m/d/yyyy" sourceLinked="1"/>
        <c:majorTickMark val="out"/>
        <c:minorTickMark val="none"/>
        <c:tickLblPos val="nextTo"/>
        <c:crossAx val="80269696"/>
        <c:crosses val="autoZero"/>
        <c:crossBetween val="between"/>
        <c:majorUnit val="7"/>
      </c:valAx>
    </c:plotArea>
    <c:legend>
      <c:legendPos val="r"/>
      <c:layout/>
      <c:overlay val="0"/>
    </c:legend>
    <c:plotVisOnly val="1"/>
    <c:dispBlanksAs val="gap"/>
    <c:showDLblsOverMax val="0"/>
  </c:chart>
  <c:txPr>
    <a:bodyPr/>
    <a:lstStyle/>
    <a:p>
      <a:pPr>
        <a:defRPr sz="2000">
          <a:latin typeface="Book Antiqua" panose="02040602050305030304" pitchFamily="18" charset="0"/>
        </a:defRPr>
      </a:pPr>
      <a:endParaRPr lang="en-US"/>
    </a:p>
  </c:tx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'Flowering Heights'!$D$28</c:f>
              <c:strCache>
                <c:ptCount val="1"/>
                <c:pt idx="0">
                  <c:v>England</c:v>
                </c:pt>
              </c:strCache>
            </c:strRef>
          </c:tx>
          <c:spPr>
            <a:solidFill>
              <a:schemeClr val="bg1"/>
            </a:solidFill>
            <a:ln>
              <a:solidFill>
                <a:srgbClr val="EA0000"/>
              </a:solidFill>
            </a:ln>
          </c:spPr>
          <c:invertIfNegative val="0"/>
          <c:cat>
            <c:strRef>
              <c:f>'Flowering Heights'!$E$27</c:f>
              <c:strCache>
                <c:ptCount val="1"/>
                <c:pt idx="0">
                  <c:v>Average</c:v>
                </c:pt>
              </c:strCache>
            </c:strRef>
          </c:cat>
          <c:val>
            <c:numRef>
              <c:f>'Flowering Heights'!$E$28</c:f>
              <c:numCache>
                <c:formatCode>General</c:formatCode>
                <c:ptCount val="1"/>
                <c:pt idx="0">
                  <c:v>232.63409999999999</c:v>
                </c:pt>
              </c:numCache>
            </c:numRef>
          </c:val>
        </c:ser>
        <c:ser>
          <c:idx val="1"/>
          <c:order val="1"/>
          <c:tx>
            <c:strRef>
              <c:f>'Flowering Heights'!$D$29</c:f>
              <c:strCache>
                <c:ptCount val="1"/>
                <c:pt idx="0">
                  <c:v>Scotland</c:v>
                </c:pt>
              </c:strCache>
            </c:strRef>
          </c:tx>
          <c:spPr>
            <a:solidFill>
              <a:srgbClr val="0070C0"/>
            </a:solidFill>
            <a:ln>
              <a:solidFill>
                <a:srgbClr val="0070C0"/>
              </a:solidFill>
            </a:ln>
          </c:spPr>
          <c:invertIfNegative val="0"/>
          <c:cat>
            <c:strRef>
              <c:f>'Flowering Heights'!$E$27</c:f>
              <c:strCache>
                <c:ptCount val="1"/>
                <c:pt idx="0">
                  <c:v>Average</c:v>
                </c:pt>
              </c:strCache>
            </c:strRef>
          </c:cat>
          <c:val>
            <c:numRef>
              <c:f>'Flowering Heights'!$E$29</c:f>
              <c:numCache>
                <c:formatCode>General</c:formatCode>
                <c:ptCount val="1"/>
                <c:pt idx="0">
                  <c:v>142.44900000000001</c:v>
                </c:pt>
              </c:numCache>
            </c:numRef>
          </c:val>
        </c:ser>
        <c:ser>
          <c:idx val="2"/>
          <c:order val="2"/>
          <c:tx>
            <c:strRef>
              <c:f>'Flowering Heights'!$D$30</c:f>
              <c:strCache>
                <c:ptCount val="1"/>
                <c:pt idx="0">
                  <c:v>Wales</c:v>
                </c:pt>
              </c:strCache>
            </c:strRef>
          </c:tx>
          <c:spPr>
            <a:solidFill>
              <a:srgbClr val="EA0000"/>
            </a:solidFill>
            <a:ln>
              <a:solidFill>
                <a:srgbClr val="EA0000"/>
              </a:solidFill>
            </a:ln>
          </c:spPr>
          <c:invertIfNegative val="0"/>
          <c:cat>
            <c:strRef>
              <c:f>'Flowering Heights'!$E$27</c:f>
              <c:strCache>
                <c:ptCount val="1"/>
                <c:pt idx="0">
                  <c:v>Average</c:v>
                </c:pt>
              </c:strCache>
            </c:strRef>
          </c:cat>
          <c:val>
            <c:numRef>
              <c:f>'Flowering Heights'!$E$30</c:f>
              <c:numCache>
                <c:formatCode>General</c:formatCode>
                <c:ptCount val="1"/>
                <c:pt idx="0">
                  <c:v>185.41669999999999</c:v>
                </c:pt>
              </c:numCache>
            </c:numRef>
          </c:val>
        </c:ser>
        <c:dLbls>
          <c:showLegendKey val="0"/>
          <c:showVal val="0"/>
          <c:showCatName val="0"/>
          <c:showSerName val="0"/>
          <c:showPercent val="0"/>
          <c:showBubbleSize val="0"/>
        </c:dLbls>
        <c:gapWidth val="115"/>
        <c:overlap val="-50"/>
        <c:axId val="82715392"/>
        <c:axId val="82716928"/>
      </c:barChart>
      <c:catAx>
        <c:axId val="82715392"/>
        <c:scaling>
          <c:orientation val="minMax"/>
        </c:scaling>
        <c:delete val="1"/>
        <c:axPos val="b"/>
        <c:majorTickMark val="out"/>
        <c:minorTickMark val="none"/>
        <c:tickLblPos val="nextTo"/>
        <c:crossAx val="82716928"/>
        <c:crosses val="autoZero"/>
        <c:auto val="0"/>
        <c:lblAlgn val="ctr"/>
        <c:lblOffset val="100"/>
        <c:noMultiLvlLbl val="0"/>
      </c:catAx>
      <c:valAx>
        <c:axId val="82716928"/>
        <c:scaling>
          <c:orientation val="minMax"/>
        </c:scaling>
        <c:delete val="0"/>
        <c:axPos val="l"/>
        <c:majorGridlines/>
        <c:numFmt formatCode="General" sourceLinked="1"/>
        <c:majorTickMark val="out"/>
        <c:minorTickMark val="none"/>
        <c:tickLblPos val="nextTo"/>
        <c:crossAx val="82715392"/>
        <c:crosses val="autoZero"/>
        <c:crossBetween val="between"/>
      </c:valAx>
    </c:plotArea>
    <c:legend>
      <c:legendPos val="r"/>
      <c:layout/>
      <c:overlay val="0"/>
    </c:legend>
    <c:plotVisOnly val="1"/>
    <c:dispBlanksAs val="gap"/>
    <c:showDLblsOverMax val="0"/>
  </c:chart>
  <c:spPr>
    <a:solidFill>
      <a:srgbClr val="E1FED6"/>
    </a:solidFill>
  </c:spPr>
  <c:txPr>
    <a:bodyPr/>
    <a:lstStyle/>
    <a:p>
      <a:pPr>
        <a:defRPr sz="2000">
          <a:latin typeface="Book Antiqua" panose="02040602050305030304" pitchFamily="18" charset="0"/>
        </a:defRPr>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0.24569</cdr:x>
      <cdr:y>0.25862</cdr:y>
    </cdr:from>
    <cdr:to>
      <cdr:x>0.36207</cdr:x>
      <cdr:y>0.35345</cdr:y>
    </cdr:to>
    <cdr:sp macro="" textlink="">
      <cdr:nvSpPr>
        <cdr:cNvPr id="6" name="TextBox 5"/>
        <cdr:cNvSpPr txBox="1"/>
      </cdr:nvSpPr>
      <cdr:spPr>
        <a:xfrm xmlns:a="http://schemas.openxmlformats.org/drawingml/2006/main">
          <a:off x="2052228" y="1080120"/>
          <a:ext cx="972108" cy="39604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977" cy="512311"/>
          </a:xfrm>
          <a:prstGeom prst="rect">
            <a:avLst/>
          </a:prstGeom>
        </p:spPr>
        <p:txBody>
          <a:bodyPr vert="horz" lIns="95847" tIns="47924" rIns="95847" bIns="47924" rtlCol="0"/>
          <a:lstStyle>
            <a:lvl1pPr algn="l">
              <a:defRPr sz="1300"/>
            </a:lvl1pPr>
          </a:lstStyle>
          <a:p>
            <a:endParaRPr lang="en-GB"/>
          </a:p>
        </p:txBody>
      </p:sp>
      <p:sp>
        <p:nvSpPr>
          <p:cNvPr id="3" name="Date Placeholder 2"/>
          <p:cNvSpPr>
            <a:spLocks noGrp="1"/>
          </p:cNvSpPr>
          <p:nvPr>
            <p:ph type="dt" sz="quarter" idx="1"/>
          </p:nvPr>
        </p:nvSpPr>
        <p:spPr>
          <a:xfrm>
            <a:off x="4020650" y="0"/>
            <a:ext cx="3076976" cy="512311"/>
          </a:xfrm>
          <a:prstGeom prst="rect">
            <a:avLst/>
          </a:prstGeom>
        </p:spPr>
        <p:txBody>
          <a:bodyPr vert="horz" lIns="95847" tIns="47924" rIns="95847" bIns="47924" rtlCol="0"/>
          <a:lstStyle>
            <a:lvl1pPr algn="r">
              <a:defRPr sz="1300"/>
            </a:lvl1pPr>
          </a:lstStyle>
          <a:p>
            <a:fld id="{50FB882D-8596-49B8-86D4-FA54AC710A48}" type="datetimeFigureOut">
              <a:rPr lang="en-GB" smtClean="0"/>
              <a:t>20/08/2014</a:t>
            </a:fld>
            <a:endParaRPr lang="en-GB"/>
          </a:p>
        </p:txBody>
      </p:sp>
      <p:sp>
        <p:nvSpPr>
          <p:cNvPr id="4" name="Footer Placeholder 3"/>
          <p:cNvSpPr>
            <a:spLocks noGrp="1"/>
          </p:cNvSpPr>
          <p:nvPr>
            <p:ph type="ftr" sz="quarter" idx="2"/>
          </p:nvPr>
        </p:nvSpPr>
        <p:spPr>
          <a:xfrm>
            <a:off x="1" y="9720645"/>
            <a:ext cx="3076977" cy="512310"/>
          </a:xfrm>
          <a:prstGeom prst="rect">
            <a:avLst/>
          </a:prstGeom>
        </p:spPr>
        <p:txBody>
          <a:bodyPr vert="horz" lIns="95847" tIns="47924" rIns="95847" bIns="47924" rtlCol="0" anchor="b"/>
          <a:lstStyle>
            <a:lvl1pPr algn="l">
              <a:defRPr sz="1300"/>
            </a:lvl1pPr>
          </a:lstStyle>
          <a:p>
            <a:endParaRPr lang="en-GB"/>
          </a:p>
        </p:txBody>
      </p:sp>
      <p:sp>
        <p:nvSpPr>
          <p:cNvPr id="5" name="Slide Number Placeholder 4"/>
          <p:cNvSpPr>
            <a:spLocks noGrp="1"/>
          </p:cNvSpPr>
          <p:nvPr>
            <p:ph type="sldNum" sz="quarter" idx="3"/>
          </p:nvPr>
        </p:nvSpPr>
        <p:spPr>
          <a:xfrm>
            <a:off x="4020650" y="9720645"/>
            <a:ext cx="3076976" cy="512310"/>
          </a:xfrm>
          <a:prstGeom prst="rect">
            <a:avLst/>
          </a:prstGeom>
        </p:spPr>
        <p:txBody>
          <a:bodyPr vert="horz" lIns="95847" tIns="47924" rIns="95847" bIns="47924" rtlCol="0" anchor="b"/>
          <a:lstStyle>
            <a:lvl1pPr algn="r">
              <a:defRPr sz="1300"/>
            </a:lvl1pPr>
          </a:lstStyle>
          <a:p>
            <a:fld id="{132835D9-5CE8-4FD6-804F-CB0939E3A39C}" type="slidenum">
              <a:rPr lang="en-GB" smtClean="0"/>
              <a:t>‹#›</a:t>
            </a:fld>
            <a:endParaRPr lang="en-GB"/>
          </a:p>
        </p:txBody>
      </p:sp>
    </p:spTree>
    <p:extLst>
      <p:ext uri="{BB962C8B-B14F-4D97-AF65-F5344CB8AC3E}">
        <p14:creationId xmlns:p14="http://schemas.microsoft.com/office/powerpoint/2010/main" val="426310384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6977" cy="512311"/>
          </a:xfrm>
          <a:prstGeom prst="rect">
            <a:avLst/>
          </a:prstGeom>
        </p:spPr>
        <p:txBody>
          <a:bodyPr vert="horz" lIns="95847" tIns="47924" rIns="95847" bIns="47924" rtlCol="0"/>
          <a:lstStyle>
            <a:lvl1pPr algn="l">
              <a:defRPr sz="1300"/>
            </a:lvl1pPr>
          </a:lstStyle>
          <a:p>
            <a:endParaRPr lang="en-GB"/>
          </a:p>
        </p:txBody>
      </p:sp>
      <p:sp>
        <p:nvSpPr>
          <p:cNvPr id="3" name="Date Placeholder 2"/>
          <p:cNvSpPr>
            <a:spLocks noGrp="1"/>
          </p:cNvSpPr>
          <p:nvPr>
            <p:ph type="dt" idx="1"/>
          </p:nvPr>
        </p:nvSpPr>
        <p:spPr>
          <a:xfrm>
            <a:off x="4020650" y="0"/>
            <a:ext cx="3076976" cy="512311"/>
          </a:xfrm>
          <a:prstGeom prst="rect">
            <a:avLst/>
          </a:prstGeom>
        </p:spPr>
        <p:txBody>
          <a:bodyPr vert="horz" lIns="95847" tIns="47924" rIns="95847" bIns="47924" rtlCol="0"/>
          <a:lstStyle>
            <a:lvl1pPr algn="r">
              <a:defRPr sz="1300"/>
            </a:lvl1pPr>
          </a:lstStyle>
          <a:p>
            <a:fld id="{75F62C9A-3878-4DF6-92A8-280C3E914686}" type="datetimeFigureOut">
              <a:rPr lang="en-GB" smtClean="0"/>
              <a:t>20/08/2014</a:t>
            </a:fld>
            <a:endParaRPr lang="en-GB"/>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5847" tIns="47924" rIns="95847" bIns="47924" rtlCol="0" anchor="ctr"/>
          <a:lstStyle/>
          <a:p>
            <a:endParaRPr lang="en-GB"/>
          </a:p>
        </p:txBody>
      </p:sp>
      <p:sp>
        <p:nvSpPr>
          <p:cNvPr id="5" name="Notes Placeholder 4"/>
          <p:cNvSpPr>
            <a:spLocks noGrp="1"/>
          </p:cNvSpPr>
          <p:nvPr>
            <p:ph type="body" sz="quarter" idx="3"/>
          </p:nvPr>
        </p:nvSpPr>
        <p:spPr>
          <a:xfrm>
            <a:off x="709429" y="4861151"/>
            <a:ext cx="5680444" cy="4605824"/>
          </a:xfrm>
          <a:prstGeom prst="rect">
            <a:avLst/>
          </a:prstGeom>
        </p:spPr>
        <p:txBody>
          <a:bodyPr vert="horz" lIns="95847" tIns="47924" rIns="95847" bIns="4792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720645"/>
            <a:ext cx="3076977" cy="512310"/>
          </a:xfrm>
          <a:prstGeom prst="rect">
            <a:avLst/>
          </a:prstGeom>
        </p:spPr>
        <p:txBody>
          <a:bodyPr vert="horz" lIns="95847" tIns="47924" rIns="95847" bIns="47924" rtlCol="0" anchor="b"/>
          <a:lstStyle>
            <a:lvl1pPr algn="l">
              <a:defRPr sz="1300"/>
            </a:lvl1pPr>
          </a:lstStyle>
          <a:p>
            <a:endParaRPr lang="en-GB"/>
          </a:p>
        </p:txBody>
      </p:sp>
      <p:sp>
        <p:nvSpPr>
          <p:cNvPr id="7" name="Slide Number Placeholder 6"/>
          <p:cNvSpPr>
            <a:spLocks noGrp="1"/>
          </p:cNvSpPr>
          <p:nvPr>
            <p:ph type="sldNum" sz="quarter" idx="5"/>
          </p:nvPr>
        </p:nvSpPr>
        <p:spPr>
          <a:xfrm>
            <a:off x="4020650" y="9720645"/>
            <a:ext cx="3076976" cy="512310"/>
          </a:xfrm>
          <a:prstGeom prst="rect">
            <a:avLst/>
          </a:prstGeom>
        </p:spPr>
        <p:txBody>
          <a:bodyPr vert="horz" lIns="95847" tIns="47924" rIns="95847" bIns="47924" rtlCol="0" anchor="b"/>
          <a:lstStyle>
            <a:lvl1pPr algn="r">
              <a:defRPr sz="1300"/>
            </a:lvl1pPr>
          </a:lstStyle>
          <a:p>
            <a:fld id="{6B226B69-651C-458E-A63E-5F5AC7279B54}" type="slidenum">
              <a:rPr lang="en-GB" smtClean="0"/>
              <a:t>‹#›</a:t>
            </a:fld>
            <a:endParaRPr lang="en-GB"/>
          </a:p>
        </p:txBody>
      </p:sp>
    </p:spTree>
    <p:extLst>
      <p:ext uri="{BB962C8B-B14F-4D97-AF65-F5344CB8AC3E}">
        <p14:creationId xmlns:p14="http://schemas.microsoft.com/office/powerpoint/2010/main" val="273957501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10886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8988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42889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4527CDC-5B91-4F4E-B3FD-5DB9B6B66603}" type="datetime1">
              <a:rPr lang="en-GB" smtClean="0"/>
              <a:t>20/08/2014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CF89FD-64F2-4252-96D0-06415BD575BB}" type="slidenum">
              <a:rPr lang="en-GB" smtClean="0"/>
              <a:t>‹#›</a:t>
            </a:fld>
            <a:endParaRPr lang="en-GB"/>
          </a:p>
        </p:txBody>
      </p:sp>
    </p:spTree>
    <p:extLst>
      <p:ext uri="{BB962C8B-B14F-4D97-AF65-F5344CB8AC3E}">
        <p14:creationId xmlns:p14="http://schemas.microsoft.com/office/powerpoint/2010/main" val="2653490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7AEBCA-87AD-4022-90F5-16B4057C8906}" type="datetime1">
              <a:rPr lang="en-GB" smtClean="0"/>
              <a:t>20/08/2014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CF89FD-64F2-4252-96D0-06415BD575BB}" type="slidenum">
              <a:rPr lang="en-GB" smtClean="0"/>
              <a:t>‹#›</a:t>
            </a:fld>
            <a:endParaRPr lang="en-GB"/>
          </a:p>
        </p:txBody>
      </p:sp>
    </p:spTree>
    <p:extLst>
      <p:ext uri="{BB962C8B-B14F-4D97-AF65-F5344CB8AC3E}">
        <p14:creationId xmlns:p14="http://schemas.microsoft.com/office/powerpoint/2010/main" val="301551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73D8228-9A08-46F5-91A7-99516FDB22B3}" type="datetime1">
              <a:rPr lang="en-GB" smtClean="0"/>
              <a:t>20/08/2014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CF89FD-64F2-4252-96D0-06415BD575BB}" type="slidenum">
              <a:rPr lang="en-GB" smtClean="0"/>
              <a:t>‹#›</a:t>
            </a:fld>
            <a:endParaRPr lang="en-GB"/>
          </a:p>
        </p:txBody>
      </p:sp>
    </p:spTree>
    <p:extLst>
      <p:ext uri="{BB962C8B-B14F-4D97-AF65-F5344CB8AC3E}">
        <p14:creationId xmlns:p14="http://schemas.microsoft.com/office/powerpoint/2010/main" val="540534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391D28-22FA-4CC9-8B8E-2A7905CF0945}" type="datetime1">
              <a:rPr lang="en-GB" smtClean="0"/>
              <a:t>20/08/2014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CF89FD-64F2-4252-96D0-06415BD575BB}" type="slidenum">
              <a:rPr lang="en-GB" smtClean="0"/>
              <a:t>‹#›</a:t>
            </a:fld>
            <a:endParaRPr lang="en-GB"/>
          </a:p>
        </p:txBody>
      </p:sp>
    </p:spTree>
    <p:extLst>
      <p:ext uri="{BB962C8B-B14F-4D97-AF65-F5344CB8AC3E}">
        <p14:creationId xmlns:p14="http://schemas.microsoft.com/office/powerpoint/2010/main" val="141526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B38397-28B4-4827-8048-15A8B85FED3A}" type="datetime1">
              <a:rPr lang="en-GB" smtClean="0"/>
              <a:t>20/08/2014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CF89FD-64F2-4252-96D0-06415BD575BB}" type="slidenum">
              <a:rPr lang="en-GB" smtClean="0"/>
              <a:t>‹#›</a:t>
            </a:fld>
            <a:endParaRPr lang="en-GB"/>
          </a:p>
        </p:txBody>
      </p:sp>
    </p:spTree>
    <p:extLst>
      <p:ext uri="{BB962C8B-B14F-4D97-AF65-F5344CB8AC3E}">
        <p14:creationId xmlns:p14="http://schemas.microsoft.com/office/powerpoint/2010/main" val="608591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ED1F365-1BB6-4A5D-8BD5-8577416BA555}" type="datetime1">
              <a:rPr lang="en-GB" smtClean="0"/>
              <a:t>20/08/2014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CF89FD-64F2-4252-96D0-06415BD575BB}" type="slidenum">
              <a:rPr lang="en-GB" smtClean="0"/>
              <a:t>‹#›</a:t>
            </a:fld>
            <a:endParaRPr lang="en-GB"/>
          </a:p>
        </p:txBody>
      </p:sp>
    </p:spTree>
    <p:extLst>
      <p:ext uri="{BB962C8B-B14F-4D97-AF65-F5344CB8AC3E}">
        <p14:creationId xmlns:p14="http://schemas.microsoft.com/office/powerpoint/2010/main" val="1717525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A534364-2E42-4963-B54F-B55A1E6E22F6}" type="datetime1">
              <a:rPr lang="en-GB" smtClean="0"/>
              <a:t>20/08/2014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CF89FD-64F2-4252-96D0-06415BD575BB}" type="slidenum">
              <a:rPr lang="en-GB" smtClean="0"/>
              <a:t>‹#›</a:t>
            </a:fld>
            <a:endParaRPr lang="en-GB"/>
          </a:p>
        </p:txBody>
      </p:sp>
    </p:spTree>
    <p:extLst>
      <p:ext uri="{BB962C8B-B14F-4D97-AF65-F5344CB8AC3E}">
        <p14:creationId xmlns:p14="http://schemas.microsoft.com/office/powerpoint/2010/main" val="482381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D403B44-F221-4619-93FE-64B9845D339B}" type="datetime1">
              <a:rPr lang="en-GB" smtClean="0"/>
              <a:t>20/08/2014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CF89FD-64F2-4252-96D0-06415BD575BB}" type="slidenum">
              <a:rPr lang="en-GB" smtClean="0"/>
              <a:t>‹#›</a:t>
            </a:fld>
            <a:endParaRPr lang="en-GB"/>
          </a:p>
        </p:txBody>
      </p:sp>
    </p:spTree>
    <p:extLst>
      <p:ext uri="{BB962C8B-B14F-4D97-AF65-F5344CB8AC3E}">
        <p14:creationId xmlns:p14="http://schemas.microsoft.com/office/powerpoint/2010/main" val="1950725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4D9D48-266A-4CC6-9BDC-9F3C9068085E}" type="datetime1">
              <a:rPr lang="en-GB" smtClean="0"/>
              <a:t>20/08/2014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CF89FD-64F2-4252-96D0-06415BD575BB}" type="slidenum">
              <a:rPr lang="en-GB" smtClean="0"/>
              <a:t>‹#›</a:t>
            </a:fld>
            <a:endParaRPr lang="en-GB"/>
          </a:p>
        </p:txBody>
      </p:sp>
    </p:spTree>
    <p:extLst>
      <p:ext uri="{BB962C8B-B14F-4D97-AF65-F5344CB8AC3E}">
        <p14:creationId xmlns:p14="http://schemas.microsoft.com/office/powerpoint/2010/main" val="3202282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9BC19C-8A1F-4E8A-A25B-5D15BBE5A080}" type="datetime1">
              <a:rPr lang="en-GB" smtClean="0"/>
              <a:t>20/08/2014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CF89FD-64F2-4252-96D0-06415BD575BB}" type="slidenum">
              <a:rPr lang="en-GB" smtClean="0"/>
              <a:t>‹#›</a:t>
            </a:fld>
            <a:endParaRPr lang="en-GB"/>
          </a:p>
        </p:txBody>
      </p:sp>
    </p:spTree>
    <p:extLst>
      <p:ext uri="{BB962C8B-B14F-4D97-AF65-F5344CB8AC3E}">
        <p14:creationId xmlns:p14="http://schemas.microsoft.com/office/powerpoint/2010/main" val="1005710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4E0574-C5F6-4D68-9BF1-C6B65ADB0446}" type="datetime1">
              <a:rPr lang="en-GB" smtClean="0"/>
              <a:t>20/08/2014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CF89FD-64F2-4252-96D0-06415BD575BB}" type="slidenum">
              <a:rPr lang="en-GB" smtClean="0"/>
              <a:t>‹#›</a:t>
            </a:fld>
            <a:endParaRPr lang="en-GB"/>
          </a:p>
        </p:txBody>
      </p:sp>
    </p:spTree>
    <p:extLst>
      <p:ext uri="{BB962C8B-B14F-4D97-AF65-F5344CB8AC3E}">
        <p14:creationId xmlns:p14="http://schemas.microsoft.com/office/powerpoint/2010/main" val="821215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0E7EA9-94FE-45FD-B27B-C29980EDAB08}" type="datetime1">
              <a:rPr lang="en-GB" smtClean="0"/>
              <a:t>20/08/2014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CF89FD-64F2-4252-96D0-06415BD575BB}" type="slidenum">
              <a:rPr lang="en-GB" smtClean="0"/>
              <a:t>‹#›</a:t>
            </a:fld>
            <a:endParaRPr lang="en-GB"/>
          </a:p>
        </p:txBody>
      </p:sp>
    </p:spTree>
    <p:extLst>
      <p:ext uri="{BB962C8B-B14F-4D97-AF65-F5344CB8AC3E}">
        <p14:creationId xmlns:p14="http://schemas.microsoft.com/office/powerpoint/2010/main" val="903449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3027135" y="468259"/>
            <a:ext cx="3201049" cy="1512168"/>
          </a:xfrm>
          <a:prstGeom prst="rect">
            <a:avLst/>
          </a:prstGeom>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6228184" y="468259"/>
            <a:ext cx="2431923" cy="1512168"/>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512" y="3671719"/>
            <a:ext cx="3742873" cy="2797633"/>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55839" y="3662199"/>
            <a:ext cx="3816655" cy="2789093"/>
          </a:xfrm>
          <a:prstGeom prst="rect">
            <a:avLst/>
          </a:prstGeom>
        </p:spPr>
      </p:pic>
      <p:sp>
        <p:nvSpPr>
          <p:cNvPr id="3" name="TextBox 2"/>
          <p:cNvSpPr txBox="1"/>
          <p:nvPr/>
        </p:nvSpPr>
        <p:spPr>
          <a:xfrm>
            <a:off x="514525" y="2226641"/>
            <a:ext cx="8031948" cy="923330"/>
          </a:xfrm>
          <a:prstGeom prst="rect">
            <a:avLst/>
          </a:prstGeom>
          <a:noFill/>
        </p:spPr>
        <p:txBody>
          <a:bodyPr wrap="square" rtlCol="0">
            <a:spAutoFit/>
          </a:bodyPr>
          <a:lstStyle/>
          <a:p>
            <a:pPr algn="ctr"/>
            <a:r>
              <a:rPr lang="en-GB" sz="5400" b="1" dirty="0" smtClean="0">
                <a:latin typeface="Book Antiqua" pitchFamily="18" charset="0"/>
              </a:rPr>
              <a:t>Results Report</a:t>
            </a:r>
            <a:endParaRPr lang="en-GB" sz="5400" b="1" dirty="0">
              <a:latin typeface="Book Antiqua" pitchFamily="18" charset="0"/>
            </a:endParaRPr>
          </a:p>
        </p:txBody>
      </p:sp>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711457" y="3671720"/>
            <a:ext cx="2084679" cy="2779573"/>
          </a:xfrm>
          <a:prstGeom prst="rect">
            <a:avLst/>
          </a:prstGeom>
        </p:spPr>
      </p:pic>
    </p:spTree>
    <p:extLst>
      <p:ext uri="{BB962C8B-B14F-4D97-AF65-F5344CB8AC3E}">
        <p14:creationId xmlns:p14="http://schemas.microsoft.com/office/powerpoint/2010/main" val="1426791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677525"/>
            <a:ext cx="7560840" cy="5816977"/>
          </a:xfrm>
          <a:prstGeom prst="rect">
            <a:avLst/>
          </a:prstGeom>
          <a:noFill/>
        </p:spPr>
        <p:txBody>
          <a:bodyPr wrap="square" rtlCol="0">
            <a:spAutoFit/>
          </a:bodyPr>
          <a:lstStyle/>
          <a:p>
            <a:r>
              <a:rPr lang="en-GB" sz="2600" dirty="0" smtClean="0">
                <a:latin typeface="Book Antiqua" pitchFamily="18" charset="0"/>
              </a:rPr>
              <a:t>The daffodils were tallest in England by approximately 50mm!</a:t>
            </a:r>
          </a:p>
          <a:p>
            <a:endParaRPr lang="en-GB" sz="2600" dirty="0">
              <a:latin typeface="Book Antiqua" pitchFamily="18" charset="0"/>
            </a:endParaRPr>
          </a:p>
          <a:p>
            <a:r>
              <a:rPr lang="en-GB" sz="2600" dirty="0" smtClean="0">
                <a:latin typeface="Book Antiqua" pitchFamily="18" charset="0"/>
              </a:rPr>
              <a:t>This could be because:</a:t>
            </a:r>
            <a:endParaRPr lang="en-GB" sz="2600" b="1" dirty="0" smtClean="0">
              <a:latin typeface="Book Antiqua" pitchFamily="18" charset="0"/>
            </a:endParaRPr>
          </a:p>
          <a:p>
            <a:pPr marL="457200" indent="-457200">
              <a:buFont typeface="Arial" pitchFamily="34" charset="0"/>
              <a:buChar char="•"/>
            </a:pPr>
            <a:r>
              <a:rPr lang="en-GB" sz="2600" dirty="0" smtClean="0">
                <a:latin typeface="Book Antiqua" pitchFamily="18" charset="0"/>
              </a:rPr>
              <a:t>England was the warmest country overall, and daffodils need sunlight to grow.</a:t>
            </a:r>
          </a:p>
          <a:p>
            <a:pPr marL="457200" indent="-457200">
              <a:buFont typeface="Arial" pitchFamily="34" charset="0"/>
              <a:buChar char="•"/>
            </a:pPr>
            <a:endParaRPr lang="en-GB" sz="2600" dirty="0">
              <a:latin typeface="Book Antiqua" pitchFamily="18" charset="0"/>
            </a:endParaRPr>
          </a:p>
          <a:p>
            <a:r>
              <a:rPr lang="en-GB" sz="2600" dirty="0" smtClean="0">
                <a:latin typeface="Book Antiqua" pitchFamily="18" charset="0"/>
              </a:rPr>
              <a:t>To be sure why, we would need to do more experiments.</a:t>
            </a:r>
          </a:p>
          <a:p>
            <a:pPr marL="457200" indent="-457200">
              <a:buFont typeface="Arial" pitchFamily="34" charset="0"/>
              <a:buChar char="•"/>
            </a:pPr>
            <a:endParaRPr lang="en-GB" sz="2600" dirty="0">
              <a:latin typeface="Book Antiqua" pitchFamily="18" charset="0"/>
            </a:endParaRPr>
          </a:p>
          <a:p>
            <a:r>
              <a:rPr lang="en-GB" sz="2800" b="1" dirty="0" smtClean="0">
                <a:latin typeface="Book Antiqua" pitchFamily="18" charset="0"/>
              </a:rPr>
              <a:t>Can you think of any other reasons why daffodils may have grown taller in England?</a:t>
            </a:r>
          </a:p>
          <a:p>
            <a:endParaRPr lang="en-GB" sz="2800" dirty="0" smtClean="0">
              <a:latin typeface="Book Antiqua" pitchFamily="18" charset="0"/>
            </a:endParaRPr>
          </a:p>
          <a:p>
            <a:pPr marL="457200" indent="-457200">
              <a:buFont typeface="Arial" pitchFamily="34" charset="0"/>
              <a:buChar char="•"/>
            </a:pPr>
            <a:endParaRPr lang="en-GB" sz="2800" dirty="0">
              <a:latin typeface="Book Antiqua" pitchFamily="18" charset="0"/>
            </a:endParaRPr>
          </a:p>
        </p:txBody>
      </p:sp>
    </p:spTree>
    <p:extLst>
      <p:ext uri="{BB962C8B-B14F-4D97-AF65-F5344CB8AC3E}">
        <p14:creationId xmlns:p14="http://schemas.microsoft.com/office/powerpoint/2010/main" val="4010601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4638"/>
            <a:ext cx="8229600" cy="1143000"/>
          </a:xfrm>
        </p:spPr>
        <p:txBody>
          <a:bodyPr>
            <a:normAutofit fontScale="90000"/>
          </a:bodyPr>
          <a:lstStyle/>
          <a:p>
            <a:pPr eaLnBrk="1" hangingPunct="1"/>
            <a:r>
              <a:rPr lang="en-GB" sz="4000" b="1" dirty="0" smtClean="0">
                <a:latin typeface="Book Antiqua" pitchFamily="18" charset="0"/>
              </a:rPr>
              <a:t>Finding a trend is quite difficult but some things are clear…</a:t>
            </a:r>
          </a:p>
        </p:txBody>
      </p:sp>
      <p:sp>
        <p:nvSpPr>
          <p:cNvPr id="5" name="Rectangle 3"/>
          <p:cNvSpPr txBox="1">
            <a:spLocks noChangeArrowheads="1"/>
          </p:cNvSpPr>
          <p:nvPr/>
        </p:nvSpPr>
        <p:spPr>
          <a:xfrm>
            <a:off x="457200" y="4173498"/>
            <a:ext cx="8075240" cy="2135822"/>
          </a:xfrm>
          <a:prstGeom prst="rect">
            <a:avLst/>
          </a:prstGeom>
        </p:spPr>
        <p:txBody>
          <a:bodyPr vert="horz" lIns="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buFontTx/>
              <a:buNone/>
            </a:pPr>
            <a:r>
              <a:rPr lang="en-GB" dirty="0" smtClean="0">
                <a:latin typeface="Book Antiqua" pitchFamily="18" charset="0"/>
              </a:rPr>
              <a:t>The bulbs rely on both sunshine and warmth in order to flower.</a:t>
            </a:r>
          </a:p>
          <a:p>
            <a:pPr marL="0" indent="0">
              <a:lnSpc>
                <a:spcPct val="110000"/>
              </a:lnSpc>
              <a:buFontTx/>
              <a:buNone/>
            </a:pPr>
            <a:endParaRPr lang="en-GB" dirty="0" smtClean="0">
              <a:latin typeface="Book Antiqua" pitchFamily="18" charset="0"/>
            </a:endParaRPr>
          </a:p>
          <a:p>
            <a:pPr marL="0" indent="0">
              <a:lnSpc>
                <a:spcPct val="110000"/>
              </a:lnSpc>
              <a:buFontTx/>
              <a:buNone/>
            </a:pPr>
            <a:r>
              <a:rPr lang="en-GB" dirty="0" smtClean="0">
                <a:latin typeface="Book Antiqua" pitchFamily="18" charset="0"/>
              </a:rPr>
              <a:t>Our seasons are becoming more  unpredictable as our world is getting warmer.</a:t>
            </a:r>
          </a:p>
          <a:p>
            <a:pPr marL="0" indent="0">
              <a:lnSpc>
                <a:spcPct val="110000"/>
              </a:lnSpc>
              <a:buFontTx/>
              <a:buNone/>
            </a:pPr>
            <a:endParaRPr lang="en-GB" dirty="0">
              <a:latin typeface="Book Antiqua" pitchFamily="18" charset="0"/>
            </a:endParaRPr>
          </a:p>
          <a:p>
            <a:pPr marL="0" indent="0">
              <a:lnSpc>
                <a:spcPct val="110000"/>
              </a:lnSpc>
              <a:buFontTx/>
              <a:buNone/>
            </a:pPr>
            <a:r>
              <a:rPr lang="en-GB" b="1" dirty="0" smtClean="0">
                <a:latin typeface="Book Antiqua" pitchFamily="18" charset="0"/>
              </a:rPr>
              <a:t>How do you think this will affect the growth of plants in the future?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56792"/>
            <a:ext cx="8075240" cy="2457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6901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latin typeface="Book Antiqua" pitchFamily="18" charset="0"/>
              </a:rPr>
              <a:t>Super Scientists!</a:t>
            </a:r>
            <a:endParaRPr lang="en-GB" b="1" dirty="0">
              <a:latin typeface="Book Antiqua" pitchFamily="18" charset="0"/>
            </a:endParaRPr>
          </a:p>
        </p:txBody>
      </p:sp>
      <p:sp>
        <p:nvSpPr>
          <p:cNvPr id="3" name="Content Placeholder 2"/>
          <p:cNvSpPr>
            <a:spLocks noGrp="1"/>
          </p:cNvSpPr>
          <p:nvPr>
            <p:ph idx="1"/>
          </p:nvPr>
        </p:nvSpPr>
        <p:spPr/>
        <p:txBody>
          <a:bodyPr/>
          <a:lstStyle/>
          <a:p>
            <a:pPr marL="0" indent="0">
              <a:buNone/>
            </a:pPr>
            <a:r>
              <a:rPr lang="en-GB" dirty="0" smtClean="0">
                <a:latin typeface="Book Antiqua" pitchFamily="18" charset="0"/>
              </a:rPr>
              <a:t>The Edina Trust would like to thank everyone that worked so hard planting their bulbs, observing and sending in their records.</a:t>
            </a:r>
          </a:p>
          <a:p>
            <a:pPr marL="0" indent="0">
              <a:buNone/>
            </a:pPr>
            <a:endParaRPr lang="en-GB" dirty="0" smtClean="0">
              <a:latin typeface="Book Antiqua" pitchFamily="18" charset="0"/>
            </a:endParaRPr>
          </a:p>
          <a:p>
            <a:pPr marL="0" indent="0">
              <a:buNone/>
            </a:pPr>
            <a:r>
              <a:rPr lang="en-GB" dirty="0" smtClean="0">
                <a:latin typeface="Book Antiqua" pitchFamily="18" charset="0"/>
              </a:rPr>
              <a:t>We couldn’t have carried out an experiment like this without your help!</a:t>
            </a:r>
          </a:p>
        </p:txBody>
      </p:sp>
      <p:pic>
        <p:nvPicPr>
          <p:cNvPr id="2050" name="Picture 2" descr="C:\Users\RoseB\AppData\Local\Microsoft\Windows\Temporary Internet Files\Content.IE5\LPA16MQ2\MC90044138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4856" y="109736"/>
            <a:ext cx="1591072" cy="1591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12186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extLst>
              <p:ext uri="{D42A27DB-BD31-4B8C-83A1-F6EECF244321}">
                <p14:modId xmlns:p14="http://schemas.microsoft.com/office/powerpoint/2010/main" val="1154539093"/>
              </p:ext>
            </p:extLst>
          </p:nvPr>
        </p:nvGraphicFramePr>
        <p:xfrm>
          <a:off x="467544" y="1196752"/>
          <a:ext cx="7992888" cy="460851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683568" y="332656"/>
            <a:ext cx="7632848" cy="584775"/>
          </a:xfrm>
          <a:prstGeom prst="rect">
            <a:avLst/>
          </a:prstGeom>
          <a:noFill/>
        </p:spPr>
        <p:txBody>
          <a:bodyPr wrap="square" rtlCol="0">
            <a:spAutoFit/>
          </a:bodyPr>
          <a:lstStyle/>
          <a:p>
            <a:pPr algn="ctr"/>
            <a:r>
              <a:rPr lang="en-GB" sz="3200" b="1" dirty="0" smtClean="0">
                <a:latin typeface="Book Antiqua" pitchFamily="18" charset="0"/>
              </a:rPr>
              <a:t>Which region had the most/least rain?</a:t>
            </a:r>
            <a:endParaRPr lang="en-GB" sz="3200" b="1" dirty="0">
              <a:latin typeface="Book Antiqua" pitchFamily="18" charset="0"/>
            </a:endParaRPr>
          </a:p>
        </p:txBody>
      </p:sp>
      <p:sp>
        <p:nvSpPr>
          <p:cNvPr id="10" name="TextBox 9"/>
          <p:cNvSpPr txBox="1"/>
          <p:nvPr/>
        </p:nvSpPr>
        <p:spPr>
          <a:xfrm>
            <a:off x="467544" y="5805264"/>
            <a:ext cx="8136904" cy="830997"/>
          </a:xfrm>
          <a:prstGeom prst="rect">
            <a:avLst/>
          </a:prstGeom>
          <a:noFill/>
        </p:spPr>
        <p:txBody>
          <a:bodyPr wrap="square" rtlCol="0">
            <a:spAutoFit/>
          </a:bodyPr>
          <a:lstStyle/>
          <a:p>
            <a:r>
              <a:rPr lang="en-GB" sz="2400" dirty="0" smtClean="0">
                <a:latin typeface="Book Antiqua" pitchFamily="18" charset="0"/>
              </a:rPr>
              <a:t>Wales had more rain than England and Scotland. Can you estimate how much more?</a:t>
            </a:r>
            <a:endParaRPr lang="en-GB" sz="2400" dirty="0">
              <a:latin typeface="Book Antiqua" pitchFamily="18" charset="0"/>
            </a:endParaRPr>
          </a:p>
        </p:txBody>
      </p:sp>
      <p:pic>
        <p:nvPicPr>
          <p:cNvPr id="3075" name="Picture 3" descr="C:\Users\RoseB\AppData\Local\Microsoft\Windows\Temporary Internet Files\Content.IE5\LPA16MQ2\MC90038935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19425" y="917431"/>
            <a:ext cx="880567" cy="94183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618210" y="3356992"/>
            <a:ext cx="3609974" cy="1631216"/>
          </a:xfrm>
          <a:prstGeom prst="rect">
            <a:avLst/>
          </a:prstGeom>
          <a:solidFill>
            <a:schemeClr val="accent6">
              <a:lumMod val="20000"/>
              <a:lumOff val="80000"/>
            </a:schemeClr>
          </a:solidFill>
          <a:ln>
            <a:solidFill>
              <a:schemeClr val="tx1"/>
            </a:solidFill>
          </a:ln>
        </p:spPr>
        <p:txBody>
          <a:bodyPr wrap="square" rtlCol="0">
            <a:spAutoFit/>
          </a:bodyPr>
          <a:lstStyle/>
          <a:p>
            <a:r>
              <a:rPr lang="en-GB" sz="2000" dirty="0" smtClean="0">
                <a:latin typeface="Book Antiqua" pitchFamily="18" charset="0"/>
              </a:rPr>
              <a:t>During the Spring Bulbs for Schools Project there was on average approximately 7mm more rain in Wales than England</a:t>
            </a:r>
            <a:endParaRPr lang="en-GB" sz="2000" dirty="0">
              <a:latin typeface="Book Antiqua" pitchFamily="18" charset="0"/>
            </a:endParaRPr>
          </a:p>
        </p:txBody>
      </p:sp>
    </p:spTree>
    <p:extLst>
      <p:ext uri="{BB962C8B-B14F-4D97-AF65-F5344CB8AC3E}">
        <p14:creationId xmlns:p14="http://schemas.microsoft.com/office/powerpoint/2010/main" val="1746631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3075"/>
                                        </p:tgtEl>
                                        <p:attrNameLst>
                                          <p:attrName>style.visibility</p:attrName>
                                        </p:attrNameLst>
                                      </p:cBhvr>
                                      <p:to>
                                        <p:strVal val="visible"/>
                                      </p:to>
                                    </p:set>
                                    <p:anim calcmode="lin" valueType="num">
                                      <p:cBhvr additive="base">
                                        <p:cTn id="13" dur="500" fill="hold"/>
                                        <p:tgtEl>
                                          <p:spTgt spid="3075"/>
                                        </p:tgtEl>
                                        <p:attrNameLst>
                                          <p:attrName>ppt_x</p:attrName>
                                        </p:attrNameLst>
                                      </p:cBhvr>
                                      <p:tavLst>
                                        <p:tav tm="0">
                                          <p:val>
                                            <p:strVal val="#ppt_x"/>
                                          </p:val>
                                        </p:tav>
                                        <p:tav tm="100000">
                                          <p:val>
                                            <p:strVal val="#ppt_x"/>
                                          </p:val>
                                        </p:tav>
                                      </p:tavLst>
                                    </p:anim>
                                    <p:anim calcmode="lin" valueType="num">
                                      <p:cBhvr additive="base">
                                        <p:cTn id="14" dur="500" fill="hold"/>
                                        <p:tgtEl>
                                          <p:spTgt spid="307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extLst>
              <p:ext uri="{D42A27DB-BD31-4B8C-83A1-F6EECF244321}">
                <p14:modId xmlns:p14="http://schemas.microsoft.com/office/powerpoint/2010/main" val="1537551419"/>
              </p:ext>
            </p:extLst>
          </p:nvPr>
        </p:nvGraphicFramePr>
        <p:xfrm>
          <a:off x="683568" y="917431"/>
          <a:ext cx="7632848" cy="4743817"/>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683568" y="332656"/>
            <a:ext cx="7632848" cy="584775"/>
          </a:xfrm>
          <a:prstGeom prst="rect">
            <a:avLst/>
          </a:prstGeom>
          <a:noFill/>
        </p:spPr>
        <p:txBody>
          <a:bodyPr wrap="square" rtlCol="0">
            <a:spAutoFit/>
          </a:bodyPr>
          <a:lstStyle/>
          <a:p>
            <a:pPr algn="ctr"/>
            <a:r>
              <a:rPr lang="en-GB" sz="3200" b="1" dirty="0" smtClean="0">
                <a:latin typeface="Book Antiqua" pitchFamily="18" charset="0"/>
              </a:rPr>
              <a:t>Which region was the warmest/coldest?</a:t>
            </a:r>
            <a:endParaRPr lang="en-GB" sz="3200" b="1" dirty="0">
              <a:latin typeface="Book Antiqua" pitchFamily="18" charset="0"/>
            </a:endParaRPr>
          </a:p>
        </p:txBody>
      </p:sp>
      <p:sp>
        <p:nvSpPr>
          <p:cNvPr id="4" name="TextBox 3"/>
          <p:cNvSpPr txBox="1"/>
          <p:nvPr/>
        </p:nvSpPr>
        <p:spPr>
          <a:xfrm>
            <a:off x="449734" y="5865962"/>
            <a:ext cx="8370738" cy="830997"/>
          </a:xfrm>
          <a:prstGeom prst="rect">
            <a:avLst/>
          </a:prstGeom>
          <a:noFill/>
        </p:spPr>
        <p:txBody>
          <a:bodyPr wrap="square" rtlCol="0">
            <a:spAutoFit/>
          </a:bodyPr>
          <a:lstStyle/>
          <a:p>
            <a:r>
              <a:rPr lang="en-GB" sz="2400" dirty="0" smtClean="0">
                <a:latin typeface="Book Antiqua" pitchFamily="18" charset="0"/>
              </a:rPr>
              <a:t>Both England and Wales were warmer than Scotland. Why do you think that is?</a:t>
            </a:r>
            <a:endParaRPr lang="en-GB" sz="2400" dirty="0">
              <a:latin typeface="Book Antiqua" pitchFamily="18" charset="0"/>
            </a:endParaRPr>
          </a:p>
        </p:txBody>
      </p:sp>
      <p:pic>
        <p:nvPicPr>
          <p:cNvPr id="1028" name="Picture 4" descr="C:\Users\RoseB\AppData\Local\Microsoft\Windows\Temporary Internet Files\Content.IE5\NP4WQC7W\MC90023218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58348" y="1830260"/>
            <a:ext cx="937788" cy="891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7062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fade">
                                      <p:cBhvr>
                                        <p:cTn id="12" dur="1000"/>
                                        <p:tgtEl>
                                          <p:spTgt spid="1028"/>
                                        </p:tgtEl>
                                      </p:cBhvr>
                                    </p:animEffect>
                                    <p:anim calcmode="lin" valueType="num">
                                      <p:cBhvr>
                                        <p:cTn id="13" dur="1000" fill="hold"/>
                                        <p:tgtEl>
                                          <p:spTgt spid="1028"/>
                                        </p:tgtEl>
                                        <p:attrNameLst>
                                          <p:attrName>ppt_x</p:attrName>
                                        </p:attrNameLst>
                                      </p:cBhvr>
                                      <p:tavLst>
                                        <p:tav tm="0">
                                          <p:val>
                                            <p:strVal val="#ppt_x"/>
                                          </p:val>
                                        </p:tav>
                                        <p:tav tm="100000">
                                          <p:val>
                                            <p:strVal val="#ppt_x"/>
                                          </p:val>
                                        </p:tav>
                                      </p:tavLst>
                                    </p:anim>
                                    <p:anim calcmode="lin" valueType="num">
                                      <p:cBhvr>
                                        <p:cTn id="14" dur="1000" fill="hold"/>
                                        <p:tgtEl>
                                          <p:spTgt spid="10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a:graphicFrameLocks/>
          </p:cNvGraphicFramePr>
          <p:nvPr>
            <p:extLst>
              <p:ext uri="{D42A27DB-BD31-4B8C-83A1-F6EECF244321}">
                <p14:modId xmlns:p14="http://schemas.microsoft.com/office/powerpoint/2010/main" val="1876026672"/>
              </p:ext>
            </p:extLst>
          </p:nvPr>
        </p:nvGraphicFramePr>
        <p:xfrm>
          <a:off x="557093" y="1916832"/>
          <a:ext cx="8191371" cy="4735584"/>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557093" y="404664"/>
            <a:ext cx="7848872" cy="2123658"/>
          </a:xfrm>
          <a:prstGeom prst="rect">
            <a:avLst/>
          </a:prstGeom>
          <a:noFill/>
        </p:spPr>
        <p:txBody>
          <a:bodyPr wrap="square" rtlCol="0">
            <a:spAutoFit/>
          </a:bodyPr>
          <a:lstStyle/>
          <a:p>
            <a:pPr algn="ctr"/>
            <a:r>
              <a:rPr lang="en-GB" sz="2100" b="1" dirty="0" smtClean="0">
                <a:latin typeface="Book Antiqua" pitchFamily="18" charset="0"/>
              </a:rPr>
              <a:t>Flowers will open earliest in areas where it is both warm and sunny, especially during the month of February.</a:t>
            </a:r>
          </a:p>
          <a:p>
            <a:endParaRPr lang="en-GB" dirty="0" smtClean="0">
              <a:latin typeface="Book Antiqua" pitchFamily="18" charset="0"/>
            </a:endParaRPr>
          </a:p>
          <a:p>
            <a:r>
              <a:rPr lang="en-GB" dirty="0" smtClean="0">
                <a:latin typeface="Book Antiqua" pitchFamily="18" charset="0"/>
              </a:rPr>
              <a:t>As you can see, during December it was slightly warmer in Wales than it was in England or Scotland.</a:t>
            </a:r>
          </a:p>
          <a:p>
            <a:endParaRPr lang="en-GB" dirty="0" smtClean="0">
              <a:latin typeface="Book Antiqua" pitchFamily="18" charset="0"/>
            </a:endParaRPr>
          </a:p>
          <a:p>
            <a:r>
              <a:rPr lang="en-GB" dirty="0" smtClean="0">
                <a:latin typeface="Book Antiqua" pitchFamily="18" charset="0"/>
              </a:rPr>
              <a:t>But by February, it was a lot colder in Wales. </a:t>
            </a:r>
            <a:r>
              <a:rPr lang="en-GB" dirty="0" err="1" smtClean="0">
                <a:latin typeface="Book Antiqua" pitchFamily="18" charset="0"/>
              </a:rPr>
              <a:t>Brrrr</a:t>
            </a:r>
            <a:r>
              <a:rPr lang="en-GB" dirty="0" smtClean="0">
                <a:latin typeface="Book Antiqua" pitchFamily="18" charset="0"/>
              </a:rPr>
              <a:t>!</a:t>
            </a:r>
            <a:endParaRPr lang="en-GB" dirty="0">
              <a:latin typeface="Book Antiqua" pitchFamily="18" charset="0"/>
            </a:endParaRPr>
          </a:p>
        </p:txBody>
      </p:sp>
      <p:sp>
        <p:nvSpPr>
          <p:cNvPr id="7" name="Oval 6"/>
          <p:cNvSpPr/>
          <p:nvPr/>
        </p:nvSpPr>
        <p:spPr>
          <a:xfrm>
            <a:off x="5868144" y="3933056"/>
            <a:ext cx="144016" cy="144016"/>
          </a:xfrm>
          <a:prstGeom prst="ellipse">
            <a:avLst/>
          </a:prstGeom>
          <a:solidFill>
            <a:schemeClr val="bg1"/>
          </a:solidFill>
          <a:ln>
            <a:solidFill>
              <a:srgbClr val="EA3A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p:cNvSpPr/>
          <p:nvPr/>
        </p:nvSpPr>
        <p:spPr>
          <a:xfrm>
            <a:off x="3275856" y="3933056"/>
            <a:ext cx="144016" cy="144016"/>
          </a:xfrm>
          <a:prstGeom prst="ellipse">
            <a:avLst/>
          </a:prstGeom>
          <a:solidFill>
            <a:schemeClr val="bg1"/>
          </a:solidFill>
          <a:ln>
            <a:solidFill>
              <a:srgbClr val="EA3A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p:cNvSpPr/>
          <p:nvPr/>
        </p:nvSpPr>
        <p:spPr>
          <a:xfrm>
            <a:off x="5868144" y="4365104"/>
            <a:ext cx="144016" cy="144016"/>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p:cNvSpPr/>
          <p:nvPr/>
        </p:nvSpPr>
        <p:spPr>
          <a:xfrm>
            <a:off x="3275856" y="4221088"/>
            <a:ext cx="144016" cy="144016"/>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 name="Curved Connector 3"/>
          <p:cNvCxnSpPr>
            <a:endCxn id="10" idx="7"/>
          </p:cNvCxnSpPr>
          <p:nvPr/>
        </p:nvCxnSpPr>
        <p:spPr>
          <a:xfrm rot="10800000" flipV="1">
            <a:off x="3398781" y="1628799"/>
            <a:ext cx="3405468" cy="2181331"/>
          </a:xfrm>
          <a:prstGeom prst="curvedConnector2">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3275856" y="3789040"/>
            <a:ext cx="144016" cy="144016"/>
          </a:xfrm>
          <a:prstGeom prst="ellipse">
            <a:avLst/>
          </a:prstGeom>
          <a:solidFill>
            <a:srgbClr val="EA0000"/>
          </a:solidFill>
          <a:ln>
            <a:solidFill>
              <a:srgbClr val="EA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a:off x="5868144" y="4509120"/>
            <a:ext cx="144016" cy="144016"/>
          </a:xfrm>
          <a:prstGeom prst="ellipse">
            <a:avLst/>
          </a:prstGeom>
          <a:solidFill>
            <a:srgbClr val="EA0000"/>
          </a:solidFill>
          <a:ln>
            <a:solidFill>
              <a:srgbClr val="EA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 name="Curved Connector 15"/>
          <p:cNvCxnSpPr/>
          <p:nvPr/>
        </p:nvCxnSpPr>
        <p:spPr>
          <a:xfrm rot="16200000" flipH="1">
            <a:off x="4399148" y="3040124"/>
            <a:ext cx="1980798" cy="957193"/>
          </a:xfrm>
          <a:prstGeom prst="curvedConnector3">
            <a:avLst>
              <a:gd name="adj1" fmla="val 50000"/>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6464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14" grpId="0" animBg="1"/>
      <p:bldP spid="15" grpId="0" animBg="1"/>
      <p:bldP spid="10"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p:cNvGraphicFramePr>
            <a:graphicFrameLocks/>
          </p:cNvGraphicFramePr>
          <p:nvPr>
            <p:extLst>
              <p:ext uri="{D42A27DB-BD31-4B8C-83A1-F6EECF244321}">
                <p14:modId xmlns:p14="http://schemas.microsoft.com/office/powerpoint/2010/main" val="3386207361"/>
              </p:ext>
            </p:extLst>
          </p:nvPr>
        </p:nvGraphicFramePr>
        <p:xfrm>
          <a:off x="467544" y="1700808"/>
          <a:ext cx="8352928" cy="4176464"/>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Rectangle 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8" name="Rectangle 7"/>
          <p:cNvSpPr>
            <a:spLocks noChangeArrowheads="1"/>
          </p:cNvSpPr>
          <p:nvPr/>
        </p:nvSpPr>
        <p:spPr bwMode="auto">
          <a:xfrm>
            <a:off x="0" y="4191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 </a:t>
            </a:r>
            <a:r>
              <a:rPr kumimoji="0" lang="en-GB" sz="800" b="0" i="0" u="none" strike="noStrike" cap="none" normalizeH="0" baseline="0" smtClean="0">
                <a:ln>
                  <a:noFill/>
                </a:ln>
                <a:solidFill>
                  <a:schemeClr val="tx1"/>
                </a:solidFill>
                <a:effectLst/>
                <a:latin typeface="Arial" pitchFamily="34" charset="0"/>
                <a:cs typeface="Arial" pitchFamily="34" charset="0"/>
              </a:rPr>
              <a:t> </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TextBox 8"/>
          <p:cNvSpPr txBox="1"/>
          <p:nvPr/>
        </p:nvSpPr>
        <p:spPr>
          <a:xfrm>
            <a:off x="531416" y="332656"/>
            <a:ext cx="8280920" cy="1200329"/>
          </a:xfrm>
          <a:prstGeom prst="rect">
            <a:avLst/>
          </a:prstGeom>
          <a:noFill/>
        </p:spPr>
        <p:txBody>
          <a:bodyPr wrap="square" rtlCol="0">
            <a:spAutoFit/>
          </a:bodyPr>
          <a:lstStyle/>
          <a:p>
            <a:pPr algn="ctr"/>
            <a:r>
              <a:rPr lang="en-GB" sz="2400" b="1" dirty="0" smtClean="0">
                <a:latin typeface="Book Antiqua" pitchFamily="18" charset="0"/>
              </a:rPr>
              <a:t>The flowers opened earlier in Wales when planted in pots</a:t>
            </a:r>
          </a:p>
          <a:p>
            <a:pPr algn="ctr"/>
            <a:r>
              <a:rPr lang="en-GB" sz="2400" dirty="0" smtClean="0">
                <a:latin typeface="Book Antiqua" pitchFamily="18" charset="0"/>
              </a:rPr>
              <a:t> - but slightly earlier in England when planted in the ground</a:t>
            </a:r>
            <a:endParaRPr lang="en-GB" sz="2400" dirty="0">
              <a:latin typeface="Book Antiqua" pitchFamily="18" charset="0"/>
            </a:endParaRPr>
          </a:p>
        </p:txBody>
      </p:sp>
      <p:sp>
        <p:nvSpPr>
          <p:cNvPr id="2" name="TextBox 1"/>
          <p:cNvSpPr txBox="1"/>
          <p:nvPr/>
        </p:nvSpPr>
        <p:spPr>
          <a:xfrm>
            <a:off x="323528" y="5949280"/>
            <a:ext cx="8712968" cy="707886"/>
          </a:xfrm>
          <a:prstGeom prst="rect">
            <a:avLst/>
          </a:prstGeom>
          <a:noFill/>
        </p:spPr>
        <p:txBody>
          <a:bodyPr wrap="square" rtlCol="0">
            <a:spAutoFit/>
          </a:bodyPr>
          <a:lstStyle/>
          <a:p>
            <a:r>
              <a:rPr lang="en-GB" sz="2000" dirty="0" smtClean="0">
                <a:latin typeface="Book Antiqua" pitchFamily="18" charset="0"/>
              </a:rPr>
              <a:t>Approximately how many days difference is there between the bulbs in the ground flowering to those in pots?</a:t>
            </a:r>
            <a:endParaRPr lang="en-GB" sz="2000" dirty="0">
              <a:latin typeface="Book Antiqua" pitchFamily="18" charset="0"/>
            </a:endParaRPr>
          </a:p>
        </p:txBody>
      </p:sp>
      <p:cxnSp>
        <p:nvCxnSpPr>
          <p:cNvPr id="4" name="Straight Arrow Connector 3"/>
          <p:cNvCxnSpPr/>
          <p:nvPr/>
        </p:nvCxnSpPr>
        <p:spPr>
          <a:xfrm>
            <a:off x="2702104" y="2492896"/>
            <a:ext cx="0" cy="920301"/>
          </a:xfrm>
          <a:prstGeom prst="straightConnector1">
            <a:avLst/>
          </a:prstGeom>
          <a:ln>
            <a:solidFill>
              <a:srgbClr val="FF0000"/>
            </a:solidFill>
            <a:headEnd type="arrow"/>
            <a:tailEnd type="arrow"/>
          </a:ln>
        </p:spPr>
        <p:style>
          <a:lnRef idx="2">
            <a:schemeClr val="dk1"/>
          </a:lnRef>
          <a:fillRef idx="0">
            <a:schemeClr val="dk1"/>
          </a:fillRef>
          <a:effectRef idx="1">
            <a:schemeClr val="dk1"/>
          </a:effectRef>
          <a:fontRef idx="minor">
            <a:schemeClr val="tx1"/>
          </a:fontRef>
        </p:style>
      </p:cxnSp>
      <p:cxnSp>
        <p:nvCxnSpPr>
          <p:cNvPr id="12" name="Straight Arrow Connector 11"/>
          <p:cNvCxnSpPr/>
          <p:nvPr/>
        </p:nvCxnSpPr>
        <p:spPr>
          <a:xfrm>
            <a:off x="4427984" y="2132856"/>
            <a:ext cx="0" cy="1000210"/>
          </a:xfrm>
          <a:prstGeom prst="straightConnector1">
            <a:avLst/>
          </a:prstGeom>
          <a:ln>
            <a:solidFill>
              <a:srgbClr val="FF0000"/>
            </a:solidFill>
            <a:headEnd type="arrow"/>
            <a:tailEnd type="arrow"/>
          </a:ln>
        </p:spPr>
        <p:style>
          <a:lnRef idx="2">
            <a:schemeClr val="dk1"/>
          </a:lnRef>
          <a:fillRef idx="0">
            <a:schemeClr val="dk1"/>
          </a:fillRef>
          <a:effectRef idx="1">
            <a:schemeClr val="dk1"/>
          </a:effectRef>
          <a:fontRef idx="minor">
            <a:schemeClr val="tx1"/>
          </a:fontRef>
        </p:style>
      </p:cxnSp>
      <p:cxnSp>
        <p:nvCxnSpPr>
          <p:cNvPr id="16" name="Straight Arrow Connector 15"/>
          <p:cNvCxnSpPr/>
          <p:nvPr/>
        </p:nvCxnSpPr>
        <p:spPr>
          <a:xfrm>
            <a:off x="6156176" y="2420888"/>
            <a:ext cx="0" cy="1656184"/>
          </a:xfrm>
          <a:prstGeom prst="straightConnector1">
            <a:avLst/>
          </a:prstGeom>
          <a:ln>
            <a:solidFill>
              <a:srgbClr val="FF0000"/>
            </a:solidFill>
            <a:headEnd type="arrow"/>
            <a:tailEnd type="arrow"/>
          </a:ln>
        </p:spPr>
        <p:style>
          <a:lnRef idx="2">
            <a:schemeClr val="dk1"/>
          </a:lnRef>
          <a:fillRef idx="0">
            <a:schemeClr val="dk1"/>
          </a:fillRef>
          <a:effectRef idx="1">
            <a:schemeClr val="dk1"/>
          </a:effectRef>
          <a:fontRef idx="minor">
            <a:schemeClr val="tx1"/>
          </a:fontRef>
        </p:style>
      </p:cxnSp>
      <p:sp>
        <p:nvSpPr>
          <p:cNvPr id="18" name="TextBox 17"/>
          <p:cNvSpPr txBox="1"/>
          <p:nvPr/>
        </p:nvSpPr>
        <p:spPr>
          <a:xfrm>
            <a:off x="2526864" y="2195572"/>
            <a:ext cx="936104" cy="369332"/>
          </a:xfrm>
          <a:prstGeom prst="rect">
            <a:avLst/>
          </a:prstGeom>
          <a:noFill/>
          <a:ln>
            <a:noFill/>
          </a:ln>
        </p:spPr>
        <p:txBody>
          <a:bodyPr wrap="square" rtlCol="0">
            <a:spAutoFit/>
          </a:bodyPr>
          <a:lstStyle/>
          <a:p>
            <a:r>
              <a:rPr lang="en-GB" b="1" cap="small" dirty="0">
                <a:solidFill>
                  <a:srgbClr val="FF0000"/>
                </a:solidFill>
                <a:latin typeface="Book Antiqua" panose="02040602050305030304" pitchFamily="18" charset="0"/>
              </a:rPr>
              <a:t>8</a:t>
            </a:r>
            <a:r>
              <a:rPr lang="en-GB" b="1" cap="small" dirty="0" smtClean="0">
                <a:solidFill>
                  <a:srgbClr val="FF0000"/>
                </a:solidFill>
                <a:latin typeface="Book Antiqua" panose="02040602050305030304" pitchFamily="18" charset="0"/>
              </a:rPr>
              <a:t> Days</a:t>
            </a:r>
            <a:endParaRPr lang="en-GB" b="1" cap="small" dirty="0">
              <a:solidFill>
                <a:srgbClr val="FF0000"/>
              </a:solidFill>
              <a:latin typeface="Book Antiqua" panose="02040602050305030304" pitchFamily="18" charset="0"/>
            </a:endParaRPr>
          </a:p>
        </p:txBody>
      </p:sp>
      <p:sp>
        <p:nvSpPr>
          <p:cNvPr id="19" name="TextBox 18"/>
          <p:cNvSpPr txBox="1"/>
          <p:nvPr/>
        </p:nvSpPr>
        <p:spPr>
          <a:xfrm>
            <a:off x="4211960" y="1826240"/>
            <a:ext cx="936104" cy="369332"/>
          </a:xfrm>
          <a:prstGeom prst="rect">
            <a:avLst/>
          </a:prstGeom>
          <a:noFill/>
          <a:ln>
            <a:noFill/>
          </a:ln>
        </p:spPr>
        <p:txBody>
          <a:bodyPr wrap="square" rtlCol="0">
            <a:spAutoFit/>
          </a:bodyPr>
          <a:lstStyle/>
          <a:p>
            <a:r>
              <a:rPr lang="en-GB" b="1" cap="small" dirty="0">
                <a:solidFill>
                  <a:srgbClr val="FF0000"/>
                </a:solidFill>
                <a:latin typeface="Book Antiqua" panose="02040602050305030304" pitchFamily="18" charset="0"/>
              </a:rPr>
              <a:t>8</a:t>
            </a:r>
            <a:r>
              <a:rPr lang="en-GB" b="1" cap="small" dirty="0" smtClean="0">
                <a:solidFill>
                  <a:srgbClr val="FF0000"/>
                </a:solidFill>
                <a:latin typeface="Book Antiqua" panose="02040602050305030304" pitchFamily="18" charset="0"/>
              </a:rPr>
              <a:t> Days</a:t>
            </a:r>
            <a:endParaRPr lang="en-GB" b="1" cap="small" dirty="0">
              <a:solidFill>
                <a:srgbClr val="FF0000"/>
              </a:solidFill>
              <a:latin typeface="Book Antiqua" panose="02040602050305030304" pitchFamily="18" charset="0"/>
            </a:endParaRPr>
          </a:p>
        </p:txBody>
      </p:sp>
      <p:sp>
        <p:nvSpPr>
          <p:cNvPr id="20" name="TextBox 19"/>
          <p:cNvSpPr txBox="1"/>
          <p:nvPr/>
        </p:nvSpPr>
        <p:spPr>
          <a:xfrm>
            <a:off x="5940152" y="2123564"/>
            <a:ext cx="1080120" cy="369332"/>
          </a:xfrm>
          <a:prstGeom prst="rect">
            <a:avLst/>
          </a:prstGeom>
          <a:noFill/>
          <a:ln>
            <a:noFill/>
          </a:ln>
        </p:spPr>
        <p:txBody>
          <a:bodyPr wrap="square" rtlCol="0">
            <a:spAutoFit/>
          </a:bodyPr>
          <a:lstStyle/>
          <a:p>
            <a:r>
              <a:rPr lang="en-GB" b="1" cap="small" dirty="0" smtClean="0">
                <a:solidFill>
                  <a:srgbClr val="FF0000"/>
                </a:solidFill>
                <a:latin typeface="Book Antiqua" panose="02040602050305030304" pitchFamily="18" charset="0"/>
              </a:rPr>
              <a:t>14 Days</a:t>
            </a:r>
            <a:endParaRPr lang="en-GB" b="1" cap="small" dirty="0">
              <a:solidFill>
                <a:srgbClr val="FF0000"/>
              </a:solidFill>
              <a:latin typeface="Book Antiqua" panose="02040602050305030304" pitchFamily="18" charset="0"/>
            </a:endParaRPr>
          </a:p>
        </p:txBody>
      </p:sp>
    </p:spTree>
    <p:extLst>
      <p:ext uri="{BB962C8B-B14F-4D97-AF65-F5344CB8AC3E}">
        <p14:creationId xmlns:p14="http://schemas.microsoft.com/office/powerpoint/2010/main" val="978501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00"/>
                                        <p:tgtEl>
                                          <p:spTgt spid="4"/>
                                        </p:tgtEl>
                                      </p:cBhvr>
                                    </p:animEffect>
                                  </p:childTnLst>
                                </p:cTn>
                              </p:par>
                              <p:par>
                                <p:cTn id="14" presetID="22" presetClass="entr" presetSubtype="4"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down)">
                                      <p:cBhvr>
                                        <p:cTn id="16" dur="500"/>
                                        <p:tgtEl>
                                          <p:spTgt spid="12"/>
                                        </p:tgtEl>
                                      </p:cBhvr>
                                    </p:animEffect>
                                  </p:childTnLst>
                                </p:cTn>
                              </p:par>
                              <p:par>
                                <p:cTn id="17" presetID="22" presetClass="entr" presetSubtype="4"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down)">
                                      <p:cBhvr>
                                        <p:cTn id="19" dur="500"/>
                                        <p:tgtEl>
                                          <p:spTgt spid="16"/>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20"/>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p:bldP spid="1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87025"/>
            <a:ext cx="7776864" cy="5986254"/>
          </a:xfrm>
          <a:prstGeom prst="rect">
            <a:avLst/>
          </a:prstGeom>
          <a:noFill/>
        </p:spPr>
        <p:txBody>
          <a:bodyPr wrap="square" rtlCol="0">
            <a:spAutoFit/>
          </a:bodyPr>
          <a:lstStyle/>
          <a:p>
            <a:r>
              <a:rPr lang="en-GB" sz="3600" b="1" dirty="0" smtClean="0">
                <a:latin typeface="Book Antiqua" pitchFamily="18" charset="0"/>
              </a:rPr>
              <a:t>Why do you think the daffodils in pots flowered at different times to the daffodils planted in the ground?</a:t>
            </a:r>
          </a:p>
          <a:p>
            <a:endParaRPr lang="en-GB" sz="3200" b="1" dirty="0">
              <a:latin typeface="Book Antiqua" pitchFamily="18" charset="0"/>
            </a:endParaRPr>
          </a:p>
          <a:p>
            <a:r>
              <a:rPr lang="en-GB" sz="2700" dirty="0" smtClean="0">
                <a:latin typeface="Book Antiqua" pitchFamily="18" charset="0"/>
              </a:rPr>
              <a:t>We think that it might be because the bulbs in pots are more exposed to changes in the weather – it takes a longer time for the bulbs in the ground to get warm. </a:t>
            </a:r>
          </a:p>
          <a:p>
            <a:endParaRPr lang="en-GB" sz="2700" dirty="0">
              <a:latin typeface="Book Antiqua" pitchFamily="18" charset="0"/>
            </a:endParaRPr>
          </a:p>
          <a:p>
            <a:r>
              <a:rPr lang="en-GB" sz="2700" dirty="0" smtClean="0">
                <a:latin typeface="Book Antiqua" pitchFamily="18" charset="0"/>
              </a:rPr>
              <a:t>Measuring the temperature of the soil could be an interesting extension to this project to see the difference in temperature for the daffodils in pots and those in the ground throughout the year.</a:t>
            </a:r>
          </a:p>
        </p:txBody>
      </p:sp>
    </p:spTree>
    <p:extLst>
      <p:ext uri="{BB962C8B-B14F-4D97-AF65-F5344CB8AC3E}">
        <p14:creationId xmlns:p14="http://schemas.microsoft.com/office/powerpoint/2010/main" val="5718810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1628800"/>
            <a:ext cx="7560840" cy="3231654"/>
          </a:xfrm>
          <a:prstGeom prst="rect">
            <a:avLst/>
          </a:prstGeom>
          <a:noFill/>
        </p:spPr>
        <p:txBody>
          <a:bodyPr wrap="square" rtlCol="0">
            <a:spAutoFit/>
          </a:bodyPr>
          <a:lstStyle/>
          <a:p>
            <a:pPr algn="ctr"/>
            <a:r>
              <a:rPr lang="en-GB" sz="4800" b="1" dirty="0" smtClean="0">
                <a:latin typeface="Book Antiqua" pitchFamily="18" charset="0"/>
              </a:rPr>
              <a:t>What do you think?</a:t>
            </a:r>
          </a:p>
          <a:p>
            <a:endParaRPr lang="en-GB" sz="2800" dirty="0">
              <a:latin typeface="Book Antiqua" pitchFamily="18" charset="0"/>
            </a:endParaRPr>
          </a:p>
          <a:p>
            <a:pPr algn="ctr"/>
            <a:r>
              <a:rPr lang="en-GB" sz="3200" dirty="0" smtClean="0">
                <a:latin typeface="Book Antiqua" pitchFamily="18" charset="0"/>
              </a:rPr>
              <a:t>Our reason might be right, but we would need to test it to make sure – that’s what science is all about!</a:t>
            </a:r>
          </a:p>
          <a:p>
            <a:endParaRPr lang="en-GB" sz="3200" dirty="0">
              <a:latin typeface="Book Antiqua" pitchFamily="18" charset="0"/>
            </a:endParaRPr>
          </a:p>
        </p:txBody>
      </p:sp>
    </p:spTree>
    <p:extLst>
      <p:ext uri="{BB962C8B-B14F-4D97-AF65-F5344CB8AC3E}">
        <p14:creationId xmlns:p14="http://schemas.microsoft.com/office/powerpoint/2010/main" val="17399377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a:graphicFrameLocks/>
          </p:cNvGraphicFramePr>
          <p:nvPr>
            <p:extLst>
              <p:ext uri="{D42A27DB-BD31-4B8C-83A1-F6EECF244321}">
                <p14:modId xmlns:p14="http://schemas.microsoft.com/office/powerpoint/2010/main" val="459987976"/>
              </p:ext>
            </p:extLst>
          </p:nvPr>
        </p:nvGraphicFramePr>
        <p:xfrm>
          <a:off x="1115616" y="1387899"/>
          <a:ext cx="7488832" cy="4345357"/>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2"/>
          <p:cNvSpPr>
            <a:spLocks noChangeArrowheads="1"/>
          </p:cNvSpPr>
          <p:nvPr/>
        </p:nvSpPr>
        <p:spPr bwMode="auto">
          <a:xfrm>
            <a:off x="611560" y="310681"/>
            <a:ext cx="756084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200" b="1" u="none" strike="noStrike" cap="none" normalizeH="0" baseline="0" dirty="0" smtClean="0">
                <a:ln>
                  <a:noFill/>
                </a:ln>
                <a:solidFill>
                  <a:schemeClr val="tx1"/>
                </a:solidFill>
                <a:effectLst/>
                <a:latin typeface="Book Antiqua" pitchFamily="18" charset="0"/>
                <a:cs typeface="Arial" pitchFamily="34" charset="0"/>
              </a:rPr>
              <a:t>Which region had the tallest/shortest daffodils?</a:t>
            </a:r>
            <a:r>
              <a:rPr kumimoji="0" lang="en-GB" sz="3200" b="1" u="none" strike="noStrike" cap="none" normalizeH="0" dirty="0" smtClean="0">
                <a:ln>
                  <a:noFill/>
                </a:ln>
                <a:solidFill>
                  <a:schemeClr val="tx1"/>
                </a:solidFill>
                <a:effectLst/>
                <a:latin typeface="Book Antiqua" pitchFamily="18" charset="0"/>
                <a:cs typeface="Arial" pitchFamily="34" charset="0"/>
              </a:rPr>
              <a:t> </a:t>
            </a:r>
            <a:endParaRPr kumimoji="0" lang="en-GB" sz="3200" b="1" u="none" strike="noStrike" cap="none" normalizeH="0" baseline="0" dirty="0" smtClean="0">
              <a:ln>
                <a:noFill/>
              </a:ln>
              <a:solidFill>
                <a:schemeClr val="tx1"/>
              </a:solidFill>
              <a:effectLst/>
              <a:latin typeface="Book Antiqua" pitchFamily="18" charset="0"/>
              <a:cs typeface="Arial" pitchFamily="34" charset="0"/>
            </a:endParaRPr>
          </a:p>
        </p:txBody>
      </p:sp>
      <p:sp>
        <p:nvSpPr>
          <p:cNvPr id="4" name="Rectangle 3"/>
          <p:cNvSpPr>
            <a:spLocks noChangeArrowheads="1"/>
          </p:cNvSpPr>
          <p:nvPr/>
        </p:nvSpPr>
        <p:spPr bwMode="auto">
          <a:xfrm>
            <a:off x="0" y="3343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Arial" pitchFamily="34" charset="0"/>
                <a:cs typeface="Arial" pitchFamily="34" charset="0"/>
              </a:rPr>
              <a:t> </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TextBox 2"/>
          <p:cNvSpPr txBox="1"/>
          <p:nvPr/>
        </p:nvSpPr>
        <p:spPr>
          <a:xfrm>
            <a:off x="1115616" y="5942260"/>
            <a:ext cx="7344816" cy="400110"/>
          </a:xfrm>
          <a:prstGeom prst="rect">
            <a:avLst/>
          </a:prstGeom>
          <a:noFill/>
        </p:spPr>
        <p:txBody>
          <a:bodyPr wrap="square" rtlCol="0">
            <a:spAutoFit/>
          </a:bodyPr>
          <a:lstStyle/>
          <a:p>
            <a:r>
              <a:rPr lang="en-GB" sz="2000" dirty="0" smtClean="0">
                <a:latin typeface="Book Antiqua" pitchFamily="18" charset="0"/>
              </a:rPr>
              <a:t>Using the bar chart can you estimate how tall the daffodils are?</a:t>
            </a:r>
            <a:endParaRPr lang="en-GB" sz="2000" dirty="0">
              <a:latin typeface="Book Antiqua" pitchFamily="18" charset="0"/>
            </a:endParaRPr>
          </a:p>
        </p:txBody>
      </p:sp>
      <p:cxnSp>
        <p:nvCxnSpPr>
          <p:cNvPr id="7" name="Straight Connector 6"/>
          <p:cNvCxnSpPr/>
          <p:nvPr/>
        </p:nvCxnSpPr>
        <p:spPr>
          <a:xfrm flipH="1">
            <a:off x="1835696" y="1916832"/>
            <a:ext cx="1620180" cy="0"/>
          </a:xfrm>
          <a:prstGeom prst="line">
            <a:avLst/>
          </a:prstGeom>
          <a:ln>
            <a:solidFill>
              <a:schemeClr val="bg1"/>
            </a:solidFill>
            <a:prstDash val="dash"/>
          </a:ln>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flipH="1">
            <a:off x="1691680" y="2636912"/>
            <a:ext cx="4896544" cy="0"/>
          </a:xfrm>
          <a:prstGeom prst="line">
            <a:avLst/>
          </a:prstGeom>
          <a:ln>
            <a:solidFill>
              <a:srgbClr val="EA0000"/>
            </a:solidFill>
            <a:prstDash val="dash"/>
          </a:ln>
        </p:spPr>
        <p:style>
          <a:lnRef idx="2">
            <a:schemeClr val="dk1"/>
          </a:lnRef>
          <a:fillRef idx="0">
            <a:schemeClr val="dk1"/>
          </a:fillRef>
          <a:effectRef idx="1">
            <a:schemeClr val="dk1"/>
          </a:effectRef>
          <a:fontRef idx="minor">
            <a:schemeClr val="tx1"/>
          </a:fontRef>
        </p:style>
      </p:cxnSp>
      <p:sp>
        <p:nvSpPr>
          <p:cNvPr id="14" name="TextBox 1"/>
          <p:cNvSpPr txBox="1"/>
          <p:nvPr/>
        </p:nvSpPr>
        <p:spPr>
          <a:xfrm>
            <a:off x="5436096" y="2618807"/>
            <a:ext cx="1152128" cy="158417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600" b="1" dirty="0" smtClean="0">
                <a:latin typeface="Book Antiqua" pitchFamily="18" charset="0"/>
              </a:rPr>
              <a:t>A good estimate is any value between 170mm and 190mm</a:t>
            </a:r>
            <a:endParaRPr lang="en-GB" sz="1600" b="1" dirty="0">
              <a:latin typeface="Book Antiqua" pitchFamily="18" charset="0"/>
            </a:endParaRPr>
          </a:p>
        </p:txBody>
      </p:sp>
      <p:sp>
        <p:nvSpPr>
          <p:cNvPr id="12" name="TextBox 1"/>
          <p:cNvSpPr txBox="1"/>
          <p:nvPr/>
        </p:nvSpPr>
        <p:spPr>
          <a:xfrm>
            <a:off x="3923928" y="3284984"/>
            <a:ext cx="1152128" cy="158417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600" b="1" dirty="0" smtClean="0">
                <a:latin typeface="Book Antiqua" pitchFamily="18" charset="0"/>
              </a:rPr>
              <a:t>A good estimate is any value between 130mm and 145mm</a:t>
            </a:r>
            <a:endParaRPr lang="en-GB" sz="1600" b="1" dirty="0">
              <a:latin typeface="Book Antiqua" pitchFamily="18" charset="0"/>
            </a:endParaRPr>
          </a:p>
        </p:txBody>
      </p:sp>
      <p:cxnSp>
        <p:nvCxnSpPr>
          <p:cNvPr id="15" name="Straight Connector 14"/>
          <p:cNvCxnSpPr/>
          <p:nvPr/>
        </p:nvCxnSpPr>
        <p:spPr>
          <a:xfrm flipH="1">
            <a:off x="1835696" y="3284984"/>
            <a:ext cx="3240360" cy="0"/>
          </a:xfrm>
          <a:prstGeom prst="line">
            <a:avLst/>
          </a:prstGeom>
          <a:ln>
            <a:solidFill>
              <a:srgbClr val="00B0F0"/>
            </a:solidFill>
            <a:prstDash val="dash"/>
          </a:ln>
        </p:spPr>
        <p:style>
          <a:lnRef idx="2">
            <a:schemeClr val="dk1"/>
          </a:lnRef>
          <a:fillRef idx="0">
            <a:schemeClr val="dk1"/>
          </a:fillRef>
          <a:effectRef idx="1">
            <a:schemeClr val="dk1"/>
          </a:effectRef>
          <a:fontRef idx="minor">
            <a:schemeClr val="tx1"/>
          </a:fontRef>
        </p:style>
      </p:cxnSp>
      <p:sp>
        <p:nvSpPr>
          <p:cNvPr id="13" name="TextBox 1"/>
          <p:cNvSpPr txBox="1"/>
          <p:nvPr/>
        </p:nvSpPr>
        <p:spPr>
          <a:xfrm>
            <a:off x="2393758" y="2060848"/>
            <a:ext cx="1152128" cy="151216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600" b="1" dirty="0" smtClean="0">
                <a:latin typeface="Book Antiqua" pitchFamily="18" charset="0"/>
              </a:rPr>
              <a:t>A good estimate is any value between 220mm and 240mm</a:t>
            </a:r>
            <a:endParaRPr lang="en-GB" sz="1600" b="1" dirty="0">
              <a:latin typeface="Book Antiqua" pitchFamily="18" charset="0"/>
            </a:endParaRPr>
          </a:p>
        </p:txBody>
      </p:sp>
    </p:spTree>
    <p:extLst>
      <p:ext uri="{BB962C8B-B14F-4D97-AF65-F5344CB8AC3E}">
        <p14:creationId xmlns:p14="http://schemas.microsoft.com/office/powerpoint/2010/main" val="3485170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ipe(left)">
                                      <p:cBhvr>
                                        <p:cTn id="21" dur="500"/>
                                        <p:tgtEl>
                                          <p:spTgt spid="15"/>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left)">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4" grpId="0"/>
      <p:bldP spid="12" grpId="0"/>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466</TotalTime>
  <Words>499</Words>
  <Application>Microsoft Office PowerPoint</Application>
  <PresentationFormat>Letter Paper (8.5x11 in)</PresentationFormat>
  <Paragraphs>53</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Super Scientists!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Finding a trend is quite difficult but some things are clear…</vt:lpstr>
    </vt:vector>
  </TitlesOfParts>
  <Company>Edina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Rose Blake</dc:creator>
  <cp:lastModifiedBy>Grace Evans</cp:lastModifiedBy>
  <cp:revision>50</cp:revision>
  <cp:lastPrinted>2012-06-06T14:21:57Z</cp:lastPrinted>
  <dcterms:created xsi:type="dcterms:W3CDTF">2012-06-01T10:21:59Z</dcterms:created>
  <dcterms:modified xsi:type="dcterms:W3CDTF">2014-08-20T13:12:47Z</dcterms:modified>
</cp:coreProperties>
</file>