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5" r:id="rId3"/>
    <p:sldId id="275" r:id="rId4"/>
    <p:sldId id="267" r:id="rId5"/>
    <p:sldId id="266" r:id="rId6"/>
    <p:sldId id="273" r:id="rId7"/>
    <p:sldId id="272" r:id="rId8"/>
    <p:sldId id="268" r:id="rId9"/>
    <p:sldId id="274" r:id="rId10"/>
    <p:sldId id="276" r:id="rId11"/>
    <p:sldId id="260" r:id="rId12"/>
    <p:sldId id="269" r:id="rId13"/>
    <p:sldId id="277" r:id="rId14"/>
    <p:sldId id="278" r:id="rId15"/>
    <p:sldId id="270" r:id="rId16"/>
    <p:sldId id="264" r:id="rId17"/>
    <p:sldId id="257" r:id="rId18"/>
    <p:sldId id="271" r:id="rId19"/>
  </p:sldIdLst>
  <p:sldSz cx="9144000" cy="6858000" type="letter"/>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00"/>
    <a:srgbClr val="7AC9FA"/>
    <a:srgbClr val="C1FDA9"/>
    <a:srgbClr val="FFFF99"/>
    <a:srgbClr val="FEFBF0"/>
    <a:srgbClr val="FBEFCD"/>
    <a:srgbClr val="CC99FF"/>
    <a:srgbClr val="E1FED6"/>
    <a:srgbClr val="D3F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kirkfs01\Shared%20Data\Edina%20Trust\1.Charitable%20Grants\1.Science%20UK\2.%20Bulb%20Project\15.%20Results\2018-19\results%20analysis%20delete%20the%20other%20o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00B0F0"/>
              </a:solidFill>
              <a:ln>
                <a:solidFill>
                  <a:schemeClr val="tx1"/>
                </a:solidFill>
              </a:ln>
            </c:spPr>
          </c:dPt>
          <c:dPt>
            <c:idx val="1"/>
            <c:invertIfNegative val="0"/>
            <c:bubble3D val="0"/>
            <c:spPr>
              <a:solidFill>
                <a:schemeClr val="bg1"/>
              </a:solidFill>
              <a:ln>
                <a:solidFill>
                  <a:schemeClr val="tx1"/>
                </a:solidFill>
              </a:ln>
            </c:spPr>
          </c:dPt>
          <c:dPt>
            <c:idx val="2"/>
            <c:invertIfNegative val="0"/>
            <c:bubble3D val="0"/>
            <c:spPr>
              <a:solidFill>
                <a:srgbClr val="FF0000"/>
              </a:solidFill>
              <a:ln>
                <a:solidFill>
                  <a:schemeClr val="tx1"/>
                </a:solidFill>
              </a:ln>
            </c:spPr>
          </c:dPt>
          <c:dPt>
            <c:idx val="3"/>
            <c:invertIfNegative val="0"/>
            <c:bubble3D val="0"/>
            <c:spPr>
              <a:solidFill>
                <a:srgbClr val="00B050"/>
              </a:solidFill>
              <a:ln>
                <a:solidFill>
                  <a:schemeClr val="tx1"/>
                </a:solidFill>
              </a:ln>
            </c:spPr>
          </c:dPt>
          <c:cat>
            <c:strRef>
              <c:f>Rainfall!$B$5:$B$8</c:f>
              <c:strCache>
                <c:ptCount val="4"/>
                <c:pt idx="0">
                  <c:v>Scotland</c:v>
                </c:pt>
                <c:pt idx="1">
                  <c:v>England</c:v>
                </c:pt>
                <c:pt idx="2">
                  <c:v>N. Ireland</c:v>
                </c:pt>
                <c:pt idx="3">
                  <c:v>Wales</c:v>
                </c:pt>
              </c:strCache>
            </c:strRef>
          </c:cat>
          <c:val>
            <c:numRef>
              <c:f>Rainfall!$C$5:$C$8</c:f>
              <c:numCache>
                <c:formatCode>General</c:formatCode>
                <c:ptCount val="4"/>
                <c:pt idx="0">
                  <c:v>137.30000000000001</c:v>
                </c:pt>
                <c:pt idx="1">
                  <c:v>72.900000000000006</c:v>
                </c:pt>
                <c:pt idx="2">
                  <c:v>108.3</c:v>
                </c:pt>
                <c:pt idx="3">
                  <c:v>149</c:v>
                </c:pt>
              </c:numCache>
            </c:numRef>
          </c:val>
        </c:ser>
        <c:dLbls>
          <c:showLegendKey val="0"/>
          <c:showVal val="0"/>
          <c:showCatName val="0"/>
          <c:showSerName val="0"/>
          <c:showPercent val="0"/>
          <c:showBubbleSize val="0"/>
        </c:dLbls>
        <c:gapWidth val="96"/>
        <c:overlap val="10"/>
        <c:axId val="12588544"/>
        <c:axId val="12590080"/>
      </c:barChart>
      <c:catAx>
        <c:axId val="12588544"/>
        <c:scaling>
          <c:orientation val="minMax"/>
        </c:scaling>
        <c:delete val="0"/>
        <c:axPos val="b"/>
        <c:majorTickMark val="out"/>
        <c:minorTickMark val="none"/>
        <c:tickLblPos val="nextTo"/>
        <c:crossAx val="12590080"/>
        <c:crosses val="autoZero"/>
        <c:auto val="1"/>
        <c:lblAlgn val="ctr"/>
        <c:lblOffset val="100"/>
        <c:noMultiLvlLbl val="0"/>
      </c:catAx>
      <c:valAx>
        <c:axId val="12590080"/>
        <c:scaling>
          <c:orientation val="minMax"/>
        </c:scaling>
        <c:delete val="0"/>
        <c:axPos val="l"/>
        <c:majorGridlines/>
        <c:title>
          <c:tx>
            <c:rich>
              <a:bodyPr rot="-5400000" vert="horz"/>
              <a:lstStyle/>
              <a:p>
                <a:pPr>
                  <a:defRPr/>
                </a:pPr>
                <a:r>
                  <a:rPr lang="en-US"/>
                  <a:t>Average Monthly Rainfall (mm)</a:t>
                </a:r>
              </a:p>
            </c:rich>
          </c:tx>
          <c:layout/>
          <c:overlay val="0"/>
        </c:title>
        <c:numFmt formatCode="General" sourceLinked="1"/>
        <c:majorTickMark val="out"/>
        <c:minorTickMark val="none"/>
        <c:tickLblPos val="nextTo"/>
        <c:crossAx val="12588544"/>
        <c:crosses val="autoZero"/>
        <c:crossBetween val="between"/>
      </c:valAx>
    </c:plotArea>
    <c:plotVisOnly val="1"/>
    <c:dispBlanksAs val="gap"/>
    <c:showDLblsOverMax val="0"/>
  </c:chart>
  <c:txPr>
    <a:bodyPr/>
    <a:lstStyle/>
    <a:p>
      <a:pPr>
        <a:defRPr sz="1400">
          <a:latin typeface="Book Antiqua" panose="0204060205030503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00B0F0"/>
              </a:solidFill>
              <a:ln>
                <a:solidFill>
                  <a:schemeClr val="tx1"/>
                </a:solidFill>
              </a:ln>
            </c:spPr>
          </c:dPt>
          <c:dPt>
            <c:idx val="1"/>
            <c:invertIfNegative val="0"/>
            <c:bubble3D val="0"/>
            <c:spPr>
              <a:solidFill>
                <a:schemeClr val="bg1"/>
              </a:solidFill>
              <a:ln>
                <a:solidFill>
                  <a:schemeClr val="tx1"/>
                </a:solidFill>
              </a:ln>
            </c:spPr>
          </c:dPt>
          <c:dPt>
            <c:idx val="2"/>
            <c:invertIfNegative val="0"/>
            <c:bubble3D val="0"/>
            <c:spPr>
              <a:solidFill>
                <a:srgbClr val="FF0000"/>
              </a:solidFill>
              <a:ln>
                <a:solidFill>
                  <a:schemeClr val="tx1"/>
                </a:solidFill>
              </a:ln>
            </c:spPr>
          </c:dPt>
          <c:dPt>
            <c:idx val="3"/>
            <c:invertIfNegative val="0"/>
            <c:bubble3D val="0"/>
            <c:spPr>
              <a:solidFill>
                <a:srgbClr val="00B050"/>
              </a:solidFill>
              <a:ln>
                <a:solidFill>
                  <a:schemeClr val="tx1"/>
                </a:solidFill>
              </a:ln>
            </c:spPr>
          </c:dPt>
          <c:cat>
            <c:strRef>
              <c:f>Temperature!$B$9:$B$12</c:f>
              <c:strCache>
                <c:ptCount val="4"/>
                <c:pt idx="0">
                  <c:v>Scotland</c:v>
                </c:pt>
                <c:pt idx="1">
                  <c:v>England</c:v>
                </c:pt>
                <c:pt idx="2">
                  <c:v>N. Ireland</c:v>
                </c:pt>
                <c:pt idx="3">
                  <c:v>Wales</c:v>
                </c:pt>
              </c:strCache>
            </c:strRef>
          </c:cat>
          <c:val>
            <c:numRef>
              <c:f>Temperature!$C$9:$C$12</c:f>
              <c:numCache>
                <c:formatCode>General</c:formatCode>
                <c:ptCount val="4"/>
                <c:pt idx="0">
                  <c:v>4.7</c:v>
                </c:pt>
                <c:pt idx="1">
                  <c:v>6.5</c:v>
                </c:pt>
                <c:pt idx="2">
                  <c:v>6.4</c:v>
                </c:pt>
                <c:pt idx="3">
                  <c:v>6.4</c:v>
                </c:pt>
              </c:numCache>
            </c:numRef>
          </c:val>
        </c:ser>
        <c:dLbls>
          <c:showLegendKey val="0"/>
          <c:showVal val="0"/>
          <c:showCatName val="0"/>
          <c:showSerName val="0"/>
          <c:showPercent val="0"/>
          <c:showBubbleSize val="0"/>
        </c:dLbls>
        <c:gapWidth val="84"/>
        <c:axId val="11894144"/>
        <c:axId val="11895936"/>
      </c:barChart>
      <c:catAx>
        <c:axId val="11894144"/>
        <c:scaling>
          <c:orientation val="minMax"/>
        </c:scaling>
        <c:delete val="0"/>
        <c:axPos val="b"/>
        <c:majorTickMark val="out"/>
        <c:minorTickMark val="none"/>
        <c:tickLblPos val="nextTo"/>
        <c:crossAx val="11895936"/>
        <c:crosses val="autoZero"/>
        <c:auto val="1"/>
        <c:lblAlgn val="ctr"/>
        <c:lblOffset val="100"/>
        <c:noMultiLvlLbl val="0"/>
      </c:catAx>
      <c:valAx>
        <c:axId val="11895936"/>
        <c:scaling>
          <c:orientation val="minMax"/>
          <c:max val="7"/>
          <c:min val="4"/>
        </c:scaling>
        <c:delete val="0"/>
        <c:axPos val="l"/>
        <c:majorGridlines/>
        <c:minorGridlines/>
        <c:title>
          <c:tx>
            <c:rich>
              <a:bodyPr rot="-5400000" vert="horz"/>
              <a:lstStyle/>
              <a:p>
                <a:pPr>
                  <a:defRPr/>
                </a:pPr>
                <a:r>
                  <a:rPr lang="en-US"/>
                  <a:t>Average Monthly Temperature (°C)</a:t>
                </a:r>
              </a:p>
            </c:rich>
          </c:tx>
          <c:layout/>
          <c:overlay val="0"/>
        </c:title>
        <c:numFmt formatCode="General" sourceLinked="1"/>
        <c:majorTickMark val="out"/>
        <c:minorTickMark val="none"/>
        <c:tickLblPos val="nextTo"/>
        <c:crossAx val="11894144"/>
        <c:crosses val="autoZero"/>
        <c:crossBetween val="between"/>
      </c:valAx>
    </c:plotArea>
    <c:plotVisOnly val="1"/>
    <c:dispBlanksAs val="gap"/>
    <c:showDLblsOverMax val="0"/>
  </c:chart>
  <c:txPr>
    <a:bodyPr/>
    <a:lstStyle/>
    <a:p>
      <a:pPr>
        <a:defRPr sz="1400">
          <a:latin typeface="Book Antiqua" panose="0204060205030503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Temperature!$C$30</c:f>
              <c:strCache>
                <c:ptCount val="1"/>
                <c:pt idx="0">
                  <c:v>Scotland</c:v>
                </c:pt>
              </c:strCache>
            </c:strRef>
          </c:tx>
          <c:marker>
            <c:symbol val="none"/>
          </c:marker>
          <c:cat>
            <c:strRef>
              <c:f>Temperature!$B$31:$B$35</c:f>
              <c:strCache>
                <c:ptCount val="5"/>
                <c:pt idx="0">
                  <c:v>Nov</c:v>
                </c:pt>
                <c:pt idx="1">
                  <c:v>Dec</c:v>
                </c:pt>
                <c:pt idx="2">
                  <c:v>Jan</c:v>
                </c:pt>
                <c:pt idx="3">
                  <c:v>Feb</c:v>
                </c:pt>
                <c:pt idx="4">
                  <c:v>Mar</c:v>
                </c:pt>
              </c:strCache>
            </c:strRef>
          </c:cat>
          <c:val>
            <c:numRef>
              <c:f>Temperature!$C$31:$C$35</c:f>
              <c:numCache>
                <c:formatCode>General</c:formatCode>
                <c:ptCount val="5"/>
                <c:pt idx="0">
                  <c:v>6.2</c:v>
                </c:pt>
                <c:pt idx="1">
                  <c:v>4.2</c:v>
                </c:pt>
                <c:pt idx="2">
                  <c:v>2.7</c:v>
                </c:pt>
                <c:pt idx="3">
                  <c:v>5.2</c:v>
                </c:pt>
                <c:pt idx="4">
                  <c:v>5.2</c:v>
                </c:pt>
              </c:numCache>
            </c:numRef>
          </c:val>
          <c:smooth val="0"/>
        </c:ser>
        <c:ser>
          <c:idx val="1"/>
          <c:order val="1"/>
          <c:tx>
            <c:strRef>
              <c:f>Temperature!$D$30</c:f>
              <c:strCache>
                <c:ptCount val="1"/>
                <c:pt idx="0">
                  <c:v>England</c:v>
                </c:pt>
              </c:strCache>
            </c:strRef>
          </c:tx>
          <c:spPr>
            <a:ln>
              <a:solidFill>
                <a:schemeClr val="tx1"/>
              </a:solidFill>
              <a:prstDash val="sysDot"/>
            </a:ln>
          </c:spPr>
          <c:marker>
            <c:symbol val="none"/>
          </c:marker>
          <c:cat>
            <c:strRef>
              <c:f>Temperature!$B$31:$B$35</c:f>
              <c:strCache>
                <c:ptCount val="5"/>
                <c:pt idx="0">
                  <c:v>Nov</c:v>
                </c:pt>
                <c:pt idx="1">
                  <c:v>Dec</c:v>
                </c:pt>
                <c:pt idx="2">
                  <c:v>Jan</c:v>
                </c:pt>
                <c:pt idx="3">
                  <c:v>Feb</c:v>
                </c:pt>
                <c:pt idx="4">
                  <c:v>Mar</c:v>
                </c:pt>
              </c:strCache>
            </c:strRef>
          </c:cat>
          <c:val>
            <c:numRef>
              <c:f>Temperature!$D$31:$D$35</c:f>
              <c:numCache>
                <c:formatCode>General</c:formatCode>
                <c:ptCount val="5"/>
                <c:pt idx="0">
                  <c:v>7.9</c:v>
                </c:pt>
                <c:pt idx="1">
                  <c:v>6.6</c:v>
                </c:pt>
                <c:pt idx="2">
                  <c:v>4</c:v>
                </c:pt>
                <c:pt idx="3">
                  <c:v>6.5</c:v>
                </c:pt>
                <c:pt idx="4">
                  <c:v>7.7</c:v>
                </c:pt>
              </c:numCache>
            </c:numRef>
          </c:val>
          <c:smooth val="0"/>
        </c:ser>
        <c:ser>
          <c:idx val="2"/>
          <c:order val="2"/>
          <c:tx>
            <c:strRef>
              <c:f>Temperature!$E$30</c:f>
              <c:strCache>
                <c:ptCount val="1"/>
                <c:pt idx="0">
                  <c:v>N. Ireland</c:v>
                </c:pt>
              </c:strCache>
            </c:strRef>
          </c:tx>
          <c:spPr>
            <a:ln>
              <a:solidFill>
                <a:srgbClr val="FF0000"/>
              </a:solidFill>
              <a:prstDash val="sysDash"/>
            </a:ln>
          </c:spPr>
          <c:marker>
            <c:symbol val="none"/>
          </c:marker>
          <c:cat>
            <c:strRef>
              <c:f>Temperature!$B$31:$B$35</c:f>
              <c:strCache>
                <c:ptCount val="5"/>
                <c:pt idx="0">
                  <c:v>Nov</c:v>
                </c:pt>
                <c:pt idx="1">
                  <c:v>Dec</c:v>
                </c:pt>
                <c:pt idx="2">
                  <c:v>Jan</c:v>
                </c:pt>
                <c:pt idx="3">
                  <c:v>Feb</c:v>
                </c:pt>
                <c:pt idx="4">
                  <c:v>Mar</c:v>
                </c:pt>
              </c:strCache>
            </c:strRef>
          </c:cat>
          <c:val>
            <c:numRef>
              <c:f>Temperature!$E$31:$E$35</c:f>
              <c:numCache>
                <c:formatCode>General</c:formatCode>
                <c:ptCount val="5"/>
                <c:pt idx="0">
                  <c:v>7.2</c:v>
                </c:pt>
                <c:pt idx="1">
                  <c:v>6.4</c:v>
                </c:pt>
                <c:pt idx="2">
                  <c:v>5.0999999999999996</c:v>
                </c:pt>
                <c:pt idx="3">
                  <c:v>6.6</c:v>
                </c:pt>
                <c:pt idx="4">
                  <c:v>6.7</c:v>
                </c:pt>
              </c:numCache>
            </c:numRef>
          </c:val>
          <c:smooth val="0"/>
        </c:ser>
        <c:ser>
          <c:idx val="3"/>
          <c:order val="3"/>
          <c:tx>
            <c:strRef>
              <c:f>Temperature!$F$30</c:f>
              <c:strCache>
                <c:ptCount val="1"/>
                <c:pt idx="0">
                  <c:v>Wales</c:v>
                </c:pt>
              </c:strCache>
            </c:strRef>
          </c:tx>
          <c:spPr>
            <a:ln>
              <a:solidFill>
                <a:srgbClr val="00B050"/>
              </a:solidFill>
              <a:prstDash val="lgDash"/>
            </a:ln>
          </c:spPr>
          <c:marker>
            <c:symbol val="none"/>
          </c:marker>
          <c:cat>
            <c:strRef>
              <c:f>Temperature!$B$31:$B$35</c:f>
              <c:strCache>
                <c:ptCount val="5"/>
                <c:pt idx="0">
                  <c:v>Nov</c:v>
                </c:pt>
                <c:pt idx="1">
                  <c:v>Dec</c:v>
                </c:pt>
                <c:pt idx="2">
                  <c:v>Jan</c:v>
                </c:pt>
                <c:pt idx="3">
                  <c:v>Feb</c:v>
                </c:pt>
                <c:pt idx="4">
                  <c:v>Mar</c:v>
                </c:pt>
              </c:strCache>
            </c:strRef>
          </c:cat>
          <c:val>
            <c:numRef>
              <c:f>Temperature!$F$31:$F$35</c:f>
              <c:numCache>
                <c:formatCode>General</c:formatCode>
                <c:ptCount val="5"/>
                <c:pt idx="0">
                  <c:v>7.5</c:v>
                </c:pt>
                <c:pt idx="1">
                  <c:v>7</c:v>
                </c:pt>
                <c:pt idx="2">
                  <c:v>4.3</c:v>
                </c:pt>
                <c:pt idx="3">
                  <c:v>6.4</c:v>
                </c:pt>
                <c:pt idx="4">
                  <c:v>7</c:v>
                </c:pt>
              </c:numCache>
            </c:numRef>
          </c:val>
          <c:smooth val="0"/>
        </c:ser>
        <c:dLbls>
          <c:showLegendKey val="0"/>
          <c:showVal val="0"/>
          <c:showCatName val="0"/>
          <c:showSerName val="0"/>
          <c:showPercent val="0"/>
          <c:showBubbleSize val="0"/>
        </c:dLbls>
        <c:marker val="1"/>
        <c:smooth val="0"/>
        <c:axId val="132665344"/>
        <c:axId val="132666880"/>
      </c:lineChart>
      <c:catAx>
        <c:axId val="132665344"/>
        <c:scaling>
          <c:orientation val="minMax"/>
        </c:scaling>
        <c:delete val="0"/>
        <c:axPos val="b"/>
        <c:majorGridlines/>
        <c:majorTickMark val="out"/>
        <c:minorTickMark val="none"/>
        <c:tickLblPos val="nextTo"/>
        <c:crossAx val="132666880"/>
        <c:crosses val="autoZero"/>
        <c:auto val="1"/>
        <c:lblAlgn val="ctr"/>
        <c:lblOffset val="100"/>
        <c:noMultiLvlLbl val="0"/>
      </c:catAx>
      <c:valAx>
        <c:axId val="132666880"/>
        <c:scaling>
          <c:orientation val="minMax"/>
          <c:max val="9"/>
          <c:min val="2"/>
        </c:scaling>
        <c:delete val="0"/>
        <c:axPos val="l"/>
        <c:majorGridlines/>
        <c:title>
          <c:tx>
            <c:rich>
              <a:bodyPr rot="-5400000" vert="horz"/>
              <a:lstStyle/>
              <a:p>
                <a:pPr>
                  <a:defRPr/>
                </a:pPr>
                <a:r>
                  <a:rPr lang="en-US"/>
                  <a:t>Average Temperature  (°C)</a:t>
                </a:r>
              </a:p>
            </c:rich>
          </c:tx>
          <c:layout/>
          <c:overlay val="0"/>
        </c:title>
        <c:numFmt formatCode="General" sourceLinked="1"/>
        <c:majorTickMark val="out"/>
        <c:minorTickMark val="none"/>
        <c:tickLblPos val="nextTo"/>
        <c:crossAx val="132665344"/>
        <c:crosses val="autoZero"/>
        <c:crossBetween val="midCat"/>
      </c:valAx>
    </c:plotArea>
    <c:legend>
      <c:legendPos val="r"/>
      <c:layout>
        <c:manualLayout>
          <c:xMode val="edge"/>
          <c:yMode val="edge"/>
          <c:x val="0.78245756780402442"/>
          <c:y val="0.20293598716827063"/>
          <c:w val="0.20087576552930883"/>
          <c:h val="0.62190580344123647"/>
        </c:manualLayout>
      </c:layout>
      <c:overlay val="0"/>
    </c:legend>
    <c:plotVisOnly val="1"/>
    <c:dispBlanksAs val="gap"/>
    <c:showDLblsOverMax val="0"/>
  </c:chart>
  <c:txPr>
    <a:bodyPr/>
    <a:lstStyle/>
    <a:p>
      <a:pPr>
        <a:defRPr sz="1400">
          <a:latin typeface="Book Antiqua" panose="0204060205030503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spPr>
            <a:ln>
              <a:solidFill>
                <a:schemeClr val="tx1"/>
              </a:solidFill>
            </a:ln>
          </c:spPr>
          <c:invertIfNegative val="0"/>
          <c:cat>
            <c:strRef>
              <c:f>HEIGHT!$A$3:$A$6</c:f>
              <c:strCache>
                <c:ptCount val="4"/>
                <c:pt idx="0">
                  <c:v>Scotland</c:v>
                </c:pt>
                <c:pt idx="1">
                  <c:v>England</c:v>
                </c:pt>
                <c:pt idx="2">
                  <c:v>Northern Ireland</c:v>
                </c:pt>
                <c:pt idx="3">
                  <c:v>Wales</c:v>
                </c:pt>
              </c:strCache>
            </c:strRef>
          </c:cat>
          <c:val>
            <c:numRef>
              <c:f>HEIGHT!$C$3:$C$6</c:f>
              <c:numCache>
                <c:formatCode>0</c:formatCode>
                <c:ptCount val="4"/>
                <c:pt idx="0">
                  <c:v>18</c:v>
                </c:pt>
                <c:pt idx="1">
                  <c:v>27</c:v>
                </c:pt>
                <c:pt idx="2">
                  <c:v>26</c:v>
                </c:pt>
                <c:pt idx="3">
                  <c:v>24</c:v>
                </c:pt>
              </c:numCache>
            </c:numRef>
          </c:val>
        </c:ser>
        <c:dLbls>
          <c:showLegendKey val="0"/>
          <c:showVal val="0"/>
          <c:showCatName val="0"/>
          <c:showSerName val="0"/>
          <c:showPercent val="0"/>
          <c:showBubbleSize val="0"/>
        </c:dLbls>
        <c:gapWidth val="106"/>
        <c:axId val="133543808"/>
        <c:axId val="133545344"/>
      </c:barChart>
      <c:catAx>
        <c:axId val="133543808"/>
        <c:scaling>
          <c:orientation val="minMax"/>
        </c:scaling>
        <c:delete val="0"/>
        <c:axPos val="b"/>
        <c:majorTickMark val="out"/>
        <c:minorTickMark val="none"/>
        <c:tickLblPos val="nextTo"/>
        <c:crossAx val="133545344"/>
        <c:crosses val="autoZero"/>
        <c:auto val="1"/>
        <c:lblAlgn val="ctr"/>
        <c:lblOffset val="100"/>
        <c:noMultiLvlLbl val="0"/>
      </c:catAx>
      <c:valAx>
        <c:axId val="133545344"/>
        <c:scaling>
          <c:orientation val="minMax"/>
          <c:max val="30"/>
          <c:min val="15"/>
        </c:scaling>
        <c:delete val="0"/>
        <c:axPos val="l"/>
        <c:majorGridlines/>
        <c:numFmt formatCode="0" sourceLinked="1"/>
        <c:majorTickMark val="out"/>
        <c:minorTickMark val="none"/>
        <c:tickLblPos val="nextTo"/>
        <c:crossAx val="133543808"/>
        <c:crosses val="autoZero"/>
        <c:crossBetween val="between"/>
        <c:majorUnit val="1"/>
      </c:valAx>
    </c:plotArea>
    <c:plotVisOnly val="1"/>
    <c:dispBlanksAs val="gap"/>
    <c:showDLblsOverMax val="0"/>
  </c:chart>
  <c:txPr>
    <a:bodyPr/>
    <a:lstStyle/>
    <a:p>
      <a:pPr>
        <a:defRPr sz="1200">
          <a:latin typeface="Book Antiqua" panose="0204060205030503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sz="quarter" idx="1"/>
          </p:nvPr>
        </p:nvSpPr>
        <p:spPr>
          <a:xfrm>
            <a:off x="4020652" y="2"/>
            <a:ext cx="3076976" cy="512311"/>
          </a:xfrm>
          <a:prstGeom prst="rect">
            <a:avLst/>
          </a:prstGeom>
        </p:spPr>
        <p:txBody>
          <a:bodyPr vert="horz" lIns="95824" tIns="47912" rIns="95824" bIns="47912" rtlCol="0"/>
          <a:lstStyle>
            <a:lvl1pPr algn="r">
              <a:defRPr sz="1300"/>
            </a:lvl1pPr>
          </a:lstStyle>
          <a:p>
            <a:fld id="{50FB882D-8596-49B8-86D4-FA54AC710A48}" type="datetimeFigureOut">
              <a:rPr lang="en-GB" smtClean="0"/>
              <a:t>17/05/2019</a:t>
            </a:fld>
            <a:endParaRPr lang="en-GB"/>
          </a:p>
        </p:txBody>
      </p:sp>
      <p:sp>
        <p:nvSpPr>
          <p:cNvPr id="4" name="Footer Placeholder 3"/>
          <p:cNvSpPr>
            <a:spLocks noGrp="1"/>
          </p:cNvSpPr>
          <p:nvPr>
            <p:ph type="ftr" sz="quarter" idx="2"/>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5" name="Slide Number Placeholder 4"/>
          <p:cNvSpPr>
            <a:spLocks noGrp="1"/>
          </p:cNvSpPr>
          <p:nvPr>
            <p:ph type="sldNum" sz="quarter" idx="3"/>
          </p:nvPr>
        </p:nvSpPr>
        <p:spPr>
          <a:xfrm>
            <a:off x="4020652" y="9720645"/>
            <a:ext cx="3076976" cy="512310"/>
          </a:xfrm>
          <a:prstGeom prst="rect">
            <a:avLst/>
          </a:prstGeom>
        </p:spPr>
        <p:txBody>
          <a:bodyPr vert="horz" lIns="95824" tIns="47912" rIns="95824" bIns="47912" rtlCol="0" anchor="b"/>
          <a:lstStyle>
            <a:lvl1pPr algn="r">
              <a:defRPr sz="1300"/>
            </a:lvl1pPr>
          </a:lstStyle>
          <a:p>
            <a:fld id="{132835D9-5CE8-4FD6-804F-CB0939E3A39C}" type="slidenum">
              <a:rPr lang="en-GB" smtClean="0"/>
              <a:t>‹#›</a:t>
            </a:fld>
            <a:endParaRPr lang="en-GB"/>
          </a:p>
        </p:txBody>
      </p:sp>
    </p:spTree>
    <p:extLst>
      <p:ext uri="{BB962C8B-B14F-4D97-AF65-F5344CB8AC3E}">
        <p14:creationId xmlns:p14="http://schemas.microsoft.com/office/powerpoint/2010/main" val="42631038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977" cy="512311"/>
          </a:xfrm>
          <a:prstGeom prst="rect">
            <a:avLst/>
          </a:prstGeom>
        </p:spPr>
        <p:txBody>
          <a:bodyPr vert="horz" lIns="95824" tIns="47912" rIns="95824" bIns="47912" rtlCol="0"/>
          <a:lstStyle>
            <a:lvl1pPr algn="l">
              <a:defRPr sz="1300"/>
            </a:lvl1pPr>
          </a:lstStyle>
          <a:p>
            <a:endParaRPr lang="en-GB"/>
          </a:p>
        </p:txBody>
      </p:sp>
      <p:sp>
        <p:nvSpPr>
          <p:cNvPr id="3" name="Date Placeholder 2"/>
          <p:cNvSpPr>
            <a:spLocks noGrp="1"/>
          </p:cNvSpPr>
          <p:nvPr>
            <p:ph type="dt" idx="1"/>
          </p:nvPr>
        </p:nvSpPr>
        <p:spPr>
          <a:xfrm>
            <a:off x="4020652" y="2"/>
            <a:ext cx="3076976" cy="512311"/>
          </a:xfrm>
          <a:prstGeom prst="rect">
            <a:avLst/>
          </a:prstGeom>
        </p:spPr>
        <p:txBody>
          <a:bodyPr vert="horz" lIns="95824" tIns="47912" rIns="95824" bIns="47912" rtlCol="0"/>
          <a:lstStyle>
            <a:lvl1pPr algn="r">
              <a:defRPr sz="1300"/>
            </a:lvl1pPr>
          </a:lstStyle>
          <a:p>
            <a:fld id="{75F62C9A-3878-4DF6-92A8-280C3E914686}" type="datetimeFigureOut">
              <a:rPr lang="en-GB" smtClean="0"/>
              <a:t>17/05/2019</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824" tIns="47912" rIns="95824" bIns="47912" rtlCol="0" anchor="ctr"/>
          <a:lstStyle/>
          <a:p>
            <a:endParaRPr lang="en-GB"/>
          </a:p>
        </p:txBody>
      </p:sp>
      <p:sp>
        <p:nvSpPr>
          <p:cNvPr id="5" name="Notes Placeholder 4"/>
          <p:cNvSpPr>
            <a:spLocks noGrp="1"/>
          </p:cNvSpPr>
          <p:nvPr>
            <p:ph type="body" sz="quarter" idx="3"/>
          </p:nvPr>
        </p:nvSpPr>
        <p:spPr>
          <a:xfrm>
            <a:off x="709431" y="4861151"/>
            <a:ext cx="5680444" cy="4605824"/>
          </a:xfrm>
          <a:prstGeom prst="rect">
            <a:avLst/>
          </a:prstGeom>
        </p:spPr>
        <p:txBody>
          <a:bodyPr vert="horz" lIns="95824" tIns="47912" rIns="95824" bIns="479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0645"/>
            <a:ext cx="3076977" cy="512310"/>
          </a:xfrm>
          <a:prstGeom prst="rect">
            <a:avLst/>
          </a:prstGeom>
        </p:spPr>
        <p:txBody>
          <a:bodyPr vert="horz" lIns="95824" tIns="47912" rIns="95824" bIns="47912" rtlCol="0" anchor="b"/>
          <a:lstStyle>
            <a:lvl1pPr algn="l">
              <a:defRPr sz="1300"/>
            </a:lvl1pPr>
          </a:lstStyle>
          <a:p>
            <a:endParaRPr lang="en-GB"/>
          </a:p>
        </p:txBody>
      </p:sp>
      <p:sp>
        <p:nvSpPr>
          <p:cNvPr id="7" name="Slide Number Placeholder 6"/>
          <p:cNvSpPr>
            <a:spLocks noGrp="1"/>
          </p:cNvSpPr>
          <p:nvPr>
            <p:ph type="sldNum" sz="quarter" idx="5"/>
          </p:nvPr>
        </p:nvSpPr>
        <p:spPr>
          <a:xfrm>
            <a:off x="4020652" y="9720645"/>
            <a:ext cx="3076976" cy="512310"/>
          </a:xfrm>
          <a:prstGeom prst="rect">
            <a:avLst/>
          </a:prstGeom>
        </p:spPr>
        <p:txBody>
          <a:bodyPr vert="horz" lIns="95824" tIns="47912" rIns="95824" bIns="47912" rtlCol="0" anchor="b"/>
          <a:lstStyle>
            <a:lvl1pPr algn="r">
              <a:defRPr sz="1300"/>
            </a:lvl1pPr>
          </a:lstStyle>
          <a:p>
            <a:fld id="{6B226B69-651C-458E-A63E-5F5AC7279B54}" type="slidenum">
              <a:rPr lang="en-GB" smtClean="0"/>
              <a:t>‹#›</a:t>
            </a:fld>
            <a:endParaRPr lang="en-GB"/>
          </a:p>
        </p:txBody>
      </p:sp>
    </p:spTree>
    <p:extLst>
      <p:ext uri="{BB962C8B-B14F-4D97-AF65-F5344CB8AC3E}">
        <p14:creationId xmlns:p14="http://schemas.microsoft.com/office/powerpoint/2010/main" val="27395750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8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8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288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527CDC-5B91-4F4E-B3FD-5DB9B6B66603}"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26534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7AEBCA-87AD-4022-90F5-16B4057C8906}"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0155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3D8228-9A08-46F5-91A7-99516FDB22B3}"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54053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391D28-22FA-4CC9-8B8E-2A7905CF0945}"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415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38397-28B4-4827-8048-15A8B85FED3A}" type="datetime1">
              <a:rPr lang="en-GB" smtClean="0"/>
              <a:t>17/05/2019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60859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D1F365-1BB6-4A5D-8BD5-8577416BA555}" type="datetime1">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71752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534364-2E42-4963-B54F-B55A1E6E22F6}" type="datetime1">
              <a:rPr lang="en-GB" smtClean="0"/>
              <a:t>17/05/2019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4823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403B44-F221-4619-93FE-64B9845D339B}" type="datetime1">
              <a:rPr lang="en-GB" smtClean="0"/>
              <a:t>17/05/2019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9507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9D48-266A-4CC6-9BDC-9F3C9068085E}" type="datetime1">
              <a:rPr lang="en-GB" smtClean="0"/>
              <a:t>17/05/2019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320228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BC19C-8A1F-4E8A-A25B-5D15BBE5A080}" type="datetime1">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100571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E0574-C5F6-4D68-9BF1-C6B65ADB0446}" type="datetime1">
              <a:rPr lang="en-GB" smtClean="0"/>
              <a:t>17/05/2019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F89FD-64F2-4252-96D0-06415BD575BB}" type="slidenum">
              <a:rPr lang="en-GB" smtClean="0"/>
              <a:t>‹#›</a:t>
            </a:fld>
            <a:endParaRPr lang="en-GB"/>
          </a:p>
        </p:txBody>
      </p:sp>
    </p:spTree>
    <p:extLst>
      <p:ext uri="{BB962C8B-B14F-4D97-AF65-F5344CB8AC3E}">
        <p14:creationId xmlns:p14="http://schemas.microsoft.com/office/powerpoint/2010/main" val="82121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7EA9-94FE-45FD-B27B-C29980EDAB08}" type="datetime1">
              <a:rPr lang="en-GB" smtClean="0"/>
              <a:t>17/05/2019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89FD-64F2-4252-96D0-06415BD575BB}" type="slidenum">
              <a:rPr lang="en-GB" smtClean="0"/>
              <a:t>‹#›</a:t>
            </a:fld>
            <a:endParaRPr lang="en-GB"/>
          </a:p>
        </p:txBody>
      </p:sp>
    </p:spTree>
    <p:extLst>
      <p:ext uri="{BB962C8B-B14F-4D97-AF65-F5344CB8AC3E}">
        <p14:creationId xmlns:p14="http://schemas.microsoft.com/office/powerpoint/2010/main" val="90344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027135" y="468259"/>
            <a:ext cx="3201049" cy="151216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228184" y="468259"/>
            <a:ext cx="2431923" cy="15121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61" y="4869160"/>
            <a:ext cx="2109509" cy="1582132"/>
          </a:xfrm>
          <a:prstGeom prst="rect">
            <a:avLst/>
          </a:prstGeom>
        </p:spPr>
      </p:pic>
      <p:sp>
        <p:nvSpPr>
          <p:cNvPr id="3" name="TextBox 2"/>
          <p:cNvSpPr txBox="1"/>
          <p:nvPr/>
        </p:nvSpPr>
        <p:spPr>
          <a:xfrm>
            <a:off x="500492" y="2924944"/>
            <a:ext cx="8031948" cy="923330"/>
          </a:xfrm>
          <a:prstGeom prst="rect">
            <a:avLst/>
          </a:prstGeom>
          <a:noFill/>
        </p:spPr>
        <p:txBody>
          <a:bodyPr wrap="square" rtlCol="0">
            <a:spAutoFit/>
          </a:bodyPr>
          <a:lstStyle/>
          <a:p>
            <a:pPr algn="ctr"/>
            <a:r>
              <a:rPr lang="en-GB" sz="5400" b="1" dirty="0" smtClean="0">
                <a:latin typeface="Book Antiqua" pitchFamily="18" charset="0"/>
              </a:rPr>
              <a:t>Results Report</a:t>
            </a:r>
            <a:endParaRPr lang="en-GB" sz="5400" b="1" dirty="0">
              <a:latin typeface="Book Antiqua"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371" y="4869160"/>
            <a:ext cx="2109510" cy="158213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4881" y="4869160"/>
            <a:ext cx="2109509" cy="158213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5669" y="4869160"/>
            <a:ext cx="2056771" cy="1582131"/>
          </a:xfrm>
          <a:prstGeom prst="rect">
            <a:avLst/>
          </a:prstGeom>
        </p:spPr>
      </p:pic>
    </p:spTree>
    <p:extLst>
      <p:ext uri="{BB962C8B-B14F-4D97-AF65-F5344CB8AC3E}">
        <p14:creationId xmlns:p14="http://schemas.microsoft.com/office/powerpoint/2010/main" val="1426791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976301" y="1408756"/>
            <a:ext cx="3694601" cy="3982854"/>
          </a:xfrm>
          <a:prstGeom prst="roundRect">
            <a:avLst/>
          </a:prstGeom>
          <a:blipFill>
            <a:blip r:embed="rId2"/>
            <a:tile tx="0" ty="0" sx="100000" sy="100000" flip="none" algn="tl"/>
          </a:blip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1259109" y="1686809"/>
            <a:ext cx="3133052" cy="3384376"/>
            <a:chOff x="310025" y="2007234"/>
            <a:chExt cx="3133052" cy="3384376"/>
          </a:xfrm>
        </p:grpSpPr>
        <p:grpSp>
          <p:nvGrpSpPr>
            <p:cNvPr id="204" name="Group 203"/>
            <p:cNvGrpSpPr/>
            <p:nvPr/>
          </p:nvGrpSpPr>
          <p:grpSpPr>
            <a:xfrm>
              <a:off x="310025" y="2007234"/>
              <a:ext cx="3133052" cy="3384376"/>
              <a:chOff x="646860" y="1700808"/>
              <a:chExt cx="3133052" cy="3384376"/>
            </a:xfrm>
          </p:grpSpPr>
          <p:sp>
            <p:nvSpPr>
              <p:cNvPr id="205" name="Rectangle 20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TextBox 20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207" name="TextBox 20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11</a:t>
                </a:r>
                <a:endParaRPr lang="en-GB" sz="13800" dirty="0">
                  <a:solidFill>
                    <a:srgbClr val="FF0000"/>
                  </a:solidFill>
                  <a:latin typeface="Book Antiqua" panose="02040602050305030304" pitchFamily="18" charset="0"/>
                </a:endParaRPr>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265" y="2134562"/>
              <a:ext cx="1182698" cy="709619"/>
            </a:xfrm>
            <a:prstGeom prst="rect">
              <a:avLst/>
            </a:prstGeom>
            <a:effectLst>
              <a:outerShdw blurRad="50800" dist="38100" dir="8100000" algn="tr" rotWithShape="0">
                <a:prstClr val="black">
                  <a:alpha val="40000"/>
                </a:prstClr>
              </a:outerShdw>
            </a:effectLst>
          </p:spPr>
        </p:pic>
      </p:grpSp>
      <p:grpSp>
        <p:nvGrpSpPr>
          <p:cNvPr id="200" name="Group 199"/>
          <p:cNvGrpSpPr/>
          <p:nvPr/>
        </p:nvGrpSpPr>
        <p:grpSpPr>
          <a:xfrm>
            <a:off x="1272612" y="1713716"/>
            <a:ext cx="3133052" cy="3384376"/>
            <a:chOff x="646860" y="1700808"/>
            <a:chExt cx="3133052" cy="3384376"/>
          </a:xfrm>
        </p:grpSpPr>
        <p:sp>
          <p:nvSpPr>
            <p:cNvPr id="201" name="Rectangle 20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TextBox 20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203" name="TextBox 202"/>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10</a:t>
              </a:r>
              <a:endParaRPr lang="en-GB" sz="13800" dirty="0">
                <a:solidFill>
                  <a:srgbClr val="FF0000"/>
                </a:solidFill>
                <a:latin typeface="Book Antiqua" panose="02040602050305030304" pitchFamily="18" charset="0"/>
              </a:endParaRPr>
            </a:p>
          </p:txBody>
        </p:sp>
      </p:grpSp>
      <p:grpSp>
        <p:nvGrpSpPr>
          <p:cNvPr id="196" name="Group 195"/>
          <p:cNvGrpSpPr/>
          <p:nvPr/>
        </p:nvGrpSpPr>
        <p:grpSpPr>
          <a:xfrm>
            <a:off x="1286933" y="1686809"/>
            <a:ext cx="3133052" cy="3384376"/>
            <a:chOff x="646860" y="1700808"/>
            <a:chExt cx="3133052" cy="3384376"/>
          </a:xfrm>
        </p:grpSpPr>
        <p:sp>
          <p:nvSpPr>
            <p:cNvPr id="197" name="Rectangle 19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TextBox 197"/>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99" name="TextBox 198"/>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9</a:t>
              </a:r>
              <a:endParaRPr lang="en-GB" sz="13800" dirty="0">
                <a:solidFill>
                  <a:srgbClr val="FF0000"/>
                </a:solidFill>
                <a:latin typeface="Book Antiqua" panose="02040602050305030304" pitchFamily="18" charset="0"/>
              </a:endParaRPr>
            </a:p>
          </p:txBody>
        </p:sp>
      </p:grpSp>
      <p:grpSp>
        <p:nvGrpSpPr>
          <p:cNvPr id="192" name="Group 191"/>
          <p:cNvGrpSpPr/>
          <p:nvPr/>
        </p:nvGrpSpPr>
        <p:grpSpPr>
          <a:xfrm>
            <a:off x="1272612" y="1698130"/>
            <a:ext cx="3133052" cy="3384376"/>
            <a:chOff x="646860" y="1700808"/>
            <a:chExt cx="3133052" cy="3384376"/>
          </a:xfrm>
        </p:grpSpPr>
        <p:sp>
          <p:nvSpPr>
            <p:cNvPr id="193" name="Rectangle 19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TextBox 193"/>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95" name="TextBox 194"/>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8</a:t>
              </a:r>
              <a:endParaRPr lang="en-GB" sz="13800" dirty="0">
                <a:solidFill>
                  <a:srgbClr val="FF0000"/>
                </a:solidFill>
                <a:latin typeface="Book Antiqua" panose="02040602050305030304" pitchFamily="18" charset="0"/>
              </a:endParaRPr>
            </a:p>
          </p:txBody>
        </p:sp>
      </p:grpSp>
      <p:grpSp>
        <p:nvGrpSpPr>
          <p:cNvPr id="188" name="Group 187"/>
          <p:cNvGrpSpPr/>
          <p:nvPr/>
        </p:nvGrpSpPr>
        <p:grpSpPr>
          <a:xfrm>
            <a:off x="1272612" y="1686809"/>
            <a:ext cx="3133052" cy="3384376"/>
            <a:chOff x="646860" y="1700808"/>
            <a:chExt cx="3133052" cy="3384376"/>
          </a:xfrm>
        </p:grpSpPr>
        <p:sp>
          <p:nvSpPr>
            <p:cNvPr id="189" name="Rectangle 18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91" name="TextBox 190"/>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7</a:t>
              </a:r>
              <a:endParaRPr lang="en-GB" sz="13800" dirty="0">
                <a:solidFill>
                  <a:srgbClr val="FF0000"/>
                </a:solidFill>
                <a:latin typeface="Book Antiqua" panose="02040602050305030304" pitchFamily="18" charset="0"/>
              </a:endParaRPr>
            </a:p>
          </p:txBody>
        </p:sp>
      </p:grpSp>
      <p:grpSp>
        <p:nvGrpSpPr>
          <p:cNvPr id="184" name="Group 183"/>
          <p:cNvGrpSpPr/>
          <p:nvPr/>
        </p:nvGrpSpPr>
        <p:grpSpPr>
          <a:xfrm>
            <a:off x="1291166" y="1686809"/>
            <a:ext cx="3133052" cy="3384376"/>
            <a:chOff x="646860" y="1700808"/>
            <a:chExt cx="3133052" cy="3384376"/>
          </a:xfrm>
        </p:grpSpPr>
        <p:sp>
          <p:nvSpPr>
            <p:cNvPr id="185" name="Rectangle 18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TextBox 18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87" name="TextBox 18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6</a:t>
              </a:r>
              <a:endParaRPr lang="en-GB" sz="13800" dirty="0">
                <a:solidFill>
                  <a:srgbClr val="FF0000"/>
                </a:solidFill>
                <a:latin typeface="Book Antiqua" panose="02040602050305030304" pitchFamily="18" charset="0"/>
              </a:endParaRPr>
            </a:p>
          </p:txBody>
        </p:sp>
      </p:grpSp>
      <p:grpSp>
        <p:nvGrpSpPr>
          <p:cNvPr id="180" name="Group 179"/>
          <p:cNvGrpSpPr/>
          <p:nvPr/>
        </p:nvGrpSpPr>
        <p:grpSpPr>
          <a:xfrm>
            <a:off x="1305538" y="1702510"/>
            <a:ext cx="3133052" cy="3384376"/>
            <a:chOff x="646860" y="1700808"/>
            <a:chExt cx="3133052" cy="3384376"/>
          </a:xfrm>
        </p:grpSpPr>
        <p:sp>
          <p:nvSpPr>
            <p:cNvPr id="181" name="Rectangle 18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TextBox 18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83" name="TextBox 18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5</a:t>
              </a:r>
            </a:p>
          </p:txBody>
        </p:sp>
      </p:grpSp>
      <p:grpSp>
        <p:nvGrpSpPr>
          <p:cNvPr id="22" name="Group 21"/>
          <p:cNvGrpSpPr/>
          <p:nvPr/>
        </p:nvGrpSpPr>
        <p:grpSpPr>
          <a:xfrm>
            <a:off x="1262591" y="1718385"/>
            <a:ext cx="3133052" cy="3384376"/>
            <a:chOff x="313507" y="2038810"/>
            <a:chExt cx="3133052" cy="3384376"/>
          </a:xfrm>
        </p:grpSpPr>
        <p:grpSp>
          <p:nvGrpSpPr>
            <p:cNvPr id="176" name="Group 175"/>
            <p:cNvGrpSpPr/>
            <p:nvPr/>
          </p:nvGrpSpPr>
          <p:grpSpPr>
            <a:xfrm>
              <a:off x="313507" y="2038810"/>
              <a:ext cx="3133052" cy="3384376"/>
              <a:chOff x="646860" y="1700808"/>
              <a:chExt cx="3133052" cy="3384376"/>
            </a:xfrm>
          </p:grpSpPr>
          <p:sp>
            <p:nvSpPr>
              <p:cNvPr id="177" name="Rectangle 17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TextBox 177"/>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79" name="TextBox 178"/>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4</a:t>
                </a:r>
                <a:endParaRPr lang="en-GB" sz="13800" dirty="0">
                  <a:solidFill>
                    <a:srgbClr val="FF0000"/>
                  </a:solidFill>
                  <a:latin typeface="Book Antiqua" panose="02040602050305030304" pitchFamily="18" charset="0"/>
                </a:endParaRPr>
              </a:p>
            </p:txBody>
          </p: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710" y="2134562"/>
              <a:ext cx="1218894" cy="731336"/>
            </a:xfrm>
            <a:prstGeom prst="rect">
              <a:avLst/>
            </a:prstGeom>
            <a:effectLst>
              <a:outerShdw blurRad="50800" dist="38100" dir="5400000" algn="t" rotWithShape="0">
                <a:prstClr val="black">
                  <a:alpha val="40000"/>
                </a:prstClr>
              </a:outerShdw>
            </a:effectLst>
          </p:spPr>
        </p:pic>
      </p:grpSp>
      <p:grpSp>
        <p:nvGrpSpPr>
          <p:cNvPr id="172" name="Group 171"/>
          <p:cNvGrpSpPr/>
          <p:nvPr/>
        </p:nvGrpSpPr>
        <p:grpSpPr>
          <a:xfrm>
            <a:off x="1254462" y="1702510"/>
            <a:ext cx="3133052" cy="3384376"/>
            <a:chOff x="646860" y="1700808"/>
            <a:chExt cx="3133052" cy="3384376"/>
          </a:xfrm>
        </p:grpSpPr>
        <p:sp>
          <p:nvSpPr>
            <p:cNvPr id="173" name="Rectangle 17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TextBox 173"/>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75" name="TextBox 174"/>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3</a:t>
              </a:r>
              <a:endParaRPr lang="en-GB" sz="13800" dirty="0">
                <a:solidFill>
                  <a:srgbClr val="FF0000"/>
                </a:solidFill>
                <a:latin typeface="Book Antiqua" panose="02040602050305030304" pitchFamily="18" charset="0"/>
              </a:endParaRPr>
            </a:p>
          </p:txBody>
        </p:sp>
      </p:grpSp>
      <p:grpSp>
        <p:nvGrpSpPr>
          <p:cNvPr id="168" name="Group 167"/>
          <p:cNvGrpSpPr/>
          <p:nvPr/>
        </p:nvGrpSpPr>
        <p:grpSpPr>
          <a:xfrm>
            <a:off x="1254463" y="1690391"/>
            <a:ext cx="3133052" cy="3384376"/>
            <a:chOff x="646860" y="1700808"/>
            <a:chExt cx="3133052" cy="3384376"/>
          </a:xfrm>
        </p:grpSpPr>
        <p:sp>
          <p:nvSpPr>
            <p:cNvPr id="169" name="Rectangle 16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TextBox 169"/>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71" name="TextBox 170"/>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a:t>
              </a:r>
              <a:endParaRPr lang="en-GB" sz="13800" dirty="0">
                <a:solidFill>
                  <a:srgbClr val="FF0000"/>
                </a:solidFill>
                <a:latin typeface="Book Antiqua" panose="02040602050305030304" pitchFamily="18" charset="0"/>
              </a:endParaRPr>
            </a:p>
          </p:txBody>
        </p:sp>
      </p:grpSp>
      <p:grpSp>
        <p:nvGrpSpPr>
          <p:cNvPr id="164" name="Group 163"/>
          <p:cNvGrpSpPr/>
          <p:nvPr/>
        </p:nvGrpSpPr>
        <p:grpSpPr>
          <a:xfrm>
            <a:off x="1262591" y="1686809"/>
            <a:ext cx="3133052" cy="3384376"/>
            <a:chOff x="646860" y="1700808"/>
            <a:chExt cx="3133052" cy="3384376"/>
          </a:xfrm>
        </p:grpSpPr>
        <p:sp>
          <p:nvSpPr>
            <p:cNvPr id="165" name="Rectangle 16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March</a:t>
              </a:r>
              <a:endParaRPr lang="en-GB" sz="3200" dirty="0">
                <a:latin typeface="Elephant" panose="02020904090505020303" pitchFamily="18" charset="0"/>
              </a:endParaRPr>
            </a:p>
          </p:txBody>
        </p:sp>
        <p:sp>
          <p:nvSpPr>
            <p:cNvPr id="167" name="TextBox 16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a:t>
              </a:r>
              <a:endParaRPr lang="en-GB" sz="13800" dirty="0">
                <a:solidFill>
                  <a:srgbClr val="FF0000"/>
                </a:solidFill>
                <a:latin typeface="Book Antiqua" panose="02040602050305030304" pitchFamily="18" charset="0"/>
              </a:endParaRPr>
            </a:p>
          </p:txBody>
        </p:sp>
      </p:grpSp>
      <p:grpSp>
        <p:nvGrpSpPr>
          <p:cNvPr id="160" name="Group 159"/>
          <p:cNvGrpSpPr/>
          <p:nvPr/>
        </p:nvGrpSpPr>
        <p:grpSpPr>
          <a:xfrm>
            <a:off x="1270140" y="1692811"/>
            <a:ext cx="3133052" cy="3384376"/>
            <a:chOff x="646860" y="1700808"/>
            <a:chExt cx="3133052" cy="3384376"/>
          </a:xfrm>
        </p:grpSpPr>
        <p:sp>
          <p:nvSpPr>
            <p:cNvPr id="161" name="Rectangle 16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TextBox 16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63" name="TextBox 162"/>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28</a:t>
              </a:r>
              <a:endParaRPr lang="en-GB" sz="13800" dirty="0">
                <a:solidFill>
                  <a:srgbClr val="FF0000"/>
                </a:solidFill>
                <a:latin typeface="Book Antiqua" panose="02040602050305030304" pitchFamily="18" charset="0"/>
              </a:endParaRPr>
            </a:p>
          </p:txBody>
        </p:sp>
      </p:grpSp>
      <p:grpSp>
        <p:nvGrpSpPr>
          <p:cNvPr id="20" name="Group 19"/>
          <p:cNvGrpSpPr/>
          <p:nvPr/>
        </p:nvGrpSpPr>
        <p:grpSpPr>
          <a:xfrm>
            <a:off x="1272612" y="1688229"/>
            <a:ext cx="3133052" cy="3384376"/>
            <a:chOff x="323528" y="2008654"/>
            <a:chExt cx="3133052" cy="3384376"/>
          </a:xfrm>
        </p:grpSpPr>
        <p:grpSp>
          <p:nvGrpSpPr>
            <p:cNvPr id="156" name="Group 155"/>
            <p:cNvGrpSpPr/>
            <p:nvPr/>
          </p:nvGrpSpPr>
          <p:grpSpPr>
            <a:xfrm>
              <a:off x="323528" y="2008654"/>
              <a:ext cx="3133052" cy="3384376"/>
              <a:chOff x="646860" y="1700808"/>
              <a:chExt cx="3133052" cy="3384376"/>
            </a:xfrm>
          </p:grpSpPr>
          <p:sp>
            <p:nvSpPr>
              <p:cNvPr id="157" name="Rectangle 15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59" name="TextBox 158"/>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27</a:t>
                </a:r>
                <a:endParaRPr lang="en-GB" sz="13800" dirty="0">
                  <a:solidFill>
                    <a:srgbClr val="FF0000"/>
                  </a:solidFill>
                  <a:latin typeface="Book Antiqua" panose="02040602050305030304" pitchFamily="18" charset="0"/>
                </a:endParaRPr>
              </a:p>
            </p:txBody>
          </p:sp>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2" y="2079347"/>
              <a:ext cx="1364520" cy="818712"/>
            </a:xfrm>
            <a:prstGeom prst="rect">
              <a:avLst/>
            </a:prstGeom>
            <a:ln>
              <a:noFill/>
            </a:ln>
            <a:effectLst>
              <a:outerShdw blurRad="50800" dist="38100" dir="8100000" algn="tr" rotWithShape="0">
                <a:prstClr val="black">
                  <a:alpha val="40000"/>
                </a:prstClr>
              </a:outerShdw>
            </a:effectLst>
          </p:spPr>
        </p:pic>
      </p:grpSp>
      <p:grpSp>
        <p:nvGrpSpPr>
          <p:cNvPr id="152" name="Group 151"/>
          <p:cNvGrpSpPr/>
          <p:nvPr/>
        </p:nvGrpSpPr>
        <p:grpSpPr>
          <a:xfrm>
            <a:off x="1262591" y="1686809"/>
            <a:ext cx="3133052" cy="3384376"/>
            <a:chOff x="646860" y="1700808"/>
            <a:chExt cx="3133052" cy="3384376"/>
          </a:xfrm>
        </p:grpSpPr>
        <p:sp>
          <p:nvSpPr>
            <p:cNvPr id="153" name="Rectangle 15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TextBox 153"/>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55" name="TextBox 154"/>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26</a:t>
              </a:r>
              <a:endParaRPr lang="en-GB" sz="13800" dirty="0">
                <a:solidFill>
                  <a:srgbClr val="FF0000"/>
                </a:solidFill>
                <a:latin typeface="Book Antiqua" panose="02040602050305030304" pitchFamily="18" charset="0"/>
              </a:endParaRPr>
            </a:p>
          </p:txBody>
        </p:sp>
      </p:grpSp>
      <p:grpSp>
        <p:nvGrpSpPr>
          <p:cNvPr id="148" name="Group 147"/>
          <p:cNvGrpSpPr/>
          <p:nvPr/>
        </p:nvGrpSpPr>
        <p:grpSpPr>
          <a:xfrm>
            <a:off x="1281641" y="1709065"/>
            <a:ext cx="3133052" cy="3384376"/>
            <a:chOff x="646860" y="1700808"/>
            <a:chExt cx="3133052" cy="3384376"/>
          </a:xfrm>
        </p:grpSpPr>
        <p:sp>
          <p:nvSpPr>
            <p:cNvPr id="149" name="Rectangle 14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TextBox 149"/>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51" name="TextBox 150"/>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25</a:t>
              </a:r>
              <a:endParaRPr lang="en-GB" sz="13800" dirty="0">
                <a:solidFill>
                  <a:srgbClr val="FF0000"/>
                </a:solidFill>
                <a:latin typeface="Book Antiqua" panose="02040602050305030304" pitchFamily="18" charset="0"/>
              </a:endParaRPr>
            </a:p>
          </p:txBody>
        </p:sp>
      </p:grpSp>
      <p:grpSp>
        <p:nvGrpSpPr>
          <p:cNvPr id="144" name="Group 143"/>
          <p:cNvGrpSpPr/>
          <p:nvPr/>
        </p:nvGrpSpPr>
        <p:grpSpPr>
          <a:xfrm>
            <a:off x="1273758" y="1718009"/>
            <a:ext cx="3133052" cy="3384376"/>
            <a:chOff x="646860" y="1700808"/>
            <a:chExt cx="3133052" cy="3384376"/>
          </a:xfrm>
        </p:grpSpPr>
        <p:sp>
          <p:nvSpPr>
            <p:cNvPr id="145" name="Rectangle 14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47" name="TextBox 14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24</a:t>
              </a:r>
              <a:endParaRPr lang="en-GB" sz="13800" dirty="0">
                <a:solidFill>
                  <a:srgbClr val="FF0000"/>
                </a:solidFill>
                <a:latin typeface="Book Antiqua" panose="02040602050305030304" pitchFamily="18" charset="0"/>
              </a:endParaRPr>
            </a:p>
          </p:txBody>
        </p:sp>
      </p:grpSp>
      <p:grpSp>
        <p:nvGrpSpPr>
          <p:cNvPr id="140" name="Group 139"/>
          <p:cNvGrpSpPr/>
          <p:nvPr/>
        </p:nvGrpSpPr>
        <p:grpSpPr>
          <a:xfrm>
            <a:off x="1273759" y="1698130"/>
            <a:ext cx="3133052" cy="3384376"/>
            <a:chOff x="646860" y="1700808"/>
            <a:chExt cx="3133052" cy="3384376"/>
          </a:xfrm>
        </p:grpSpPr>
        <p:sp>
          <p:nvSpPr>
            <p:cNvPr id="141" name="Rectangle 14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43" name="TextBox 142"/>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23</a:t>
              </a:r>
              <a:endParaRPr lang="en-GB" sz="13800" dirty="0">
                <a:solidFill>
                  <a:srgbClr val="FF0000"/>
                </a:solidFill>
                <a:latin typeface="Book Antiqua" panose="02040602050305030304" pitchFamily="18" charset="0"/>
              </a:endParaRPr>
            </a:p>
          </p:txBody>
        </p:sp>
      </p:grpSp>
      <p:grpSp>
        <p:nvGrpSpPr>
          <p:cNvPr id="136" name="Group 135"/>
          <p:cNvGrpSpPr/>
          <p:nvPr/>
        </p:nvGrpSpPr>
        <p:grpSpPr>
          <a:xfrm>
            <a:off x="1273760" y="1698130"/>
            <a:ext cx="3133052" cy="3384376"/>
            <a:chOff x="646860" y="1700808"/>
            <a:chExt cx="3133052" cy="3384376"/>
          </a:xfrm>
        </p:grpSpPr>
        <p:sp>
          <p:nvSpPr>
            <p:cNvPr id="137" name="Rectangle 13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39" name="TextBox 138"/>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22</a:t>
              </a:r>
              <a:endParaRPr lang="en-GB" sz="13800" dirty="0">
                <a:solidFill>
                  <a:srgbClr val="FF0000"/>
                </a:solidFill>
                <a:latin typeface="Book Antiqua" panose="02040602050305030304" pitchFamily="18" charset="0"/>
              </a:endParaRPr>
            </a:p>
          </p:txBody>
        </p:sp>
      </p:grpSp>
      <p:grpSp>
        <p:nvGrpSpPr>
          <p:cNvPr id="132" name="Group 131"/>
          <p:cNvGrpSpPr/>
          <p:nvPr/>
        </p:nvGrpSpPr>
        <p:grpSpPr>
          <a:xfrm>
            <a:off x="1291166" y="1717633"/>
            <a:ext cx="3133052" cy="3384376"/>
            <a:chOff x="646860" y="1700808"/>
            <a:chExt cx="3133052" cy="3384376"/>
          </a:xfrm>
        </p:grpSpPr>
        <p:sp>
          <p:nvSpPr>
            <p:cNvPr id="133" name="Rectangle 13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35" name="TextBox 134"/>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21</a:t>
              </a:r>
              <a:endParaRPr lang="en-GB" sz="13800" dirty="0">
                <a:solidFill>
                  <a:srgbClr val="FF0000"/>
                </a:solidFill>
                <a:latin typeface="Book Antiqua" panose="02040602050305030304" pitchFamily="18" charset="0"/>
              </a:endParaRPr>
            </a:p>
          </p:txBody>
        </p:sp>
      </p:grpSp>
      <p:grpSp>
        <p:nvGrpSpPr>
          <p:cNvPr id="128" name="Group 127"/>
          <p:cNvGrpSpPr/>
          <p:nvPr/>
        </p:nvGrpSpPr>
        <p:grpSpPr>
          <a:xfrm>
            <a:off x="1274282" y="1709065"/>
            <a:ext cx="3133052" cy="3384376"/>
            <a:chOff x="646860" y="1700808"/>
            <a:chExt cx="3133052" cy="3384376"/>
          </a:xfrm>
        </p:grpSpPr>
        <p:sp>
          <p:nvSpPr>
            <p:cNvPr id="129" name="Rectangle 12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31" name="TextBox 130"/>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20</a:t>
              </a:r>
              <a:endParaRPr lang="en-GB" sz="13800" dirty="0">
                <a:solidFill>
                  <a:srgbClr val="FF0000"/>
                </a:solidFill>
                <a:latin typeface="Book Antiqua" panose="02040602050305030304" pitchFamily="18" charset="0"/>
              </a:endParaRPr>
            </a:p>
          </p:txBody>
        </p:sp>
      </p:grpSp>
      <p:grpSp>
        <p:nvGrpSpPr>
          <p:cNvPr id="124" name="Group 123"/>
          <p:cNvGrpSpPr/>
          <p:nvPr/>
        </p:nvGrpSpPr>
        <p:grpSpPr>
          <a:xfrm>
            <a:off x="1254464" y="1688229"/>
            <a:ext cx="3133052" cy="3384376"/>
            <a:chOff x="646860" y="1700808"/>
            <a:chExt cx="3133052" cy="3384376"/>
          </a:xfrm>
        </p:grpSpPr>
        <p:sp>
          <p:nvSpPr>
            <p:cNvPr id="125" name="Rectangle 12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27" name="TextBox 12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19</a:t>
              </a:r>
              <a:endParaRPr lang="en-GB" sz="13800" dirty="0">
                <a:solidFill>
                  <a:srgbClr val="FF0000"/>
                </a:solidFill>
                <a:latin typeface="Book Antiqua" panose="02040602050305030304" pitchFamily="18" charset="0"/>
              </a:endParaRPr>
            </a:p>
          </p:txBody>
        </p:sp>
      </p:grpSp>
      <p:grpSp>
        <p:nvGrpSpPr>
          <p:cNvPr id="120" name="Group 119"/>
          <p:cNvGrpSpPr/>
          <p:nvPr/>
        </p:nvGrpSpPr>
        <p:grpSpPr>
          <a:xfrm>
            <a:off x="1279516" y="1724533"/>
            <a:ext cx="3133052" cy="3384376"/>
            <a:chOff x="646860" y="1700808"/>
            <a:chExt cx="3133052" cy="3384376"/>
          </a:xfrm>
        </p:grpSpPr>
        <p:sp>
          <p:nvSpPr>
            <p:cNvPr id="121" name="Rectangle 12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23" name="TextBox 122"/>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18</a:t>
              </a:r>
              <a:endParaRPr lang="en-GB" sz="13800" dirty="0">
                <a:solidFill>
                  <a:srgbClr val="FF0000"/>
                </a:solidFill>
                <a:latin typeface="Book Antiqua" panose="02040602050305030304" pitchFamily="18" charset="0"/>
              </a:endParaRPr>
            </a:p>
          </p:txBody>
        </p:sp>
      </p:grpSp>
      <p:grpSp>
        <p:nvGrpSpPr>
          <p:cNvPr id="116" name="Group 115"/>
          <p:cNvGrpSpPr/>
          <p:nvPr/>
        </p:nvGrpSpPr>
        <p:grpSpPr>
          <a:xfrm>
            <a:off x="1274283" y="1697378"/>
            <a:ext cx="3133052" cy="3384376"/>
            <a:chOff x="646860" y="1700808"/>
            <a:chExt cx="3133052" cy="3384376"/>
          </a:xfrm>
        </p:grpSpPr>
        <p:sp>
          <p:nvSpPr>
            <p:cNvPr id="117" name="Rectangle 11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19" name="TextBox 118"/>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17</a:t>
              </a:r>
              <a:endParaRPr lang="en-GB" sz="13800" dirty="0">
                <a:solidFill>
                  <a:srgbClr val="FF0000"/>
                </a:solidFill>
                <a:latin typeface="Book Antiqua" panose="02040602050305030304" pitchFamily="18" charset="0"/>
              </a:endParaRPr>
            </a:p>
          </p:txBody>
        </p:sp>
      </p:grpSp>
      <p:grpSp>
        <p:nvGrpSpPr>
          <p:cNvPr id="112" name="Group 111"/>
          <p:cNvGrpSpPr/>
          <p:nvPr/>
        </p:nvGrpSpPr>
        <p:grpSpPr>
          <a:xfrm>
            <a:off x="1310739" y="1720895"/>
            <a:ext cx="3133052" cy="3384376"/>
            <a:chOff x="646860" y="1700808"/>
            <a:chExt cx="3133052" cy="3384376"/>
          </a:xfrm>
        </p:grpSpPr>
        <p:sp>
          <p:nvSpPr>
            <p:cNvPr id="113" name="Rectangle 11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15" name="TextBox 114"/>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16</a:t>
              </a:r>
              <a:endParaRPr lang="en-GB" sz="13800" dirty="0">
                <a:solidFill>
                  <a:srgbClr val="FF0000"/>
                </a:solidFill>
                <a:latin typeface="Book Antiqua" panose="02040602050305030304" pitchFamily="18" charset="0"/>
              </a:endParaRPr>
            </a:p>
          </p:txBody>
        </p:sp>
      </p:grpSp>
      <p:grpSp>
        <p:nvGrpSpPr>
          <p:cNvPr id="108" name="Group 107"/>
          <p:cNvGrpSpPr/>
          <p:nvPr/>
        </p:nvGrpSpPr>
        <p:grpSpPr>
          <a:xfrm>
            <a:off x="1291166" y="1717633"/>
            <a:ext cx="3133052" cy="3384376"/>
            <a:chOff x="646860" y="1700808"/>
            <a:chExt cx="3133052" cy="3384376"/>
          </a:xfrm>
        </p:grpSpPr>
        <p:sp>
          <p:nvSpPr>
            <p:cNvPr id="109" name="Rectangle 10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11" name="TextBox 110"/>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15</a:t>
              </a:r>
              <a:endParaRPr lang="en-GB" sz="13800" dirty="0">
                <a:solidFill>
                  <a:srgbClr val="FF0000"/>
                </a:solidFill>
                <a:latin typeface="Book Antiqua" panose="02040602050305030304" pitchFamily="18" charset="0"/>
              </a:endParaRPr>
            </a:p>
          </p:txBody>
        </p:sp>
      </p:grpSp>
      <p:grpSp>
        <p:nvGrpSpPr>
          <p:cNvPr id="104" name="Group 103"/>
          <p:cNvGrpSpPr/>
          <p:nvPr/>
        </p:nvGrpSpPr>
        <p:grpSpPr>
          <a:xfrm>
            <a:off x="1301983" y="1696626"/>
            <a:ext cx="3133052" cy="3384376"/>
            <a:chOff x="646860" y="1700808"/>
            <a:chExt cx="3133052" cy="3384376"/>
          </a:xfrm>
        </p:grpSpPr>
        <p:sp>
          <p:nvSpPr>
            <p:cNvPr id="105" name="Rectangle 10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07" name="TextBox 10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14</a:t>
              </a:r>
              <a:endParaRPr lang="en-GB" sz="13800" dirty="0">
                <a:solidFill>
                  <a:srgbClr val="FF0000"/>
                </a:solidFill>
                <a:latin typeface="Book Antiqua" panose="02040602050305030304" pitchFamily="18" charset="0"/>
              </a:endParaRPr>
            </a:p>
          </p:txBody>
        </p:sp>
      </p:grpSp>
      <p:grpSp>
        <p:nvGrpSpPr>
          <p:cNvPr id="100" name="Group 99"/>
          <p:cNvGrpSpPr/>
          <p:nvPr/>
        </p:nvGrpSpPr>
        <p:grpSpPr>
          <a:xfrm>
            <a:off x="1262591" y="1717633"/>
            <a:ext cx="3133052" cy="3384376"/>
            <a:chOff x="646860" y="1700808"/>
            <a:chExt cx="3133052" cy="3384376"/>
          </a:xfrm>
        </p:grpSpPr>
        <p:sp>
          <p:nvSpPr>
            <p:cNvPr id="101" name="Rectangle 10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03" name="TextBox 102"/>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13</a:t>
              </a:r>
              <a:endParaRPr lang="en-GB" sz="13800" dirty="0">
                <a:solidFill>
                  <a:srgbClr val="FF0000"/>
                </a:solidFill>
                <a:latin typeface="Book Antiqua" panose="02040602050305030304" pitchFamily="18" charset="0"/>
              </a:endParaRPr>
            </a:p>
          </p:txBody>
        </p:sp>
      </p:grpSp>
      <p:grpSp>
        <p:nvGrpSpPr>
          <p:cNvPr id="96" name="Group 95"/>
          <p:cNvGrpSpPr/>
          <p:nvPr/>
        </p:nvGrpSpPr>
        <p:grpSpPr>
          <a:xfrm>
            <a:off x="1301984" y="1709065"/>
            <a:ext cx="3133052" cy="3384376"/>
            <a:chOff x="646860" y="1700808"/>
            <a:chExt cx="3133052" cy="3384376"/>
          </a:xfrm>
        </p:grpSpPr>
        <p:sp>
          <p:nvSpPr>
            <p:cNvPr id="97" name="Rectangle 9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99" name="TextBox 98"/>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12</a:t>
              </a:r>
              <a:endParaRPr lang="en-GB" sz="13800" dirty="0">
                <a:solidFill>
                  <a:srgbClr val="FF0000"/>
                </a:solidFill>
                <a:latin typeface="Book Antiqua" panose="02040602050305030304" pitchFamily="18" charset="0"/>
              </a:endParaRPr>
            </a:p>
          </p:txBody>
        </p:sp>
      </p:grpSp>
      <p:grpSp>
        <p:nvGrpSpPr>
          <p:cNvPr id="92" name="Group 91"/>
          <p:cNvGrpSpPr/>
          <p:nvPr/>
        </p:nvGrpSpPr>
        <p:grpSpPr>
          <a:xfrm>
            <a:off x="1286204" y="1709065"/>
            <a:ext cx="3133052" cy="3384376"/>
            <a:chOff x="646860" y="1700808"/>
            <a:chExt cx="3133052" cy="3384376"/>
          </a:xfrm>
        </p:grpSpPr>
        <p:sp>
          <p:nvSpPr>
            <p:cNvPr id="93" name="Rectangle 9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95" name="TextBox 94"/>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11</a:t>
              </a:r>
              <a:endParaRPr lang="en-GB" sz="13800" dirty="0">
                <a:solidFill>
                  <a:srgbClr val="FF0000"/>
                </a:solidFill>
                <a:latin typeface="Book Antiqua" panose="02040602050305030304" pitchFamily="18" charset="0"/>
              </a:endParaRPr>
            </a:p>
          </p:txBody>
        </p:sp>
      </p:grpSp>
      <p:grpSp>
        <p:nvGrpSpPr>
          <p:cNvPr id="88" name="Group 87"/>
          <p:cNvGrpSpPr/>
          <p:nvPr/>
        </p:nvGrpSpPr>
        <p:grpSpPr>
          <a:xfrm>
            <a:off x="1279516" y="1686809"/>
            <a:ext cx="3133052" cy="3384376"/>
            <a:chOff x="646860" y="1700808"/>
            <a:chExt cx="3133052" cy="3384376"/>
          </a:xfrm>
        </p:grpSpPr>
        <p:sp>
          <p:nvSpPr>
            <p:cNvPr id="89" name="Rectangle 8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91" name="TextBox 90"/>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10</a:t>
              </a:r>
              <a:endParaRPr lang="en-GB" sz="13800" dirty="0">
                <a:solidFill>
                  <a:srgbClr val="FF0000"/>
                </a:solidFill>
                <a:latin typeface="Book Antiqua" panose="02040602050305030304" pitchFamily="18" charset="0"/>
              </a:endParaRPr>
            </a:p>
          </p:txBody>
        </p:sp>
      </p:grpSp>
      <p:grpSp>
        <p:nvGrpSpPr>
          <p:cNvPr id="18" name="Group 17"/>
          <p:cNvGrpSpPr/>
          <p:nvPr/>
        </p:nvGrpSpPr>
        <p:grpSpPr>
          <a:xfrm>
            <a:off x="1286204" y="1686809"/>
            <a:ext cx="3133052" cy="3384376"/>
            <a:chOff x="1687931" y="2007234"/>
            <a:chExt cx="3133052" cy="3384376"/>
          </a:xfrm>
        </p:grpSpPr>
        <p:grpSp>
          <p:nvGrpSpPr>
            <p:cNvPr id="84" name="Group 83"/>
            <p:cNvGrpSpPr/>
            <p:nvPr/>
          </p:nvGrpSpPr>
          <p:grpSpPr>
            <a:xfrm>
              <a:off x="1687931" y="2007234"/>
              <a:ext cx="3133052" cy="3384376"/>
              <a:chOff x="646860" y="1700808"/>
              <a:chExt cx="3133052" cy="3384376"/>
            </a:xfrm>
          </p:grpSpPr>
          <p:sp>
            <p:nvSpPr>
              <p:cNvPr id="85" name="Rectangle 8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87" name="TextBox 8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9</a:t>
                </a:r>
                <a:endParaRPr lang="en-GB" sz="13800" dirty="0">
                  <a:solidFill>
                    <a:srgbClr val="FF0000"/>
                  </a:solidFill>
                  <a:latin typeface="Book Antiqua" panose="02040602050305030304" pitchFamily="18" charset="0"/>
                </a:endParaRPr>
              </a:p>
            </p:txBody>
          </p:sp>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076" y="2134561"/>
              <a:ext cx="1182698" cy="709619"/>
            </a:xfrm>
            <a:prstGeom prst="rect">
              <a:avLst/>
            </a:prstGeom>
            <a:ln>
              <a:noFill/>
            </a:ln>
            <a:effectLst>
              <a:outerShdw blurRad="50800" dist="38100" dir="8100000" algn="tr" rotWithShape="0">
                <a:prstClr val="black">
                  <a:alpha val="40000"/>
                </a:prstClr>
              </a:outerShdw>
            </a:effectLst>
          </p:spPr>
        </p:pic>
      </p:grpSp>
      <p:grpSp>
        <p:nvGrpSpPr>
          <p:cNvPr id="80" name="Group 79"/>
          <p:cNvGrpSpPr/>
          <p:nvPr/>
        </p:nvGrpSpPr>
        <p:grpSpPr>
          <a:xfrm>
            <a:off x="1257047" y="1687477"/>
            <a:ext cx="3133052" cy="3384376"/>
            <a:chOff x="646860" y="1700808"/>
            <a:chExt cx="3133052" cy="3384376"/>
          </a:xfrm>
        </p:grpSpPr>
        <p:sp>
          <p:nvSpPr>
            <p:cNvPr id="81" name="Rectangle 8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83" name="TextBox 82"/>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8</a:t>
              </a:r>
              <a:endParaRPr lang="en-GB" sz="13800" dirty="0">
                <a:solidFill>
                  <a:srgbClr val="FF0000"/>
                </a:solidFill>
                <a:latin typeface="Book Antiqua" panose="02040602050305030304" pitchFamily="18" charset="0"/>
              </a:endParaRPr>
            </a:p>
          </p:txBody>
        </p:sp>
      </p:grpSp>
      <p:grpSp>
        <p:nvGrpSpPr>
          <p:cNvPr id="74" name="Group 73"/>
          <p:cNvGrpSpPr/>
          <p:nvPr/>
        </p:nvGrpSpPr>
        <p:grpSpPr>
          <a:xfrm>
            <a:off x="1279516" y="1687101"/>
            <a:ext cx="3133052" cy="3384376"/>
            <a:chOff x="646860" y="1700808"/>
            <a:chExt cx="3133052" cy="3384376"/>
          </a:xfrm>
        </p:grpSpPr>
        <p:sp>
          <p:nvSpPr>
            <p:cNvPr id="75" name="Rectangle 7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77" name="TextBox 7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7</a:t>
              </a:r>
              <a:endParaRPr lang="en-GB" sz="13800" dirty="0">
                <a:solidFill>
                  <a:srgbClr val="FF0000"/>
                </a:solidFill>
                <a:latin typeface="Book Antiqua" panose="02040602050305030304" pitchFamily="18" charset="0"/>
              </a:endParaRPr>
            </a:p>
          </p:txBody>
        </p:sp>
      </p:grpSp>
      <p:grpSp>
        <p:nvGrpSpPr>
          <p:cNvPr id="70" name="Group 69"/>
          <p:cNvGrpSpPr/>
          <p:nvPr/>
        </p:nvGrpSpPr>
        <p:grpSpPr>
          <a:xfrm>
            <a:off x="1257048" y="1696250"/>
            <a:ext cx="3133052" cy="3384376"/>
            <a:chOff x="646860" y="1700808"/>
            <a:chExt cx="3133052" cy="3384376"/>
          </a:xfrm>
        </p:grpSpPr>
        <p:sp>
          <p:nvSpPr>
            <p:cNvPr id="71" name="Rectangle 7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73" name="TextBox 72"/>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6</a:t>
              </a:r>
              <a:endParaRPr lang="en-GB" sz="13800" dirty="0">
                <a:solidFill>
                  <a:srgbClr val="FF0000"/>
                </a:solidFill>
                <a:latin typeface="Book Antiqua" panose="02040602050305030304" pitchFamily="18" charset="0"/>
              </a:endParaRPr>
            </a:p>
          </p:txBody>
        </p:sp>
      </p:grpSp>
      <p:sp>
        <p:nvSpPr>
          <p:cNvPr id="7" name="Rectangle 6"/>
          <p:cNvSpPr>
            <a:spLocks noChangeArrowheads="1"/>
          </p:cNvSpPr>
          <p:nvPr/>
        </p:nvSpPr>
        <p:spPr bwMode="auto">
          <a:xfrm>
            <a:off x="949084" y="13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9" name="TextBox 38"/>
          <p:cNvSpPr txBox="1"/>
          <p:nvPr/>
        </p:nvSpPr>
        <p:spPr>
          <a:xfrm>
            <a:off x="251520" y="205706"/>
            <a:ext cx="8496944" cy="584775"/>
          </a:xfrm>
          <a:prstGeom prst="rect">
            <a:avLst/>
          </a:prstGeom>
          <a:noFill/>
        </p:spPr>
        <p:txBody>
          <a:bodyPr wrap="square" rtlCol="0">
            <a:spAutoFit/>
          </a:bodyPr>
          <a:lstStyle/>
          <a:p>
            <a:pPr algn="ctr"/>
            <a:r>
              <a:rPr lang="en-GB" sz="3200" b="1" dirty="0" smtClean="0">
                <a:latin typeface="Book Antiqua" pitchFamily="18" charset="0"/>
              </a:rPr>
              <a:t>	Where did the first daffodils flower?</a:t>
            </a:r>
            <a:endParaRPr lang="en-GB" sz="3200" b="1" dirty="0">
              <a:latin typeface="Book Antiqua" pitchFamily="18" charset="0"/>
            </a:endParaRPr>
          </a:p>
        </p:txBody>
      </p:sp>
      <p:grpSp>
        <p:nvGrpSpPr>
          <p:cNvPr id="40" name="Group 39"/>
          <p:cNvGrpSpPr/>
          <p:nvPr/>
        </p:nvGrpSpPr>
        <p:grpSpPr>
          <a:xfrm>
            <a:off x="646860" y="2456"/>
            <a:ext cx="828796" cy="923330"/>
            <a:chOff x="7056784" y="5805264"/>
            <a:chExt cx="828796" cy="923330"/>
          </a:xfrm>
        </p:grpSpPr>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43" name="TextBox 42"/>
          <p:cNvSpPr txBox="1"/>
          <p:nvPr/>
        </p:nvSpPr>
        <p:spPr>
          <a:xfrm>
            <a:off x="953790" y="5541039"/>
            <a:ext cx="8370738" cy="1200329"/>
          </a:xfrm>
          <a:prstGeom prst="rect">
            <a:avLst/>
          </a:prstGeom>
          <a:noFill/>
        </p:spPr>
        <p:txBody>
          <a:bodyPr wrap="square" rtlCol="0">
            <a:spAutoFit/>
          </a:bodyPr>
          <a:lstStyle/>
          <a:p>
            <a:r>
              <a:rPr lang="en-GB" sz="2400" dirty="0" smtClean="0">
                <a:latin typeface="Book Antiqua" pitchFamily="18" charset="0"/>
              </a:rPr>
              <a:t>Daffodils flowered first in Northern Ireland.</a:t>
            </a:r>
          </a:p>
          <a:p>
            <a:r>
              <a:rPr lang="en-GB" sz="2400" dirty="0" smtClean="0">
                <a:latin typeface="Book Antiqua" pitchFamily="18" charset="0"/>
              </a:rPr>
              <a:t>	Were you correct? Why do you think that is? </a:t>
            </a:r>
            <a:r>
              <a:rPr lang="en-GB" sz="2400" dirty="0">
                <a:latin typeface="Book Antiqua" pitchFamily="18" charset="0"/>
              </a:rPr>
              <a:t/>
            </a:r>
            <a:br>
              <a:rPr lang="en-GB" sz="2400" dirty="0">
                <a:latin typeface="Book Antiqua" pitchFamily="18" charset="0"/>
              </a:rPr>
            </a:br>
            <a:r>
              <a:rPr lang="en-GB" sz="2400" dirty="0" smtClean="0">
                <a:latin typeface="Book Antiqua" pitchFamily="18" charset="0"/>
              </a:rPr>
              <a:t>	</a:t>
            </a:r>
            <a:endParaRPr lang="en-GB" sz="2400" dirty="0">
              <a:latin typeface="Book Antiqua" pitchFamily="18" charset="0"/>
            </a:endParaRPr>
          </a:p>
        </p:txBody>
      </p:sp>
      <p:grpSp>
        <p:nvGrpSpPr>
          <p:cNvPr id="47" name="Group 46"/>
          <p:cNvGrpSpPr/>
          <p:nvPr/>
        </p:nvGrpSpPr>
        <p:grpSpPr>
          <a:xfrm>
            <a:off x="1222924" y="5934670"/>
            <a:ext cx="828796" cy="923330"/>
            <a:chOff x="7056784" y="5885239"/>
            <a:chExt cx="828796" cy="923330"/>
          </a:xfrm>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l="12909" r="19442"/>
            <a:stretch/>
          </p:blipFill>
          <p:spPr>
            <a:xfrm>
              <a:off x="7056784" y="5920809"/>
              <a:ext cx="754707" cy="743744"/>
            </a:xfrm>
            <a:prstGeom prst="rect">
              <a:avLst/>
            </a:prstGeom>
          </p:spPr>
        </p:pic>
        <p:sp>
          <p:nvSpPr>
            <p:cNvPr id="49" name="Rectangle 48"/>
            <p:cNvSpPr/>
            <p:nvPr/>
          </p:nvSpPr>
          <p:spPr>
            <a:xfrm>
              <a:off x="7380312" y="5885239"/>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62" name="Group 61"/>
          <p:cNvGrpSpPr/>
          <p:nvPr/>
        </p:nvGrpSpPr>
        <p:grpSpPr>
          <a:xfrm>
            <a:off x="1274284" y="1717633"/>
            <a:ext cx="3133052" cy="3384376"/>
            <a:chOff x="646860" y="1700808"/>
            <a:chExt cx="3133052" cy="3384376"/>
          </a:xfrm>
        </p:grpSpPr>
        <p:sp>
          <p:nvSpPr>
            <p:cNvPr id="63" name="Rectangle 62"/>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65" name="TextBox 64"/>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5</a:t>
              </a:r>
              <a:endParaRPr lang="en-GB" sz="13800" dirty="0">
                <a:solidFill>
                  <a:srgbClr val="FF0000"/>
                </a:solidFill>
                <a:latin typeface="Book Antiqua" panose="02040602050305030304" pitchFamily="18" charset="0"/>
              </a:endParaRPr>
            </a:p>
          </p:txBody>
        </p:sp>
      </p:grpSp>
      <p:grpSp>
        <p:nvGrpSpPr>
          <p:cNvPr id="58" name="Group 57"/>
          <p:cNvGrpSpPr/>
          <p:nvPr/>
        </p:nvGrpSpPr>
        <p:grpSpPr>
          <a:xfrm>
            <a:off x="1305538" y="1696250"/>
            <a:ext cx="3133052" cy="3384376"/>
            <a:chOff x="646860" y="1700808"/>
            <a:chExt cx="3133052" cy="3384376"/>
          </a:xfrm>
        </p:grpSpPr>
        <p:sp>
          <p:nvSpPr>
            <p:cNvPr id="59" name="Rectangle 58"/>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61" name="TextBox 60"/>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4</a:t>
              </a:r>
              <a:endParaRPr lang="en-GB" sz="13800" dirty="0">
                <a:solidFill>
                  <a:srgbClr val="FF0000"/>
                </a:solidFill>
                <a:latin typeface="Book Antiqua" panose="02040602050305030304" pitchFamily="18" charset="0"/>
              </a:endParaRPr>
            </a:p>
          </p:txBody>
        </p:sp>
      </p:grpSp>
      <p:grpSp>
        <p:nvGrpSpPr>
          <p:cNvPr id="54" name="Group 53"/>
          <p:cNvGrpSpPr/>
          <p:nvPr/>
        </p:nvGrpSpPr>
        <p:grpSpPr>
          <a:xfrm>
            <a:off x="1307046" y="1712038"/>
            <a:ext cx="3133052" cy="3384376"/>
            <a:chOff x="646860" y="1700808"/>
            <a:chExt cx="3133052" cy="3384376"/>
          </a:xfrm>
        </p:grpSpPr>
        <p:sp>
          <p:nvSpPr>
            <p:cNvPr id="55" name="Rectangle 54"/>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57" name="TextBox 56"/>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3</a:t>
              </a:r>
              <a:endParaRPr lang="en-GB" sz="13800" dirty="0">
                <a:solidFill>
                  <a:srgbClr val="FF0000"/>
                </a:solidFill>
                <a:latin typeface="Book Antiqua" panose="02040602050305030304" pitchFamily="18" charset="0"/>
              </a:endParaRPr>
            </a:p>
          </p:txBody>
        </p:sp>
      </p:grpSp>
      <p:grpSp>
        <p:nvGrpSpPr>
          <p:cNvPr id="66" name="Group 65"/>
          <p:cNvGrpSpPr/>
          <p:nvPr/>
        </p:nvGrpSpPr>
        <p:grpSpPr>
          <a:xfrm>
            <a:off x="1284578" y="1712038"/>
            <a:ext cx="3133052" cy="3384376"/>
            <a:chOff x="646860" y="1700808"/>
            <a:chExt cx="3133052" cy="3384376"/>
          </a:xfrm>
        </p:grpSpPr>
        <p:sp>
          <p:nvSpPr>
            <p:cNvPr id="67" name="Rectangle 66"/>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69" name="TextBox 68"/>
            <p:cNvSpPr txBox="1"/>
            <p:nvPr/>
          </p:nvSpPr>
          <p:spPr>
            <a:xfrm>
              <a:off x="1002021" y="2182277"/>
              <a:ext cx="2467667" cy="2215991"/>
            </a:xfrm>
            <a:prstGeom prst="rect">
              <a:avLst/>
            </a:prstGeom>
            <a:noFill/>
          </p:spPr>
          <p:txBody>
            <a:bodyPr wrap="square" rtlCol="0">
              <a:spAutoFit/>
            </a:bodyPr>
            <a:lstStyle/>
            <a:p>
              <a:pPr algn="ctr"/>
              <a:r>
                <a:rPr lang="en-GB" sz="13800" dirty="0" smtClean="0">
                  <a:solidFill>
                    <a:srgbClr val="FF0000"/>
                  </a:solidFill>
                  <a:latin typeface="Book Antiqua" panose="02040602050305030304" pitchFamily="18" charset="0"/>
                </a:rPr>
                <a:t>2</a:t>
              </a:r>
              <a:endParaRPr lang="en-GB" sz="13800" dirty="0">
                <a:solidFill>
                  <a:srgbClr val="FF0000"/>
                </a:solidFill>
                <a:latin typeface="Book Antiqua" panose="02040602050305030304" pitchFamily="18" charset="0"/>
              </a:endParaRPr>
            </a:p>
          </p:txBody>
        </p:sp>
      </p:grpSp>
      <p:grpSp>
        <p:nvGrpSpPr>
          <p:cNvPr id="14" name="Group 13"/>
          <p:cNvGrpSpPr/>
          <p:nvPr/>
        </p:nvGrpSpPr>
        <p:grpSpPr>
          <a:xfrm>
            <a:off x="1285719" y="1696250"/>
            <a:ext cx="3133052" cy="3384376"/>
            <a:chOff x="646860" y="1700808"/>
            <a:chExt cx="3133052" cy="3384376"/>
          </a:xfrm>
        </p:grpSpPr>
        <p:sp>
          <p:nvSpPr>
            <p:cNvPr id="11" name="Rectangle 10"/>
            <p:cNvSpPr/>
            <p:nvPr/>
          </p:nvSpPr>
          <p:spPr>
            <a:xfrm>
              <a:off x="646860" y="1700808"/>
              <a:ext cx="3133052" cy="3384376"/>
            </a:xfrm>
            <a:prstGeom prst="rect">
              <a:avLst/>
            </a:prstGeom>
            <a:gradFill flip="none" rotWithShape="1">
              <a:gsLst>
                <a:gs pos="0">
                  <a:srgbClr val="FBEFCD"/>
                </a:gs>
                <a:gs pos="50000">
                  <a:srgbClr val="FEFBF0"/>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55886" y="4365103"/>
              <a:ext cx="2714999" cy="584775"/>
            </a:xfrm>
            <a:prstGeom prst="rect">
              <a:avLst/>
            </a:prstGeom>
            <a:noFill/>
          </p:spPr>
          <p:txBody>
            <a:bodyPr wrap="square" rtlCol="0">
              <a:spAutoFit/>
            </a:bodyPr>
            <a:lstStyle/>
            <a:p>
              <a:pPr algn="ctr"/>
              <a:r>
                <a:rPr lang="en-GB" sz="3200" dirty="0" smtClean="0">
                  <a:latin typeface="Elephant" panose="02020904090505020303" pitchFamily="18" charset="0"/>
                </a:rPr>
                <a:t>February</a:t>
              </a:r>
              <a:endParaRPr lang="en-GB" sz="3200" dirty="0">
                <a:latin typeface="Elephant" panose="02020904090505020303" pitchFamily="18" charset="0"/>
              </a:endParaRPr>
            </a:p>
          </p:txBody>
        </p:sp>
        <p:sp>
          <p:nvSpPr>
            <p:cNvPr id="13" name="TextBox 12"/>
            <p:cNvSpPr txBox="1"/>
            <p:nvPr/>
          </p:nvSpPr>
          <p:spPr>
            <a:xfrm>
              <a:off x="1002021" y="2182277"/>
              <a:ext cx="2467667" cy="2215991"/>
            </a:xfrm>
            <a:prstGeom prst="rect">
              <a:avLst/>
            </a:prstGeom>
            <a:noFill/>
          </p:spPr>
          <p:txBody>
            <a:bodyPr wrap="square" rtlCol="0">
              <a:spAutoFit/>
            </a:bodyPr>
            <a:lstStyle/>
            <a:p>
              <a:pPr algn="ctr"/>
              <a:r>
                <a:rPr lang="en-GB" sz="13800" dirty="0">
                  <a:solidFill>
                    <a:srgbClr val="FF0000"/>
                  </a:solidFill>
                  <a:latin typeface="Book Antiqua" panose="02040602050305030304" pitchFamily="18" charset="0"/>
                </a:rPr>
                <a:t>1</a:t>
              </a:r>
            </a:p>
          </p:txBody>
        </p:sp>
      </p:grpSp>
      <p:sp>
        <p:nvSpPr>
          <p:cNvPr id="17" name="TextBox 16"/>
          <p:cNvSpPr txBox="1"/>
          <p:nvPr/>
        </p:nvSpPr>
        <p:spPr>
          <a:xfrm>
            <a:off x="5004048" y="1493700"/>
            <a:ext cx="3949153" cy="461665"/>
          </a:xfrm>
          <a:prstGeom prst="rect">
            <a:avLst/>
          </a:prstGeom>
          <a:noFill/>
        </p:spPr>
        <p:txBody>
          <a:bodyPr wrap="square" rtlCol="0">
            <a:spAutoFit/>
          </a:bodyPr>
          <a:lstStyle/>
          <a:p>
            <a:r>
              <a:rPr lang="en-GB" sz="2400" dirty="0" smtClean="0">
                <a:latin typeface="Book Antiqua" panose="02040602050305030304" pitchFamily="18" charset="0"/>
              </a:rPr>
              <a:t>1. N. Ireland – 9</a:t>
            </a:r>
            <a:r>
              <a:rPr lang="en-GB" sz="2400" baseline="30000" dirty="0" smtClean="0">
                <a:latin typeface="Book Antiqua" panose="02040602050305030304" pitchFamily="18" charset="0"/>
              </a:rPr>
              <a:t>th</a:t>
            </a:r>
            <a:r>
              <a:rPr lang="en-GB" sz="2400" dirty="0" smtClean="0">
                <a:latin typeface="Book Antiqua" panose="02040602050305030304" pitchFamily="18" charset="0"/>
              </a:rPr>
              <a:t> February</a:t>
            </a:r>
            <a:endParaRPr lang="en-GB" sz="2400" dirty="0">
              <a:latin typeface="Book Antiqua" panose="02040602050305030304" pitchFamily="18" charset="0"/>
            </a:endParaRPr>
          </a:p>
        </p:txBody>
      </p:sp>
      <p:sp>
        <p:nvSpPr>
          <p:cNvPr id="208" name="TextBox 207"/>
          <p:cNvSpPr txBox="1"/>
          <p:nvPr/>
        </p:nvSpPr>
        <p:spPr>
          <a:xfrm>
            <a:off x="5004048" y="2004447"/>
            <a:ext cx="3593976" cy="461665"/>
          </a:xfrm>
          <a:prstGeom prst="rect">
            <a:avLst/>
          </a:prstGeom>
          <a:noFill/>
        </p:spPr>
        <p:txBody>
          <a:bodyPr wrap="square" rtlCol="0">
            <a:spAutoFit/>
          </a:bodyPr>
          <a:lstStyle/>
          <a:p>
            <a:r>
              <a:rPr lang="en-GB" sz="2400" dirty="0">
                <a:latin typeface="Book Antiqua" panose="02040602050305030304" pitchFamily="18" charset="0"/>
              </a:rPr>
              <a:t>2. Wales – 27</a:t>
            </a:r>
            <a:r>
              <a:rPr lang="en-GB" sz="2400" baseline="30000" dirty="0">
                <a:latin typeface="Book Antiqua" panose="02040602050305030304" pitchFamily="18" charset="0"/>
              </a:rPr>
              <a:t>th</a:t>
            </a:r>
            <a:r>
              <a:rPr lang="en-GB" sz="2400" dirty="0">
                <a:latin typeface="Book Antiqua" panose="02040602050305030304" pitchFamily="18" charset="0"/>
              </a:rPr>
              <a:t> February</a:t>
            </a:r>
          </a:p>
        </p:txBody>
      </p:sp>
      <p:sp>
        <p:nvSpPr>
          <p:cNvPr id="209" name="TextBox 208"/>
          <p:cNvSpPr txBox="1"/>
          <p:nvPr/>
        </p:nvSpPr>
        <p:spPr>
          <a:xfrm>
            <a:off x="5010472" y="2466112"/>
            <a:ext cx="3593976" cy="461665"/>
          </a:xfrm>
          <a:prstGeom prst="rect">
            <a:avLst/>
          </a:prstGeom>
          <a:noFill/>
        </p:spPr>
        <p:txBody>
          <a:bodyPr wrap="square" rtlCol="0">
            <a:spAutoFit/>
          </a:bodyPr>
          <a:lstStyle/>
          <a:p>
            <a:r>
              <a:rPr lang="en-GB" sz="2400" dirty="0">
                <a:latin typeface="Book Antiqua" panose="02040602050305030304" pitchFamily="18" charset="0"/>
              </a:rPr>
              <a:t>3. England </a:t>
            </a:r>
            <a:r>
              <a:rPr lang="en-GB" sz="2400" dirty="0" smtClean="0">
                <a:latin typeface="Book Antiqua" panose="02040602050305030304" pitchFamily="18" charset="0"/>
              </a:rPr>
              <a:t>– 4</a:t>
            </a:r>
            <a:r>
              <a:rPr lang="en-GB" sz="2400" baseline="30000" dirty="0" smtClean="0">
                <a:latin typeface="Book Antiqua" panose="02040602050305030304" pitchFamily="18" charset="0"/>
              </a:rPr>
              <a:t>th</a:t>
            </a:r>
            <a:r>
              <a:rPr lang="en-GB" sz="2400" dirty="0" smtClean="0">
                <a:latin typeface="Book Antiqua" panose="02040602050305030304" pitchFamily="18" charset="0"/>
              </a:rPr>
              <a:t> March</a:t>
            </a:r>
            <a:endParaRPr lang="en-GB" sz="2400" dirty="0">
              <a:latin typeface="Book Antiqua" panose="02040602050305030304" pitchFamily="18" charset="0"/>
            </a:endParaRPr>
          </a:p>
        </p:txBody>
      </p:sp>
      <p:sp>
        <p:nvSpPr>
          <p:cNvPr id="210" name="TextBox 209"/>
          <p:cNvSpPr txBox="1"/>
          <p:nvPr/>
        </p:nvSpPr>
        <p:spPr>
          <a:xfrm>
            <a:off x="5004048" y="2955056"/>
            <a:ext cx="3593976" cy="461665"/>
          </a:xfrm>
          <a:prstGeom prst="rect">
            <a:avLst/>
          </a:prstGeom>
          <a:noFill/>
        </p:spPr>
        <p:txBody>
          <a:bodyPr wrap="square" rtlCol="0">
            <a:spAutoFit/>
          </a:bodyPr>
          <a:lstStyle/>
          <a:p>
            <a:r>
              <a:rPr lang="en-GB" sz="2400" dirty="0">
                <a:latin typeface="Book Antiqua" panose="02040602050305030304" pitchFamily="18" charset="0"/>
              </a:rPr>
              <a:t>4. Scotland – 11</a:t>
            </a:r>
            <a:r>
              <a:rPr lang="en-GB" sz="2400" baseline="30000" dirty="0">
                <a:latin typeface="Book Antiqua" panose="02040602050305030304" pitchFamily="18" charset="0"/>
              </a:rPr>
              <a:t>th</a:t>
            </a:r>
            <a:r>
              <a:rPr lang="en-GB" sz="2400" dirty="0">
                <a:latin typeface="Book Antiqua" panose="02040602050305030304" pitchFamily="18" charset="0"/>
              </a:rPr>
              <a:t> March</a:t>
            </a:r>
          </a:p>
        </p:txBody>
      </p:sp>
      <p:sp>
        <p:nvSpPr>
          <p:cNvPr id="28" name="TextBox 27"/>
          <p:cNvSpPr txBox="1"/>
          <p:nvPr/>
        </p:nvSpPr>
        <p:spPr>
          <a:xfrm>
            <a:off x="5040016" y="2447146"/>
            <a:ext cx="3978706" cy="954107"/>
          </a:xfrm>
          <a:prstGeom prst="rect">
            <a:avLst/>
          </a:prstGeom>
          <a:solidFill>
            <a:srgbClr val="FFFF00"/>
          </a:solidFill>
          <a:ln>
            <a:solidFill>
              <a:schemeClr val="tx1"/>
            </a:solidFill>
          </a:ln>
        </p:spPr>
        <p:txBody>
          <a:bodyPr wrap="square" rtlCol="0">
            <a:spAutoFit/>
          </a:bodyPr>
          <a:lstStyle/>
          <a:p>
            <a:pPr algn="ctr"/>
            <a:r>
              <a:rPr lang="en-GB" sz="2800" dirty="0" smtClean="0">
                <a:latin typeface="Book Antiqua" panose="02040602050305030304" pitchFamily="18" charset="0"/>
              </a:rPr>
              <a:t>Click to start the animation and find out!</a:t>
            </a:r>
            <a:endParaRPr lang="en-GB" sz="2800" dirty="0">
              <a:latin typeface="Book Antiqua" panose="02040602050305030304" pitchFamily="18" charset="0"/>
            </a:endParaRPr>
          </a:p>
        </p:txBody>
      </p:sp>
      <p:sp>
        <p:nvSpPr>
          <p:cNvPr id="45" name="TextBox 44"/>
          <p:cNvSpPr txBox="1"/>
          <p:nvPr/>
        </p:nvSpPr>
        <p:spPr>
          <a:xfrm>
            <a:off x="829898" y="2362548"/>
            <a:ext cx="3888432" cy="2031325"/>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smtClean="0">
                <a:latin typeface="Book Antiqua" panose="02040602050305030304" pitchFamily="18" charset="0"/>
              </a:rPr>
              <a:t>Plants require water and warm sunlight to grow, so daffodils grew more quickly where they had plenty of both. </a:t>
            </a:r>
          </a:p>
          <a:p>
            <a:r>
              <a:rPr lang="en-GB" dirty="0" smtClean="0">
                <a:latin typeface="Book Antiqua" panose="02040602050305030304" pitchFamily="18" charset="0"/>
              </a:rPr>
              <a:t>However they can sometimes have too much water or sun, so this won’t always be true!</a:t>
            </a:r>
            <a:endParaRPr lang="en-GB" dirty="0">
              <a:latin typeface="Book Antiqua" panose="02040602050305030304" pitchFamily="18" charset="0"/>
            </a:endParaRPr>
          </a:p>
        </p:txBody>
      </p:sp>
      <p:pic>
        <p:nvPicPr>
          <p:cNvPr id="46" name="Picture 3" descr="C:\Users\RoseB\AppData\Local\Microsoft\Windows\Temporary Internet Files\Content.IE5\LPA16MQ2\MC90038935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5191" y="4151609"/>
            <a:ext cx="880567" cy="9418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RoseB\AppData\Local\Microsoft\Windows\Temporary Internet Files\Content.IE5\NP4WQC7W\MC90023218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176" y="3520362"/>
            <a:ext cx="937788" cy="89101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5042272" y="3944860"/>
            <a:ext cx="3949153" cy="1200329"/>
            <a:chOff x="5042272" y="3944860"/>
            <a:chExt cx="3949153" cy="1200329"/>
          </a:xfrm>
        </p:grpSpPr>
        <p:sp>
          <p:nvSpPr>
            <p:cNvPr id="211" name="TextBox 210"/>
            <p:cNvSpPr txBox="1"/>
            <p:nvPr/>
          </p:nvSpPr>
          <p:spPr>
            <a:xfrm>
              <a:off x="5042272" y="3944860"/>
              <a:ext cx="3949153" cy="1200329"/>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GB" sz="2400" dirty="0" smtClean="0">
                  <a:latin typeface="Book Antiqua" panose="02040602050305030304" pitchFamily="18" charset="0"/>
                </a:rPr>
                <a:t>Note: These are the average dates for bulbs in pots              AND bulbs in the ground.</a:t>
              </a:r>
              <a:endParaRPr lang="en-GB" sz="2400" dirty="0">
                <a:latin typeface="Book Antiqua" panose="02040602050305030304" pitchFamily="18" charset="0"/>
              </a:endParaRPr>
            </a:p>
          </p:txBody>
        </p:sp>
        <p:cxnSp>
          <p:nvCxnSpPr>
            <p:cNvPr id="31" name="Straight Connector 30"/>
            <p:cNvCxnSpPr/>
            <p:nvPr/>
          </p:nvCxnSpPr>
          <p:spPr>
            <a:xfrm>
              <a:off x="5101456" y="429309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112346" y="4665836"/>
              <a:ext cx="3814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122348" y="5034007"/>
              <a:ext cx="381404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827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28"/>
                                        </p:tgtEl>
                                      </p:cBhvr>
                                    </p:animEffect>
                                    <p:anim calcmode="lin" valueType="num">
                                      <p:cBhvr>
                                        <p:cTn id="7" dur="1000"/>
                                        <p:tgtEl>
                                          <p:spTgt spid="28"/>
                                        </p:tgtEl>
                                        <p:attrNameLst>
                                          <p:attrName>ppt_x</p:attrName>
                                        </p:attrNameLst>
                                      </p:cBhvr>
                                      <p:tavLst>
                                        <p:tav tm="0">
                                          <p:val>
                                            <p:strVal val="ppt_x"/>
                                          </p:val>
                                        </p:tav>
                                        <p:tav tm="100000">
                                          <p:val>
                                            <p:strVal val="ppt_x"/>
                                          </p:val>
                                        </p:tav>
                                      </p:tavLst>
                                    </p:anim>
                                    <p:anim calcmode="lin" valueType="num">
                                      <p:cBhvr>
                                        <p:cTn id="8" dur="1000"/>
                                        <p:tgtEl>
                                          <p:spTgt spid="28"/>
                                        </p:tgtEl>
                                        <p:attrNameLst>
                                          <p:attrName>ppt_y</p:attrName>
                                        </p:attrNameLst>
                                      </p:cBhvr>
                                      <p:tavLst>
                                        <p:tav tm="0">
                                          <p:val>
                                            <p:strVal val="ppt_y"/>
                                          </p:val>
                                        </p:tav>
                                        <p:tav tm="100000">
                                          <p:val>
                                            <p:strVal val="ppt_y-.1"/>
                                          </p:val>
                                        </p:tav>
                                      </p:tavLst>
                                    </p:anim>
                                    <p:set>
                                      <p:cBhvr>
                                        <p:cTn id="9" dur="1" fill="hold">
                                          <p:stCondLst>
                                            <p:cond delay="999"/>
                                          </p:stCondLst>
                                        </p:cTn>
                                        <p:tgtEl>
                                          <p:spTgt spid="28"/>
                                        </p:tgtEl>
                                        <p:attrNameLst>
                                          <p:attrName>style.visibility</p:attrName>
                                        </p:attrNameLst>
                                      </p:cBhvr>
                                      <p:to>
                                        <p:strVal val="hidden"/>
                                      </p:to>
                                    </p:set>
                                  </p:childTnLst>
                                </p:cTn>
                              </p:par>
                            </p:childTnLst>
                          </p:cTn>
                        </p:par>
                        <p:par>
                          <p:cTn id="10" fill="hold">
                            <p:stCondLst>
                              <p:cond delay="1000"/>
                            </p:stCondLst>
                            <p:childTnLst>
                              <p:par>
                                <p:cTn id="11" presetID="2" presetClass="exit" presetSubtype="4" fill="hold" nodeType="after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par>
                          <p:cTn id="15" fill="hold">
                            <p:stCondLst>
                              <p:cond delay="1500"/>
                            </p:stCondLst>
                            <p:childTnLst>
                              <p:par>
                                <p:cTn id="16" presetID="2" presetClass="exit" presetSubtype="4" fill="hold" nodeType="afterEffect">
                                  <p:stCondLst>
                                    <p:cond delay="0"/>
                                  </p:stCondLst>
                                  <p:childTnLst>
                                    <p:anim calcmode="lin" valueType="num">
                                      <p:cBhvr additive="base">
                                        <p:cTn id="17" dur="500"/>
                                        <p:tgtEl>
                                          <p:spTgt spid="66"/>
                                        </p:tgtEl>
                                        <p:attrNameLst>
                                          <p:attrName>ppt_x</p:attrName>
                                        </p:attrNameLst>
                                      </p:cBhvr>
                                      <p:tavLst>
                                        <p:tav tm="0">
                                          <p:val>
                                            <p:strVal val="ppt_x"/>
                                          </p:val>
                                        </p:tav>
                                        <p:tav tm="100000">
                                          <p:val>
                                            <p:strVal val="ppt_x"/>
                                          </p:val>
                                        </p:tav>
                                      </p:tavLst>
                                    </p:anim>
                                    <p:anim calcmode="lin" valueType="num">
                                      <p:cBhvr additive="base">
                                        <p:cTn id="18" dur="500"/>
                                        <p:tgtEl>
                                          <p:spTgt spid="66"/>
                                        </p:tgtEl>
                                        <p:attrNameLst>
                                          <p:attrName>ppt_y</p:attrName>
                                        </p:attrNameLst>
                                      </p:cBhvr>
                                      <p:tavLst>
                                        <p:tav tm="0">
                                          <p:val>
                                            <p:strVal val="ppt_y"/>
                                          </p:val>
                                        </p:tav>
                                        <p:tav tm="100000">
                                          <p:val>
                                            <p:strVal val="1+ppt_h/2"/>
                                          </p:val>
                                        </p:tav>
                                      </p:tavLst>
                                    </p:anim>
                                    <p:set>
                                      <p:cBhvr>
                                        <p:cTn id="19" dur="1" fill="hold">
                                          <p:stCondLst>
                                            <p:cond delay="499"/>
                                          </p:stCondLst>
                                        </p:cTn>
                                        <p:tgtEl>
                                          <p:spTgt spid="66"/>
                                        </p:tgtEl>
                                        <p:attrNameLst>
                                          <p:attrName>style.visibility</p:attrName>
                                        </p:attrNameLst>
                                      </p:cBhvr>
                                      <p:to>
                                        <p:strVal val="hidden"/>
                                      </p:to>
                                    </p:set>
                                  </p:childTnLst>
                                </p:cTn>
                              </p:par>
                            </p:childTnLst>
                          </p:cTn>
                        </p:par>
                        <p:par>
                          <p:cTn id="20" fill="hold">
                            <p:stCondLst>
                              <p:cond delay="2000"/>
                            </p:stCondLst>
                            <p:childTnLst>
                              <p:par>
                                <p:cTn id="21" presetID="2" presetClass="exit" presetSubtype="4" fill="hold" nodeType="afterEffect">
                                  <p:stCondLst>
                                    <p:cond delay="0"/>
                                  </p:stCondLst>
                                  <p:childTnLst>
                                    <p:anim calcmode="lin" valueType="num">
                                      <p:cBhvr additive="base">
                                        <p:cTn id="22" dur="500"/>
                                        <p:tgtEl>
                                          <p:spTgt spid="54"/>
                                        </p:tgtEl>
                                        <p:attrNameLst>
                                          <p:attrName>ppt_x</p:attrName>
                                        </p:attrNameLst>
                                      </p:cBhvr>
                                      <p:tavLst>
                                        <p:tav tm="0">
                                          <p:val>
                                            <p:strVal val="ppt_x"/>
                                          </p:val>
                                        </p:tav>
                                        <p:tav tm="100000">
                                          <p:val>
                                            <p:strVal val="ppt_x"/>
                                          </p:val>
                                        </p:tav>
                                      </p:tavLst>
                                    </p:anim>
                                    <p:anim calcmode="lin" valueType="num">
                                      <p:cBhvr additive="base">
                                        <p:cTn id="23" dur="500"/>
                                        <p:tgtEl>
                                          <p:spTgt spid="54"/>
                                        </p:tgtEl>
                                        <p:attrNameLst>
                                          <p:attrName>ppt_y</p:attrName>
                                        </p:attrNameLst>
                                      </p:cBhvr>
                                      <p:tavLst>
                                        <p:tav tm="0">
                                          <p:val>
                                            <p:strVal val="ppt_y"/>
                                          </p:val>
                                        </p:tav>
                                        <p:tav tm="100000">
                                          <p:val>
                                            <p:strVal val="1+ppt_h/2"/>
                                          </p:val>
                                        </p:tav>
                                      </p:tavLst>
                                    </p:anim>
                                    <p:set>
                                      <p:cBhvr>
                                        <p:cTn id="24" dur="1" fill="hold">
                                          <p:stCondLst>
                                            <p:cond delay="499"/>
                                          </p:stCondLst>
                                        </p:cTn>
                                        <p:tgtEl>
                                          <p:spTgt spid="54"/>
                                        </p:tgtEl>
                                        <p:attrNameLst>
                                          <p:attrName>style.visibility</p:attrName>
                                        </p:attrNameLst>
                                      </p:cBhvr>
                                      <p:to>
                                        <p:strVal val="hidden"/>
                                      </p:to>
                                    </p:set>
                                  </p:childTnLst>
                                </p:cTn>
                              </p:par>
                            </p:childTnLst>
                          </p:cTn>
                        </p:par>
                        <p:par>
                          <p:cTn id="25" fill="hold">
                            <p:stCondLst>
                              <p:cond delay="2500"/>
                            </p:stCondLst>
                            <p:childTnLst>
                              <p:par>
                                <p:cTn id="26" presetID="2" presetClass="exit" presetSubtype="4" fill="hold" nodeType="afterEffect">
                                  <p:stCondLst>
                                    <p:cond delay="0"/>
                                  </p:stCondLst>
                                  <p:childTnLst>
                                    <p:anim calcmode="lin" valueType="num">
                                      <p:cBhvr additive="base">
                                        <p:cTn id="27" dur="500"/>
                                        <p:tgtEl>
                                          <p:spTgt spid="58"/>
                                        </p:tgtEl>
                                        <p:attrNameLst>
                                          <p:attrName>ppt_x</p:attrName>
                                        </p:attrNameLst>
                                      </p:cBhvr>
                                      <p:tavLst>
                                        <p:tav tm="0">
                                          <p:val>
                                            <p:strVal val="ppt_x"/>
                                          </p:val>
                                        </p:tav>
                                        <p:tav tm="100000">
                                          <p:val>
                                            <p:strVal val="ppt_x"/>
                                          </p:val>
                                        </p:tav>
                                      </p:tavLst>
                                    </p:anim>
                                    <p:anim calcmode="lin" valueType="num">
                                      <p:cBhvr additive="base">
                                        <p:cTn id="28" dur="500"/>
                                        <p:tgtEl>
                                          <p:spTgt spid="58"/>
                                        </p:tgtEl>
                                        <p:attrNameLst>
                                          <p:attrName>ppt_y</p:attrName>
                                        </p:attrNameLst>
                                      </p:cBhvr>
                                      <p:tavLst>
                                        <p:tav tm="0">
                                          <p:val>
                                            <p:strVal val="ppt_y"/>
                                          </p:val>
                                        </p:tav>
                                        <p:tav tm="100000">
                                          <p:val>
                                            <p:strVal val="1+ppt_h/2"/>
                                          </p:val>
                                        </p:tav>
                                      </p:tavLst>
                                    </p:anim>
                                    <p:set>
                                      <p:cBhvr>
                                        <p:cTn id="29" dur="1" fill="hold">
                                          <p:stCondLst>
                                            <p:cond delay="499"/>
                                          </p:stCondLst>
                                        </p:cTn>
                                        <p:tgtEl>
                                          <p:spTgt spid="58"/>
                                        </p:tgtEl>
                                        <p:attrNameLst>
                                          <p:attrName>style.visibility</p:attrName>
                                        </p:attrNameLst>
                                      </p:cBhvr>
                                      <p:to>
                                        <p:strVal val="hidden"/>
                                      </p:to>
                                    </p:set>
                                  </p:childTnLst>
                                </p:cTn>
                              </p:par>
                            </p:childTnLst>
                          </p:cTn>
                        </p:par>
                        <p:par>
                          <p:cTn id="30" fill="hold">
                            <p:stCondLst>
                              <p:cond delay="3000"/>
                            </p:stCondLst>
                            <p:childTnLst>
                              <p:par>
                                <p:cTn id="31" presetID="2" presetClass="exit" presetSubtype="4" fill="hold" nodeType="afterEffect">
                                  <p:stCondLst>
                                    <p:cond delay="0"/>
                                  </p:stCondLst>
                                  <p:childTnLst>
                                    <p:anim calcmode="lin" valueType="num">
                                      <p:cBhvr additive="base">
                                        <p:cTn id="32" dur="500"/>
                                        <p:tgtEl>
                                          <p:spTgt spid="62"/>
                                        </p:tgtEl>
                                        <p:attrNameLst>
                                          <p:attrName>ppt_x</p:attrName>
                                        </p:attrNameLst>
                                      </p:cBhvr>
                                      <p:tavLst>
                                        <p:tav tm="0">
                                          <p:val>
                                            <p:strVal val="ppt_x"/>
                                          </p:val>
                                        </p:tav>
                                        <p:tav tm="100000">
                                          <p:val>
                                            <p:strVal val="ppt_x"/>
                                          </p:val>
                                        </p:tav>
                                      </p:tavLst>
                                    </p:anim>
                                    <p:anim calcmode="lin" valueType="num">
                                      <p:cBhvr additive="base">
                                        <p:cTn id="33" dur="500"/>
                                        <p:tgtEl>
                                          <p:spTgt spid="62"/>
                                        </p:tgtEl>
                                        <p:attrNameLst>
                                          <p:attrName>ppt_y</p:attrName>
                                        </p:attrNameLst>
                                      </p:cBhvr>
                                      <p:tavLst>
                                        <p:tav tm="0">
                                          <p:val>
                                            <p:strVal val="ppt_y"/>
                                          </p:val>
                                        </p:tav>
                                        <p:tav tm="100000">
                                          <p:val>
                                            <p:strVal val="1+ppt_h/2"/>
                                          </p:val>
                                        </p:tav>
                                      </p:tavLst>
                                    </p:anim>
                                    <p:set>
                                      <p:cBhvr>
                                        <p:cTn id="34" dur="1" fill="hold">
                                          <p:stCondLst>
                                            <p:cond delay="499"/>
                                          </p:stCondLst>
                                        </p:cTn>
                                        <p:tgtEl>
                                          <p:spTgt spid="62"/>
                                        </p:tgtEl>
                                        <p:attrNameLst>
                                          <p:attrName>style.visibility</p:attrName>
                                        </p:attrNameLst>
                                      </p:cBhvr>
                                      <p:to>
                                        <p:strVal val="hidden"/>
                                      </p:to>
                                    </p:set>
                                  </p:childTnLst>
                                </p:cTn>
                              </p:par>
                            </p:childTnLst>
                          </p:cTn>
                        </p:par>
                        <p:par>
                          <p:cTn id="35" fill="hold">
                            <p:stCondLst>
                              <p:cond delay="3500"/>
                            </p:stCondLst>
                            <p:childTnLst>
                              <p:par>
                                <p:cTn id="36" presetID="2" presetClass="exit" presetSubtype="4" fill="hold" nodeType="afterEffect">
                                  <p:stCondLst>
                                    <p:cond delay="0"/>
                                  </p:stCondLst>
                                  <p:childTnLst>
                                    <p:anim calcmode="lin" valueType="num">
                                      <p:cBhvr additive="base">
                                        <p:cTn id="37" dur="500"/>
                                        <p:tgtEl>
                                          <p:spTgt spid="70"/>
                                        </p:tgtEl>
                                        <p:attrNameLst>
                                          <p:attrName>ppt_x</p:attrName>
                                        </p:attrNameLst>
                                      </p:cBhvr>
                                      <p:tavLst>
                                        <p:tav tm="0">
                                          <p:val>
                                            <p:strVal val="ppt_x"/>
                                          </p:val>
                                        </p:tav>
                                        <p:tav tm="100000">
                                          <p:val>
                                            <p:strVal val="ppt_x"/>
                                          </p:val>
                                        </p:tav>
                                      </p:tavLst>
                                    </p:anim>
                                    <p:anim calcmode="lin" valueType="num">
                                      <p:cBhvr additive="base">
                                        <p:cTn id="38" dur="500"/>
                                        <p:tgtEl>
                                          <p:spTgt spid="70"/>
                                        </p:tgtEl>
                                        <p:attrNameLst>
                                          <p:attrName>ppt_y</p:attrName>
                                        </p:attrNameLst>
                                      </p:cBhvr>
                                      <p:tavLst>
                                        <p:tav tm="0">
                                          <p:val>
                                            <p:strVal val="ppt_y"/>
                                          </p:val>
                                        </p:tav>
                                        <p:tav tm="100000">
                                          <p:val>
                                            <p:strVal val="1+ppt_h/2"/>
                                          </p:val>
                                        </p:tav>
                                      </p:tavLst>
                                    </p:anim>
                                    <p:set>
                                      <p:cBhvr>
                                        <p:cTn id="39" dur="1" fill="hold">
                                          <p:stCondLst>
                                            <p:cond delay="499"/>
                                          </p:stCondLst>
                                        </p:cTn>
                                        <p:tgtEl>
                                          <p:spTgt spid="70"/>
                                        </p:tgtEl>
                                        <p:attrNameLst>
                                          <p:attrName>style.visibility</p:attrName>
                                        </p:attrNameLst>
                                      </p:cBhvr>
                                      <p:to>
                                        <p:strVal val="hidden"/>
                                      </p:to>
                                    </p:set>
                                  </p:childTnLst>
                                </p:cTn>
                              </p:par>
                            </p:childTnLst>
                          </p:cTn>
                        </p:par>
                        <p:par>
                          <p:cTn id="40" fill="hold">
                            <p:stCondLst>
                              <p:cond delay="4000"/>
                            </p:stCondLst>
                            <p:childTnLst>
                              <p:par>
                                <p:cTn id="41" presetID="2" presetClass="exit" presetSubtype="4" fill="hold" nodeType="afterEffect">
                                  <p:stCondLst>
                                    <p:cond delay="0"/>
                                  </p:stCondLst>
                                  <p:childTnLst>
                                    <p:anim calcmode="lin" valueType="num">
                                      <p:cBhvr additive="base">
                                        <p:cTn id="42" dur="500"/>
                                        <p:tgtEl>
                                          <p:spTgt spid="74"/>
                                        </p:tgtEl>
                                        <p:attrNameLst>
                                          <p:attrName>ppt_x</p:attrName>
                                        </p:attrNameLst>
                                      </p:cBhvr>
                                      <p:tavLst>
                                        <p:tav tm="0">
                                          <p:val>
                                            <p:strVal val="ppt_x"/>
                                          </p:val>
                                        </p:tav>
                                        <p:tav tm="100000">
                                          <p:val>
                                            <p:strVal val="ppt_x"/>
                                          </p:val>
                                        </p:tav>
                                      </p:tavLst>
                                    </p:anim>
                                    <p:anim calcmode="lin" valueType="num">
                                      <p:cBhvr additive="base">
                                        <p:cTn id="43" dur="500"/>
                                        <p:tgtEl>
                                          <p:spTgt spid="74"/>
                                        </p:tgtEl>
                                        <p:attrNameLst>
                                          <p:attrName>ppt_y</p:attrName>
                                        </p:attrNameLst>
                                      </p:cBhvr>
                                      <p:tavLst>
                                        <p:tav tm="0">
                                          <p:val>
                                            <p:strVal val="ppt_y"/>
                                          </p:val>
                                        </p:tav>
                                        <p:tav tm="100000">
                                          <p:val>
                                            <p:strVal val="1+ppt_h/2"/>
                                          </p:val>
                                        </p:tav>
                                      </p:tavLst>
                                    </p:anim>
                                    <p:set>
                                      <p:cBhvr>
                                        <p:cTn id="44" dur="1" fill="hold">
                                          <p:stCondLst>
                                            <p:cond delay="499"/>
                                          </p:stCondLst>
                                        </p:cTn>
                                        <p:tgtEl>
                                          <p:spTgt spid="74"/>
                                        </p:tgtEl>
                                        <p:attrNameLst>
                                          <p:attrName>style.visibility</p:attrName>
                                        </p:attrNameLst>
                                      </p:cBhvr>
                                      <p:to>
                                        <p:strVal val="hidden"/>
                                      </p:to>
                                    </p:set>
                                  </p:childTnLst>
                                </p:cTn>
                              </p:par>
                            </p:childTnLst>
                          </p:cTn>
                        </p:par>
                        <p:par>
                          <p:cTn id="45" fill="hold">
                            <p:stCondLst>
                              <p:cond delay="4500"/>
                            </p:stCondLst>
                            <p:childTnLst>
                              <p:par>
                                <p:cTn id="46" presetID="2" presetClass="exit" presetSubtype="4" fill="hold" nodeType="afterEffect">
                                  <p:stCondLst>
                                    <p:cond delay="0"/>
                                  </p:stCondLst>
                                  <p:childTnLst>
                                    <p:anim calcmode="lin" valueType="num">
                                      <p:cBhvr additive="base">
                                        <p:cTn id="47" dur="500"/>
                                        <p:tgtEl>
                                          <p:spTgt spid="80"/>
                                        </p:tgtEl>
                                        <p:attrNameLst>
                                          <p:attrName>ppt_x</p:attrName>
                                        </p:attrNameLst>
                                      </p:cBhvr>
                                      <p:tavLst>
                                        <p:tav tm="0">
                                          <p:val>
                                            <p:strVal val="ppt_x"/>
                                          </p:val>
                                        </p:tav>
                                        <p:tav tm="100000">
                                          <p:val>
                                            <p:strVal val="ppt_x"/>
                                          </p:val>
                                        </p:tav>
                                      </p:tavLst>
                                    </p:anim>
                                    <p:anim calcmode="lin" valueType="num">
                                      <p:cBhvr additive="base">
                                        <p:cTn id="48" dur="500"/>
                                        <p:tgtEl>
                                          <p:spTgt spid="80"/>
                                        </p:tgtEl>
                                        <p:attrNameLst>
                                          <p:attrName>ppt_y</p:attrName>
                                        </p:attrNameLst>
                                      </p:cBhvr>
                                      <p:tavLst>
                                        <p:tav tm="0">
                                          <p:val>
                                            <p:strVal val="ppt_y"/>
                                          </p:val>
                                        </p:tav>
                                        <p:tav tm="100000">
                                          <p:val>
                                            <p:strVal val="1+ppt_h/2"/>
                                          </p:val>
                                        </p:tav>
                                      </p:tavLst>
                                    </p:anim>
                                    <p:set>
                                      <p:cBhvr>
                                        <p:cTn id="49" dur="1" fill="hold">
                                          <p:stCondLst>
                                            <p:cond delay="499"/>
                                          </p:stCondLst>
                                        </p:cTn>
                                        <p:tgtEl>
                                          <p:spTgt spid="80"/>
                                        </p:tgtEl>
                                        <p:attrNameLst>
                                          <p:attrName>style.visibility</p:attrName>
                                        </p:attrNameLst>
                                      </p:cBhvr>
                                      <p:to>
                                        <p:strVal val="hidden"/>
                                      </p:to>
                                    </p:se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5000"/>
                            </p:stCondLst>
                            <p:childTnLst>
                              <p:par>
                                <p:cTn id="56" presetID="26" presetClass="emph" presetSubtype="0" fill="hold" grpId="1" nodeType="afterEffect">
                                  <p:stCondLst>
                                    <p:cond delay="0"/>
                                  </p:stCondLst>
                                  <p:childTnLst>
                                    <p:animEffect transition="out" filter="fade">
                                      <p:cBhvr>
                                        <p:cTn id="57" dur="500" tmFilter="0, 0; .2, .5; .8, .5; 1, 0"/>
                                        <p:tgtEl>
                                          <p:spTgt spid="17"/>
                                        </p:tgtEl>
                                      </p:cBhvr>
                                    </p:animEffect>
                                    <p:animScale>
                                      <p:cBhvr>
                                        <p:cTn id="58" dur="250" autoRev="1" fill="hold"/>
                                        <p:tgtEl>
                                          <p:spTgt spid="17"/>
                                        </p:tgtEl>
                                      </p:cBhvr>
                                      <p:by x="105000" y="105000"/>
                                    </p:animScale>
                                  </p:childTnLst>
                                </p:cTn>
                              </p:par>
                            </p:childTnLst>
                          </p:cTn>
                        </p:par>
                        <p:par>
                          <p:cTn id="59" fill="hold">
                            <p:stCondLst>
                              <p:cond delay="5500"/>
                            </p:stCondLst>
                            <p:childTnLst>
                              <p:par>
                                <p:cTn id="60" presetID="2" presetClass="exit" presetSubtype="4" fill="hold" nodeType="afterEffect">
                                  <p:stCondLst>
                                    <p:cond delay="0"/>
                                  </p:stCondLst>
                                  <p:childTnLst>
                                    <p:anim calcmode="lin" valueType="num">
                                      <p:cBhvr additive="base">
                                        <p:cTn id="61" dur="500"/>
                                        <p:tgtEl>
                                          <p:spTgt spid="18"/>
                                        </p:tgtEl>
                                        <p:attrNameLst>
                                          <p:attrName>ppt_x</p:attrName>
                                        </p:attrNameLst>
                                      </p:cBhvr>
                                      <p:tavLst>
                                        <p:tav tm="0">
                                          <p:val>
                                            <p:strVal val="ppt_x"/>
                                          </p:val>
                                        </p:tav>
                                        <p:tav tm="100000">
                                          <p:val>
                                            <p:strVal val="ppt_x"/>
                                          </p:val>
                                        </p:tav>
                                      </p:tavLst>
                                    </p:anim>
                                    <p:anim calcmode="lin" valueType="num">
                                      <p:cBhvr additive="base">
                                        <p:cTn id="62" dur="500"/>
                                        <p:tgtEl>
                                          <p:spTgt spid="18"/>
                                        </p:tgtEl>
                                        <p:attrNameLst>
                                          <p:attrName>ppt_y</p:attrName>
                                        </p:attrNameLst>
                                      </p:cBhvr>
                                      <p:tavLst>
                                        <p:tav tm="0">
                                          <p:val>
                                            <p:strVal val="ppt_y"/>
                                          </p:val>
                                        </p:tav>
                                        <p:tav tm="100000">
                                          <p:val>
                                            <p:strVal val="1+ppt_h/2"/>
                                          </p:val>
                                        </p:tav>
                                      </p:tavLst>
                                    </p:anim>
                                    <p:set>
                                      <p:cBhvr>
                                        <p:cTn id="63" dur="1" fill="hold">
                                          <p:stCondLst>
                                            <p:cond delay="499"/>
                                          </p:stCondLst>
                                        </p:cTn>
                                        <p:tgtEl>
                                          <p:spTgt spid="18"/>
                                        </p:tgtEl>
                                        <p:attrNameLst>
                                          <p:attrName>style.visibility</p:attrName>
                                        </p:attrNameLst>
                                      </p:cBhvr>
                                      <p:to>
                                        <p:strVal val="hidden"/>
                                      </p:to>
                                    </p:set>
                                  </p:childTnLst>
                                </p:cTn>
                              </p:par>
                            </p:childTnLst>
                          </p:cTn>
                        </p:par>
                        <p:par>
                          <p:cTn id="64" fill="hold">
                            <p:stCondLst>
                              <p:cond delay="6000"/>
                            </p:stCondLst>
                            <p:childTnLst>
                              <p:par>
                                <p:cTn id="65" presetID="2" presetClass="exit" presetSubtype="4" fill="hold" nodeType="afterEffect">
                                  <p:stCondLst>
                                    <p:cond delay="0"/>
                                  </p:stCondLst>
                                  <p:childTnLst>
                                    <p:anim calcmode="lin" valueType="num">
                                      <p:cBhvr additive="base">
                                        <p:cTn id="66" dur="500"/>
                                        <p:tgtEl>
                                          <p:spTgt spid="88"/>
                                        </p:tgtEl>
                                        <p:attrNameLst>
                                          <p:attrName>ppt_x</p:attrName>
                                        </p:attrNameLst>
                                      </p:cBhvr>
                                      <p:tavLst>
                                        <p:tav tm="0">
                                          <p:val>
                                            <p:strVal val="ppt_x"/>
                                          </p:val>
                                        </p:tav>
                                        <p:tav tm="100000">
                                          <p:val>
                                            <p:strVal val="ppt_x"/>
                                          </p:val>
                                        </p:tav>
                                      </p:tavLst>
                                    </p:anim>
                                    <p:anim calcmode="lin" valueType="num">
                                      <p:cBhvr additive="base">
                                        <p:cTn id="67" dur="500"/>
                                        <p:tgtEl>
                                          <p:spTgt spid="88"/>
                                        </p:tgtEl>
                                        <p:attrNameLst>
                                          <p:attrName>ppt_y</p:attrName>
                                        </p:attrNameLst>
                                      </p:cBhvr>
                                      <p:tavLst>
                                        <p:tav tm="0">
                                          <p:val>
                                            <p:strVal val="ppt_y"/>
                                          </p:val>
                                        </p:tav>
                                        <p:tav tm="100000">
                                          <p:val>
                                            <p:strVal val="1+ppt_h/2"/>
                                          </p:val>
                                        </p:tav>
                                      </p:tavLst>
                                    </p:anim>
                                    <p:set>
                                      <p:cBhvr>
                                        <p:cTn id="68" dur="1" fill="hold">
                                          <p:stCondLst>
                                            <p:cond delay="499"/>
                                          </p:stCondLst>
                                        </p:cTn>
                                        <p:tgtEl>
                                          <p:spTgt spid="88"/>
                                        </p:tgtEl>
                                        <p:attrNameLst>
                                          <p:attrName>style.visibility</p:attrName>
                                        </p:attrNameLst>
                                      </p:cBhvr>
                                      <p:to>
                                        <p:strVal val="hidden"/>
                                      </p:to>
                                    </p:set>
                                  </p:childTnLst>
                                </p:cTn>
                              </p:par>
                            </p:childTnLst>
                          </p:cTn>
                        </p:par>
                        <p:par>
                          <p:cTn id="69" fill="hold">
                            <p:stCondLst>
                              <p:cond delay="6500"/>
                            </p:stCondLst>
                            <p:childTnLst>
                              <p:par>
                                <p:cTn id="70" presetID="2" presetClass="exit" presetSubtype="4" fill="hold" nodeType="afterEffect">
                                  <p:stCondLst>
                                    <p:cond delay="0"/>
                                  </p:stCondLst>
                                  <p:childTnLst>
                                    <p:anim calcmode="lin" valueType="num">
                                      <p:cBhvr additive="base">
                                        <p:cTn id="71" dur="500"/>
                                        <p:tgtEl>
                                          <p:spTgt spid="92"/>
                                        </p:tgtEl>
                                        <p:attrNameLst>
                                          <p:attrName>ppt_x</p:attrName>
                                        </p:attrNameLst>
                                      </p:cBhvr>
                                      <p:tavLst>
                                        <p:tav tm="0">
                                          <p:val>
                                            <p:strVal val="ppt_x"/>
                                          </p:val>
                                        </p:tav>
                                        <p:tav tm="100000">
                                          <p:val>
                                            <p:strVal val="ppt_x"/>
                                          </p:val>
                                        </p:tav>
                                      </p:tavLst>
                                    </p:anim>
                                    <p:anim calcmode="lin" valueType="num">
                                      <p:cBhvr additive="base">
                                        <p:cTn id="72" dur="500"/>
                                        <p:tgtEl>
                                          <p:spTgt spid="92"/>
                                        </p:tgtEl>
                                        <p:attrNameLst>
                                          <p:attrName>ppt_y</p:attrName>
                                        </p:attrNameLst>
                                      </p:cBhvr>
                                      <p:tavLst>
                                        <p:tav tm="0">
                                          <p:val>
                                            <p:strVal val="ppt_y"/>
                                          </p:val>
                                        </p:tav>
                                        <p:tav tm="100000">
                                          <p:val>
                                            <p:strVal val="1+ppt_h/2"/>
                                          </p:val>
                                        </p:tav>
                                      </p:tavLst>
                                    </p:anim>
                                    <p:set>
                                      <p:cBhvr>
                                        <p:cTn id="73" dur="1" fill="hold">
                                          <p:stCondLst>
                                            <p:cond delay="499"/>
                                          </p:stCondLst>
                                        </p:cTn>
                                        <p:tgtEl>
                                          <p:spTgt spid="92"/>
                                        </p:tgtEl>
                                        <p:attrNameLst>
                                          <p:attrName>style.visibility</p:attrName>
                                        </p:attrNameLst>
                                      </p:cBhvr>
                                      <p:to>
                                        <p:strVal val="hidden"/>
                                      </p:to>
                                    </p:set>
                                  </p:childTnLst>
                                </p:cTn>
                              </p:par>
                            </p:childTnLst>
                          </p:cTn>
                        </p:par>
                        <p:par>
                          <p:cTn id="74" fill="hold">
                            <p:stCondLst>
                              <p:cond delay="7000"/>
                            </p:stCondLst>
                            <p:childTnLst>
                              <p:par>
                                <p:cTn id="75" presetID="2" presetClass="exit" presetSubtype="4" fill="hold" nodeType="afterEffect">
                                  <p:stCondLst>
                                    <p:cond delay="0"/>
                                  </p:stCondLst>
                                  <p:childTnLst>
                                    <p:anim calcmode="lin" valueType="num">
                                      <p:cBhvr additive="base">
                                        <p:cTn id="76" dur="500"/>
                                        <p:tgtEl>
                                          <p:spTgt spid="96"/>
                                        </p:tgtEl>
                                        <p:attrNameLst>
                                          <p:attrName>ppt_x</p:attrName>
                                        </p:attrNameLst>
                                      </p:cBhvr>
                                      <p:tavLst>
                                        <p:tav tm="0">
                                          <p:val>
                                            <p:strVal val="ppt_x"/>
                                          </p:val>
                                        </p:tav>
                                        <p:tav tm="100000">
                                          <p:val>
                                            <p:strVal val="ppt_x"/>
                                          </p:val>
                                        </p:tav>
                                      </p:tavLst>
                                    </p:anim>
                                    <p:anim calcmode="lin" valueType="num">
                                      <p:cBhvr additive="base">
                                        <p:cTn id="77" dur="500"/>
                                        <p:tgtEl>
                                          <p:spTgt spid="96"/>
                                        </p:tgtEl>
                                        <p:attrNameLst>
                                          <p:attrName>ppt_y</p:attrName>
                                        </p:attrNameLst>
                                      </p:cBhvr>
                                      <p:tavLst>
                                        <p:tav tm="0">
                                          <p:val>
                                            <p:strVal val="ppt_y"/>
                                          </p:val>
                                        </p:tav>
                                        <p:tav tm="100000">
                                          <p:val>
                                            <p:strVal val="1+ppt_h/2"/>
                                          </p:val>
                                        </p:tav>
                                      </p:tavLst>
                                    </p:anim>
                                    <p:set>
                                      <p:cBhvr>
                                        <p:cTn id="78" dur="1" fill="hold">
                                          <p:stCondLst>
                                            <p:cond delay="499"/>
                                          </p:stCondLst>
                                        </p:cTn>
                                        <p:tgtEl>
                                          <p:spTgt spid="96"/>
                                        </p:tgtEl>
                                        <p:attrNameLst>
                                          <p:attrName>style.visibility</p:attrName>
                                        </p:attrNameLst>
                                      </p:cBhvr>
                                      <p:to>
                                        <p:strVal val="hidden"/>
                                      </p:to>
                                    </p:set>
                                  </p:childTnLst>
                                </p:cTn>
                              </p:par>
                            </p:childTnLst>
                          </p:cTn>
                        </p:par>
                        <p:par>
                          <p:cTn id="79" fill="hold">
                            <p:stCondLst>
                              <p:cond delay="7500"/>
                            </p:stCondLst>
                            <p:childTnLst>
                              <p:par>
                                <p:cTn id="80" presetID="2" presetClass="exit" presetSubtype="4" fill="hold" nodeType="afterEffect">
                                  <p:stCondLst>
                                    <p:cond delay="0"/>
                                  </p:stCondLst>
                                  <p:childTnLst>
                                    <p:anim calcmode="lin" valueType="num">
                                      <p:cBhvr additive="base">
                                        <p:cTn id="81" dur="500"/>
                                        <p:tgtEl>
                                          <p:spTgt spid="100"/>
                                        </p:tgtEl>
                                        <p:attrNameLst>
                                          <p:attrName>ppt_x</p:attrName>
                                        </p:attrNameLst>
                                      </p:cBhvr>
                                      <p:tavLst>
                                        <p:tav tm="0">
                                          <p:val>
                                            <p:strVal val="ppt_x"/>
                                          </p:val>
                                        </p:tav>
                                        <p:tav tm="100000">
                                          <p:val>
                                            <p:strVal val="ppt_x"/>
                                          </p:val>
                                        </p:tav>
                                      </p:tavLst>
                                    </p:anim>
                                    <p:anim calcmode="lin" valueType="num">
                                      <p:cBhvr additive="base">
                                        <p:cTn id="82" dur="500"/>
                                        <p:tgtEl>
                                          <p:spTgt spid="100"/>
                                        </p:tgtEl>
                                        <p:attrNameLst>
                                          <p:attrName>ppt_y</p:attrName>
                                        </p:attrNameLst>
                                      </p:cBhvr>
                                      <p:tavLst>
                                        <p:tav tm="0">
                                          <p:val>
                                            <p:strVal val="ppt_y"/>
                                          </p:val>
                                        </p:tav>
                                        <p:tav tm="100000">
                                          <p:val>
                                            <p:strVal val="1+ppt_h/2"/>
                                          </p:val>
                                        </p:tav>
                                      </p:tavLst>
                                    </p:anim>
                                    <p:set>
                                      <p:cBhvr>
                                        <p:cTn id="83" dur="1" fill="hold">
                                          <p:stCondLst>
                                            <p:cond delay="499"/>
                                          </p:stCondLst>
                                        </p:cTn>
                                        <p:tgtEl>
                                          <p:spTgt spid="100"/>
                                        </p:tgtEl>
                                        <p:attrNameLst>
                                          <p:attrName>style.visibility</p:attrName>
                                        </p:attrNameLst>
                                      </p:cBhvr>
                                      <p:to>
                                        <p:strVal val="hidden"/>
                                      </p:to>
                                    </p:set>
                                  </p:childTnLst>
                                </p:cTn>
                              </p:par>
                            </p:childTnLst>
                          </p:cTn>
                        </p:par>
                        <p:par>
                          <p:cTn id="84" fill="hold">
                            <p:stCondLst>
                              <p:cond delay="8000"/>
                            </p:stCondLst>
                            <p:childTnLst>
                              <p:par>
                                <p:cTn id="85" presetID="2" presetClass="exit" presetSubtype="4" fill="hold" nodeType="afterEffect">
                                  <p:stCondLst>
                                    <p:cond delay="0"/>
                                  </p:stCondLst>
                                  <p:childTnLst>
                                    <p:anim calcmode="lin" valueType="num">
                                      <p:cBhvr additive="base">
                                        <p:cTn id="86" dur="500"/>
                                        <p:tgtEl>
                                          <p:spTgt spid="104"/>
                                        </p:tgtEl>
                                        <p:attrNameLst>
                                          <p:attrName>ppt_x</p:attrName>
                                        </p:attrNameLst>
                                      </p:cBhvr>
                                      <p:tavLst>
                                        <p:tav tm="0">
                                          <p:val>
                                            <p:strVal val="ppt_x"/>
                                          </p:val>
                                        </p:tav>
                                        <p:tav tm="100000">
                                          <p:val>
                                            <p:strVal val="ppt_x"/>
                                          </p:val>
                                        </p:tav>
                                      </p:tavLst>
                                    </p:anim>
                                    <p:anim calcmode="lin" valueType="num">
                                      <p:cBhvr additive="base">
                                        <p:cTn id="87" dur="500"/>
                                        <p:tgtEl>
                                          <p:spTgt spid="104"/>
                                        </p:tgtEl>
                                        <p:attrNameLst>
                                          <p:attrName>ppt_y</p:attrName>
                                        </p:attrNameLst>
                                      </p:cBhvr>
                                      <p:tavLst>
                                        <p:tav tm="0">
                                          <p:val>
                                            <p:strVal val="ppt_y"/>
                                          </p:val>
                                        </p:tav>
                                        <p:tav tm="100000">
                                          <p:val>
                                            <p:strVal val="1+ppt_h/2"/>
                                          </p:val>
                                        </p:tav>
                                      </p:tavLst>
                                    </p:anim>
                                    <p:set>
                                      <p:cBhvr>
                                        <p:cTn id="88" dur="1" fill="hold">
                                          <p:stCondLst>
                                            <p:cond delay="499"/>
                                          </p:stCondLst>
                                        </p:cTn>
                                        <p:tgtEl>
                                          <p:spTgt spid="104"/>
                                        </p:tgtEl>
                                        <p:attrNameLst>
                                          <p:attrName>style.visibility</p:attrName>
                                        </p:attrNameLst>
                                      </p:cBhvr>
                                      <p:to>
                                        <p:strVal val="hidden"/>
                                      </p:to>
                                    </p:set>
                                  </p:childTnLst>
                                </p:cTn>
                              </p:par>
                            </p:childTnLst>
                          </p:cTn>
                        </p:par>
                        <p:par>
                          <p:cTn id="89" fill="hold">
                            <p:stCondLst>
                              <p:cond delay="8500"/>
                            </p:stCondLst>
                            <p:childTnLst>
                              <p:par>
                                <p:cTn id="90" presetID="2" presetClass="exit" presetSubtype="4" fill="hold" nodeType="afterEffect">
                                  <p:stCondLst>
                                    <p:cond delay="0"/>
                                  </p:stCondLst>
                                  <p:childTnLst>
                                    <p:anim calcmode="lin" valueType="num">
                                      <p:cBhvr additive="base">
                                        <p:cTn id="91" dur="500"/>
                                        <p:tgtEl>
                                          <p:spTgt spid="108"/>
                                        </p:tgtEl>
                                        <p:attrNameLst>
                                          <p:attrName>ppt_x</p:attrName>
                                        </p:attrNameLst>
                                      </p:cBhvr>
                                      <p:tavLst>
                                        <p:tav tm="0">
                                          <p:val>
                                            <p:strVal val="ppt_x"/>
                                          </p:val>
                                        </p:tav>
                                        <p:tav tm="100000">
                                          <p:val>
                                            <p:strVal val="ppt_x"/>
                                          </p:val>
                                        </p:tav>
                                      </p:tavLst>
                                    </p:anim>
                                    <p:anim calcmode="lin" valueType="num">
                                      <p:cBhvr additive="base">
                                        <p:cTn id="92" dur="500"/>
                                        <p:tgtEl>
                                          <p:spTgt spid="108"/>
                                        </p:tgtEl>
                                        <p:attrNameLst>
                                          <p:attrName>ppt_y</p:attrName>
                                        </p:attrNameLst>
                                      </p:cBhvr>
                                      <p:tavLst>
                                        <p:tav tm="0">
                                          <p:val>
                                            <p:strVal val="ppt_y"/>
                                          </p:val>
                                        </p:tav>
                                        <p:tav tm="100000">
                                          <p:val>
                                            <p:strVal val="1+ppt_h/2"/>
                                          </p:val>
                                        </p:tav>
                                      </p:tavLst>
                                    </p:anim>
                                    <p:set>
                                      <p:cBhvr>
                                        <p:cTn id="93" dur="1" fill="hold">
                                          <p:stCondLst>
                                            <p:cond delay="499"/>
                                          </p:stCondLst>
                                        </p:cTn>
                                        <p:tgtEl>
                                          <p:spTgt spid="108"/>
                                        </p:tgtEl>
                                        <p:attrNameLst>
                                          <p:attrName>style.visibility</p:attrName>
                                        </p:attrNameLst>
                                      </p:cBhvr>
                                      <p:to>
                                        <p:strVal val="hidden"/>
                                      </p:to>
                                    </p:set>
                                  </p:childTnLst>
                                </p:cTn>
                              </p:par>
                            </p:childTnLst>
                          </p:cTn>
                        </p:par>
                        <p:par>
                          <p:cTn id="94" fill="hold">
                            <p:stCondLst>
                              <p:cond delay="9000"/>
                            </p:stCondLst>
                            <p:childTnLst>
                              <p:par>
                                <p:cTn id="95" presetID="2" presetClass="exit" presetSubtype="4" fill="hold" nodeType="afterEffect">
                                  <p:stCondLst>
                                    <p:cond delay="0"/>
                                  </p:stCondLst>
                                  <p:childTnLst>
                                    <p:anim calcmode="lin" valueType="num">
                                      <p:cBhvr additive="base">
                                        <p:cTn id="96" dur="500"/>
                                        <p:tgtEl>
                                          <p:spTgt spid="112"/>
                                        </p:tgtEl>
                                        <p:attrNameLst>
                                          <p:attrName>ppt_x</p:attrName>
                                        </p:attrNameLst>
                                      </p:cBhvr>
                                      <p:tavLst>
                                        <p:tav tm="0">
                                          <p:val>
                                            <p:strVal val="ppt_x"/>
                                          </p:val>
                                        </p:tav>
                                        <p:tav tm="100000">
                                          <p:val>
                                            <p:strVal val="ppt_x"/>
                                          </p:val>
                                        </p:tav>
                                      </p:tavLst>
                                    </p:anim>
                                    <p:anim calcmode="lin" valueType="num">
                                      <p:cBhvr additive="base">
                                        <p:cTn id="97" dur="500"/>
                                        <p:tgtEl>
                                          <p:spTgt spid="112"/>
                                        </p:tgtEl>
                                        <p:attrNameLst>
                                          <p:attrName>ppt_y</p:attrName>
                                        </p:attrNameLst>
                                      </p:cBhvr>
                                      <p:tavLst>
                                        <p:tav tm="0">
                                          <p:val>
                                            <p:strVal val="ppt_y"/>
                                          </p:val>
                                        </p:tav>
                                        <p:tav tm="100000">
                                          <p:val>
                                            <p:strVal val="1+ppt_h/2"/>
                                          </p:val>
                                        </p:tav>
                                      </p:tavLst>
                                    </p:anim>
                                    <p:set>
                                      <p:cBhvr>
                                        <p:cTn id="98" dur="1" fill="hold">
                                          <p:stCondLst>
                                            <p:cond delay="499"/>
                                          </p:stCondLst>
                                        </p:cTn>
                                        <p:tgtEl>
                                          <p:spTgt spid="112"/>
                                        </p:tgtEl>
                                        <p:attrNameLst>
                                          <p:attrName>style.visibility</p:attrName>
                                        </p:attrNameLst>
                                      </p:cBhvr>
                                      <p:to>
                                        <p:strVal val="hidden"/>
                                      </p:to>
                                    </p:set>
                                  </p:childTnLst>
                                </p:cTn>
                              </p:par>
                            </p:childTnLst>
                          </p:cTn>
                        </p:par>
                        <p:par>
                          <p:cTn id="99" fill="hold">
                            <p:stCondLst>
                              <p:cond delay="9500"/>
                            </p:stCondLst>
                            <p:childTnLst>
                              <p:par>
                                <p:cTn id="100" presetID="2" presetClass="exit" presetSubtype="4" fill="hold" nodeType="afterEffect">
                                  <p:stCondLst>
                                    <p:cond delay="0"/>
                                  </p:stCondLst>
                                  <p:childTnLst>
                                    <p:anim calcmode="lin" valueType="num">
                                      <p:cBhvr additive="base">
                                        <p:cTn id="101" dur="500"/>
                                        <p:tgtEl>
                                          <p:spTgt spid="116"/>
                                        </p:tgtEl>
                                        <p:attrNameLst>
                                          <p:attrName>ppt_x</p:attrName>
                                        </p:attrNameLst>
                                      </p:cBhvr>
                                      <p:tavLst>
                                        <p:tav tm="0">
                                          <p:val>
                                            <p:strVal val="ppt_x"/>
                                          </p:val>
                                        </p:tav>
                                        <p:tav tm="100000">
                                          <p:val>
                                            <p:strVal val="ppt_x"/>
                                          </p:val>
                                        </p:tav>
                                      </p:tavLst>
                                    </p:anim>
                                    <p:anim calcmode="lin" valueType="num">
                                      <p:cBhvr additive="base">
                                        <p:cTn id="102" dur="500"/>
                                        <p:tgtEl>
                                          <p:spTgt spid="116"/>
                                        </p:tgtEl>
                                        <p:attrNameLst>
                                          <p:attrName>ppt_y</p:attrName>
                                        </p:attrNameLst>
                                      </p:cBhvr>
                                      <p:tavLst>
                                        <p:tav tm="0">
                                          <p:val>
                                            <p:strVal val="ppt_y"/>
                                          </p:val>
                                        </p:tav>
                                        <p:tav tm="100000">
                                          <p:val>
                                            <p:strVal val="1+ppt_h/2"/>
                                          </p:val>
                                        </p:tav>
                                      </p:tavLst>
                                    </p:anim>
                                    <p:set>
                                      <p:cBhvr>
                                        <p:cTn id="103" dur="1" fill="hold">
                                          <p:stCondLst>
                                            <p:cond delay="499"/>
                                          </p:stCondLst>
                                        </p:cTn>
                                        <p:tgtEl>
                                          <p:spTgt spid="116"/>
                                        </p:tgtEl>
                                        <p:attrNameLst>
                                          <p:attrName>style.visibility</p:attrName>
                                        </p:attrNameLst>
                                      </p:cBhvr>
                                      <p:to>
                                        <p:strVal val="hidden"/>
                                      </p:to>
                                    </p:set>
                                  </p:childTnLst>
                                </p:cTn>
                              </p:par>
                            </p:childTnLst>
                          </p:cTn>
                        </p:par>
                        <p:par>
                          <p:cTn id="104" fill="hold">
                            <p:stCondLst>
                              <p:cond delay="10000"/>
                            </p:stCondLst>
                            <p:childTnLst>
                              <p:par>
                                <p:cTn id="105" presetID="2" presetClass="exit" presetSubtype="4" fill="hold" nodeType="afterEffect">
                                  <p:stCondLst>
                                    <p:cond delay="0"/>
                                  </p:stCondLst>
                                  <p:childTnLst>
                                    <p:anim calcmode="lin" valueType="num">
                                      <p:cBhvr additive="base">
                                        <p:cTn id="106" dur="500"/>
                                        <p:tgtEl>
                                          <p:spTgt spid="120"/>
                                        </p:tgtEl>
                                        <p:attrNameLst>
                                          <p:attrName>ppt_x</p:attrName>
                                        </p:attrNameLst>
                                      </p:cBhvr>
                                      <p:tavLst>
                                        <p:tav tm="0">
                                          <p:val>
                                            <p:strVal val="ppt_x"/>
                                          </p:val>
                                        </p:tav>
                                        <p:tav tm="100000">
                                          <p:val>
                                            <p:strVal val="ppt_x"/>
                                          </p:val>
                                        </p:tav>
                                      </p:tavLst>
                                    </p:anim>
                                    <p:anim calcmode="lin" valueType="num">
                                      <p:cBhvr additive="base">
                                        <p:cTn id="107" dur="500"/>
                                        <p:tgtEl>
                                          <p:spTgt spid="120"/>
                                        </p:tgtEl>
                                        <p:attrNameLst>
                                          <p:attrName>ppt_y</p:attrName>
                                        </p:attrNameLst>
                                      </p:cBhvr>
                                      <p:tavLst>
                                        <p:tav tm="0">
                                          <p:val>
                                            <p:strVal val="ppt_y"/>
                                          </p:val>
                                        </p:tav>
                                        <p:tav tm="100000">
                                          <p:val>
                                            <p:strVal val="1+ppt_h/2"/>
                                          </p:val>
                                        </p:tav>
                                      </p:tavLst>
                                    </p:anim>
                                    <p:set>
                                      <p:cBhvr>
                                        <p:cTn id="108" dur="1" fill="hold">
                                          <p:stCondLst>
                                            <p:cond delay="499"/>
                                          </p:stCondLst>
                                        </p:cTn>
                                        <p:tgtEl>
                                          <p:spTgt spid="120"/>
                                        </p:tgtEl>
                                        <p:attrNameLst>
                                          <p:attrName>style.visibility</p:attrName>
                                        </p:attrNameLst>
                                      </p:cBhvr>
                                      <p:to>
                                        <p:strVal val="hidden"/>
                                      </p:to>
                                    </p:set>
                                  </p:childTnLst>
                                </p:cTn>
                              </p:par>
                            </p:childTnLst>
                          </p:cTn>
                        </p:par>
                        <p:par>
                          <p:cTn id="109" fill="hold">
                            <p:stCondLst>
                              <p:cond delay="10500"/>
                            </p:stCondLst>
                            <p:childTnLst>
                              <p:par>
                                <p:cTn id="110" presetID="2" presetClass="exit" presetSubtype="4" fill="hold" nodeType="afterEffect">
                                  <p:stCondLst>
                                    <p:cond delay="0"/>
                                  </p:stCondLst>
                                  <p:childTnLst>
                                    <p:anim calcmode="lin" valueType="num">
                                      <p:cBhvr additive="base">
                                        <p:cTn id="111" dur="500"/>
                                        <p:tgtEl>
                                          <p:spTgt spid="124"/>
                                        </p:tgtEl>
                                        <p:attrNameLst>
                                          <p:attrName>ppt_x</p:attrName>
                                        </p:attrNameLst>
                                      </p:cBhvr>
                                      <p:tavLst>
                                        <p:tav tm="0">
                                          <p:val>
                                            <p:strVal val="ppt_x"/>
                                          </p:val>
                                        </p:tav>
                                        <p:tav tm="100000">
                                          <p:val>
                                            <p:strVal val="ppt_x"/>
                                          </p:val>
                                        </p:tav>
                                      </p:tavLst>
                                    </p:anim>
                                    <p:anim calcmode="lin" valueType="num">
                                      <p:cBhvr additive="base">
                                        <p:cTn id="112" dur="500"/>
                                        <p:tgtEl>
                                          <p:spTgt spid="124"/>
                                        </p:tgtEl>
                                        <p:attrNameLst>
                                          <p:attrName>ppt_y</p:attrName>
                                        </p:attrNameLst>
                                      </p:cBhvr>
                                      <p:tavLst>
                                        <p:tav tm="0">
                                          <p:val>
                                            <p:strVal val="ppt_y"/>
                                          </p:val>
                                        </p:tav>
                                        <p:tav tm="100000">
                                          <p:val>
                                            <p:strVal val="1+ppt_h/2"/>
                                          </p:val>
                                        </p:tav>
                                      </p:tavLst>
                                    </p:anim>
                                    <p:set>
                                      <p:cBhvr>
                                        <p:cTn id="113" dur="1" fill="hold">
                                          <p:stCondLst>
                                            <p:cond delay="499"/>
                                          </p:stCondLst>
                                        </p:cTn>
                                        <p:tgtEl>
                                          <p:spTgt spid="124"/>
                                        </p:tgtEl>
                                        <p:attrNameLst>
                                          <p:attrName>style.visibility</p:attrName>
                                        </p:attrNameLst>
                                      </p:cBhvr>
                                      <p:to>
                                        <p:strVal val="hidden"/>
                                      </p:to>
                                    </p:set>
                                  </p:childTnLst>
                                </p:cTn>
                              </p:par>
                            </p:childTnLst>
                          </p:cTn>
                        </p:par>
                        <p:par>
                          <p:cTn id="114" fill="hold">
                            <p:stCondLst>
                              <p:cond delay="11000"/>
                            </p:stCondLst>
                            <p:childTnLst>
                              <p:par>
                                <p:cTn id="115" presetID="2" presetClass="exit" presetSubtype="4" fill="hold" nodeType="afterEffect">
                                  <p:stCondLst>
                                    <p:cond delay="0"/>
                                  </p:stCondLst>
                                  <p:childTnLst>
                                    <p:anim calcmode="lin" valueType="num">
                                      <p:cBhvr additive="base">
                                        <p:cTn id="116" dur="500"/>
                                        <p:tgtEl>
                                          <p:spTgt spid="128"/>
                                        </p:tgtEl>
                                        <p:attrNameLst>
                                          <p:attrName>ppt_x</p:attrName>
                                        </p:attrNameLst>
                                      </p:cBhvr>
                                      <p:tavLst>
                                        <p:tav tm="0">
                                          <p:val>
                                            <p:strVal val="ppt_x"/>
                                          </p:val>
                                        </p:tav>
                                        <p:tav tm="100000">
                                          <p:val>
                                            <p:strVal val="ppt_x"/>
                                          </p:val>
                                        </p:tav>
                                      </p:tavLst>
                                    </p:anim>
                                    <p:anim calcmode="lin" valueType="num">
                                      <p:cBhvr additive="base">
                                        <p:cTn id="117" dur="500"/>
                                        <p:tgtEl>
                                          <p:spTgt spid="128"/>
                                        </p:tgtEl>
                                        <p:attrNameLst>
                                          <p:attrName>ppt_y</p:attrName>
                                        </p:attrNameLst>
                                      </p:cBhvr>
                                      <p:tavLst>
                                        <p:tav tm="0">
                                          <p:val>
                                            <p:strVal val="ppt_y"/>
                                          </p:val>
                                        </p:tav>
                                        <p:tav tm="100000">
                                          <p:val>
                                            <p:strVal val="1+ppt_h/2"/>
                                          </p:val>
                                        </p:tav>
                                      </p:tavLst>
                                    </p:anim>
                                    <p:set>
                                      <p:cBhvr>
                                        <p:cTn id="118" dur="1" fill="hold">
                                          <p:stCondLst>
                                            <p:cond delay="499"/>
                                          </p:stCondLst>
                                        </p:cTn>
                                        <p:tgtEl>
                                          <p:spTgt spid="128"/>
                                        </p:tgtEl>
                                        <p:attrNameLst>
                                          <p:attrName>style.visibility</p:attrName>
                                        </p:attrNameLst>
                                      </p:cBhvr>
                                      <p:to>
                                        <p:strVal val="hidden"/>
                                      </p:to>
                                    </p:set>
                                  </p:childTnLst>
                                </p:cTn>
                              </p:par>
                            </p:childTnLst>
                          </p:cTn>
                        </p:par>
                        <p:par>
                          <p:cTn id="119" fill="hold">
                            <p:stCondLst>
                              <p:cond delay="11500"/>
                            </p:stCondLst>
                            <p:childTnLst>
                              <p:par>
                                <p:cTn id="120" presetID="2" presetClass="exit" presetSubtype="4" fill="hold" nodeType="afterEffect">
                                  <p:stCondLst>
                                    <p:cond delay="0"/>
                                  </p:stCondLst>
                                  <p:childTnLst>
                                    <p:anim calcmode="lin" valueType="num">
                                      <p:cBhvr additive="base">
                                        <p:cTn id="121" dur="500"/>
                                        <p:tgtEl>
                                          <p:spTgt spid="132"/>
                                        </p:tgtEl>
                                        <p:attrNameLst>
                                          <p:attrName>ppt_x</p:attrName>
                                        </p:attrNameLst>
                                      </p:cBhvr>
                                      <p:tavLst>
                                        <p:tav tm="0">
                                          <p:val>
                                            <p:strVal val="ppt_x"/>
                                          </p:val>
                                        </p:tav>
                                        <p:tav tm="100000">
                                          <p:val>
                                            <p:strVal val="ppt_x"/>
                                          </p:val>
                                        </p:tav>
                                      </p:tavLst>
                                    </p:anim>
                                    <p:anim calcmode="lin" valueType="num">
                                      <p:cBhvr additive="base">
                                        <p:cTn id="122" dur="500"/>
                                        <p:tgtEl>
                                          <p:spTgt spid="132"/>
                                        </p:tgtEl>
                                        <p:attrNameLst>
                                          <p:attrName>ppt_y</p:attrName>
                                        </p:attrNameLst>
                                      </p:cBhvr>
                                      <p:tavLst>
                                        <p:tav tm="0">
                                          <p:val>
                                            <p:strVal val="ppt_y"/>
                                          </p:val>
                                        </p:tav>
                                        <p:tav tm="100000">
                                          <p:val>
                                            <p:strVal val="1+ppt_h/2"/>
                                          </p:val>
                                        </p:tav>
                                      </p:tavLst>
                                    </p:anim>
                                    <p:set>
                                      <p:cBhvr>
                                        <p:cTn id="123" dur="1" fill="hold">
                                          <p:stCondLst>
                                            <p:cond delay="499"/>
                                          </p:stCondLst>
                                        </p:cTn>
                                        <p:tgtEl>
                                          <p:spTgt spid="132"/>
                                        </p:tgtEl>
                                        <p:attrNameLst>
                                          <p:attrName>style.visibility</p:attrName>
                                        </p:attrNameLst>
                                      </p:cBhvr>
                                      <p:to>
                                        <p:strVal val="hidden"/>
                                      </p:to>
                                    </p:set>
                                  </p:childTnLst>
                                </p:cTn>
                              </p:par>
                            </p:childTnLst>
                          </p:cTn>
                        </p:par>
                        <p:par>
                          <p:cTn id="124" fill="hold">
                            <p:stCondLst>
                              <p:cond delay="12000"/>
                            </p:stCondLst>
                            <p:childTnLst>
                              <p:par>
                                <p:cTn id="125" presetID="2" presetClass="exit" presetSubtype="4" fill="hold" nodeType="afterEffect">
                                  <p:stCondLst>
                                    <p:cond delay="0"/>
                                  </p:stCondLst>
                                  <p:childTnLst>
                                    <p:anim calcmode="lin" valueType="num">
                                      <p:cBhvr additive="base">
                                        <p:cTn id="126" dur="500"/>
                                        <p:tgtEl>
                                          <p:spTgt spid="136"/>
                                        </p:tgtEl>
                                        <p:attrNameLst>
                                          <p:attrName>ppt_x</p:attrName>
                                        </p:attrNameLst>
                                      </p:cBhvr>
                                      <p:tavLst>
                                        <p:tav tm="0">
                                          <p:val>
                                            <p:strVal val="ppt_x"/>
                                          </p:val>
                                        </p:tav>
                                        <p:tav tm="100000">
                                          <p:val>
                                            <p:strVal val="ppt_x"/>
                                          </p:val>
                                        </p:tav>
                                      </p:tavLst>
                                    </p:anim>
                                    <p:anim calcmode="lin" valueType="num">
                                      <p:cBhvr additive="base">
                                        <p:cTn id="127" dur="500"/>
                                        <p:tgtEl>
                                          <p:spTgt spid="136"/>
                                        </p:tgtEl>
                                        <p:attrNameLst>
                                          <p:attrName>ppt_y</p:attrName>
                                        </p:attrNameLst>
                                      </p:cBhvr>
                                      <p:tavLst>
                                        <p:tav tm="0">
                                          <p:val>
                                            <p:strVal val="ppt_y"/>
                                          </p:val>
                                        </p:tav>
                                        <p:tav tm="100000">
                                          <p:val>
                                            <p:strVal val="1+ppt_h/2"/>
                                          </p:val>
                                        </p:tav>
                                      </p:tavLst>
                                    </p:anim>
                                    <p:set>
                                      <p:cBhvr>
                                        <p:cTn id="128" dur="1" fill="hold">
                                          <p:stCondLst>
                                            <p:cond delay="499"/>
                                          </p:stCondLst>
                                        </p:cTn>
                                        <p:tgtEl>
                                          <p:spTgt spid="136"/>
                                        </p:tgtEl>
                                        <p:attrNameLst>
                                          <p:attrName>style.visibility</p:attrName>
                                        </p:attrNameLst>
                                      </p:cBhvr>
                                      <p:to>
                                        <p:strVal val="hidden"/>
                                      </p:to>
                                    </p:set>
                                  </p:childTnLst>
                                </p:cTn>
                              </p:par>
                            </p:childTnLst>
                          </p:cTn>
                        </p:par>
                        <p:par>
                          <p:cTn id="129" fill="hold">
                            <p:stCondLst>
                              <p:cond delay="12500"/>
                            </p:stCondLst>
                            <p:childTnLst>
                              <p:par>
                                <p:cTn id="130" presetID="2" presetClass="exit" presetSubtype="4" fill="hold" nodeType="afterEffect">
                                  <p:stCondLst>
                                    <p:cond delay="0"/>
                                  </p:stCondLst>
                                  <p:childTnLst>
                                    <p:anim calcmode="lin" valueType="num">
                                      <p:cBhvr additive="base">
                                        <p:cTn id="131" dur="500"/>
                                        <p:tgtEl>
                                          <p:spTgt spid="140"/>
                                        </p:tgtEl>
                                        <p:attrNameLst>
                                          <p:attrName>ppt_x</p:attrName>
                                        </p:attrNameLst>
                                      </p:cBhvr>
                                      <p:tavLst>
                                        <p:tav tm="0">
                                          <p:val>
                                            <p:strVal val="ppt_x"/>
                                          </p:val>
                                        </p:tav>
                                        <p:tav tm="100000">
                                          <p:val>
                                            <p:strVal val="ppt_x"/>
                                          </p:val>
                                        </p:tav>
                                      </p:tavLst>
                                    </p:anim>
                                    <p:anim calcmode="lin" valueType="num">
                                      <p:cBhvr additive="base">
                                        <p:cTn id="132" dur="500"/>
                                        <p:tgtEl>
                                          <p:spTgt spid="140"/>
                                        </p:tgtEl>
                                        <p:attrNameLst>
                                          <p:attrName>ppt_y</p:attrName>
                                        </p:attrNameLst>
                                      </p:cBhvr>
                                      <p:tavLst>
                                        <p:tav tm="0">
                                          <p:val>
                                            <p:strVal val="ppt_y"/>
                                          </p:val>
                                        </p:tav>
                                        <p:tav tm="100000">
                                          <p:val>
                                            <p:strVal val="1+ppt_h/2"/>
                                          </p:val>
                                        </p:tav>
                                      </p:tavLst>
                                    </p:anim>
                                    <p:set>
                                      <p:cBhvr>
                                        <p:cTn id="133" dur="1" fill="hold">
                                          <p:stCondLst>
                                            <p:cond delay="499"/>
                                          </p:stCondLst>
                                        </p:cTn>
                                        <p:tgtEl>
                                          <p:spTgt spid="140"/>
                                        </p:tgtEl>
                                        <p:attrNameLst>
                                          <p:attrName>style.visibility</p:attrName>
                                        </p:attrNameLst>
                                      </p:cBhvr>
                                      <p:to>
                                        <p:strVal val="hidden"/>
                                      </p:to>
                                    </p:set>
                                  </p:childTnLst>
                                </p:cTn>
                              </p:par>
                            </p:childTnLst>
                          </p:cTn>
                        </p:par>
                        <p:par>
                          <p:cTn id="134" fill="hold">
                            <p:stCondLst>
                              <p:cond delay="13000"/>
                            </p:stCondLst>
                            <p:childTnLst>
                              <p:par>
                                <p:cTn id="135" presetID="2" presetClass="exit" presetSubtype="4" fill="hold" nodeType="afterEffect">
                                  <p:stCondLst>
                                    <p:cond delay="0"/>
                                  </p:stCondLst>
                                  <p:childTnLst>
                                    <p:anim calcmode="lin" valueType="num">
                                      <p:cBhvr additive="base">
                                        <p:cTn id="136" dur="500"/>
                                        <p:tgtEl>
                                          <p:spTgt spid="144"/>
                                        </p:tgtEl>
                                        <p:attrNameLst>
                                          <p:attrName>ppt_x</p:attrName>
                                        </p:attrNameLst>
                                      </p:cBhvr>
                                      <p:tavLst>
                                        <p:tav tm="0">
                                          <p:val>
                                            <p:strVal val="ppt_x"/>
                                          </p:val>
                                        </p:tav>
                                        <p:tav tm="100000">
                                          <p:val>
                                            <p:strVal val="ppt_x"/>
                                          </p:val>
                                        </p:tav>
                                      </p:tavLst>
                                    </p:anim>
                                    <p:anim calcmode="lin" valueType="num">
                                      <p:cBhvr additive="base">
                                        <p:cTn id="137" dur="500"/>
                                        <p:tgtEl>
                                          <p:spTgt spid="144"/>
                                        </p:tgtEl>
                                        <p:attrNameLst>
                                          <p:attrName>ppt_y</p:attrName>
                                        </p:attrNameLst>
                                      </p:cBhvr>
                                      <p:tavLst>
                                        <p:tav tm="0">
                                          <p:val>
                                            <p:strVal val="ppt_y"/>
                                          </p:val>
                                        </p:tav>
                                        <p:tav tm="100000">
                                          <p:val>
                                            <p:strVal val="1+ppt_h/2"/>
                                          </p:val>
                                        </p:tav>
                                      </p:tavLst>
                                    </p:anim>
                                    <p:set>
                                      <p:cBhvr>
                                        <p:cTn id="138" dur="1" fill="hold">
                                          <p:stCondLst>
                                            <p:cond delay="499"/>
                                          </p:stCondLst>
                                        </p:cTn>
                                        <p:tgtEl>
                                          <p:spTgt spid="144"/>
                                        </p:tgtEl>
                                        <p:attrNameLst>
                                          <p:attrName>style.visibility</p:attrName>
                                        </p:attrNameLst>
                                      </p:cBhvr>
                                      <p:to>
                                        <p:strVal val="hidden"/>
                                      </p:to>
                                    </p:set>
                                  </p:childTnLst>
                                </p:cTn>
                              </p:par>
                            </p:childTnLst>
                          </p:cTn>
                        </p:par>
                        <p:par>
                          <p:cTn id="139" fill="hold">
                            <p:stCondLst>
                              <p:cond delay="13500"/>
                            </p:stCondLst>
                            <p:childTnLst>
                              <p:par>
                                <p:cTn id="140" presetID="2" presetClass="exit" presetSubtype="4" fill="hold" nodeType="afterEffect">
                                  <p:stCondLst>
                                    <p:cond delay="0"/>
                                  </p:stCondLst>
                                  <p:childTnLst>
                                    <p:anim calcmode="lin" valueType="num">
                                      <p:cBhvr additive="base">
                                        <p:cTn id="141" dur="500"/>
                                        <p:tgtEl>
                                          <p:spTgt spid="148"/>
                                        </p:tgtEl>
                                        <p:attrNameLst>
                                          <p:attrName>ppt_x</p:attrName>
                                        </p:attrNameLst>
                                      </p:cBhvr>
                                      <p:tavLst>
                                        <p:tav tm="0">
                                          <p:val>
                                            <p:strVal val="ppt_x"/>
                                          </p:val>
                                        </p:tav>
                                        <p:tav tm="100000">
                                          <p:val>
                                            <p:strVal val="ppt_x"/>
                                          </p:val>
                                        </p:tav>
                                      </p:tavLst>
                                    </p:anim>
                                    <p:anim calcmode="lin" valueType="num">
                                      <p:cBhvr additive="base">
                                        <p:cTn id="142" dur="500"/>
                                        <p:tgtEl>
                                          <p:spTgt spid="148"/>
                                        </p:tgtEl>
                                        <p:attrNameLst>
                                          <p:attrName>ppt_y</p:attrName>
                                        </p:attrNameLst>
                                      </p:cBhvr>
                                      <p:tavLst>
                                        <p:tav tm="0">
                                          <p:val>
                                            <p:strVal val="ppt_y"/>
                                          </p:val>
                                        </p:tav>
                                        <p:tav tm="100000">
                                          <p:val>
                                            <p:strVal val="1+ppt_h/2"/>
                                          </p:val>
                                        </p:tav>
                                      </p:tavLst>
                                    </p:anim>
                                    <p:set>
                                      <p:cBhvr>
                                        <p:cTn id="143" dur="1" fill="hold">
                                          <p:stCondLst>
                                            <p:cond delay="499"/>
                                          </p:stCondLst>
                                        </p:cTn>
                                        <p:tgtEl>
                                          <p:spTgt spid="148"/>
                                        </p:tgtEl>
                                        <p:attrNameLst>
                                          <p:attrName>style.visibility</p:attrName>
                                        </p:attrNameLst>
                                      </p:cBhvr>
                                      <p:to>
                                        <p:strVal val="hidden"/>
                                      </p:to>
                                    </p:set>
                                  </p:childTnLst>
                                </p:cTn>
                              </p:par>
                            </p:childTnLst>
                          </p:cTn>
                        </p:par>
                        <p:par>
                          <p:cTn id="144" fill="hold">
                            <p:stCondLst>
                              <p:cond delay="14000"/>
                            </p:stCondLst>
                            <p:childTnLst>
                              <p:par>
                                <p:cTn id="145" presetID="2" presetClass="exit" presetSubtype="4" fill="hold" nodeType="afterEffect">
                                  <p:stCondLst>
                                    <p:cond delay="0"/>
                                  </p:stCondLst>
                                  <p:childTnLst>
                                    <p:anim calcmode="lin" valueType="num">
                                      <p:cBhvr additive="base">
                                        <p:cTn id="146" dur="500"/>
                                        <p:tgtEl>
                                          <p:spTgt spid="152"/>
                                        </p:tgtEl>
                                        <p:attrNameLst>
                                          <p:attrName>ppt_x</p:attrName>
                                        </p:attrNameLst>
                                      </p:cBhvr>
                                      <p:tavLst>
                                        <p:tav tm="0">
                                          <p:val>
                                            <p:strVal val="ppt_x"/>
                                          </p:val>
                                        </p:tav>
                                        <p:tav tm="100000">
                                          <p:val>
                                            <p:strVal val="ppt_x"/>
                                          </p:val>
                                        </p:tav>
                                      </p:tavLst>
                                    </p:anim>
                                    <p:anim calcmode="lin" valueType="num">
                                      <p:cBhvr additive="base">
                                        <p:cTn id="147" dur="500"/>
                                        <p:tgtEl>
                                          <p:spTgt spid="152"/>
                                        </p:tgtEl>
                                        <p:attrNameLst>
                                          <p:attrName>ppt_y</p:attrName>
                                        </p:attrNameLst>
                                      </p:cBhvr>
                                      <p:tavLst>
                                        <p:tav tm="0">
                                          <p:val>
                                            <p:strVal val="ppt_y"/>
                                          </p:val>
                                        </p:tav>
                                        <p:tav tm="100000">
                                          <p:val>
                                            <p:strVal val="1+ppt_h/2"/>
                                          </p:val>
                                        </p:tav>
                                      </p:tavLst>
                                    </p:anim>
                                    <p:set>
                                      <p:cBhvr>
                                        <p:cTn id="148" dur="1" fill="hold">
                                          <p:stCondLst>
                                            <p:cond delay="499"/>
                                          </p:stCondLst>
                                        </p:cTn>
                                        <p:tgtEl>
                                          <p:spTgt spid="152"/>
                                        </p:tgtEl>
                                        <p:attrNameLst>
                                          <p:attrName>style.visibility</p:attrName>
                                        </p:attrNameLst>
                                      </p:cBhvr>
                                      <p:to>
                                        <p:strVal val="hidden"/>
                                      </p:to>
                                    </p:set>
                                  </p:childTnLst>
                                </p:cTn>
                              </p:par>
                              <p:par>
                                <p:cTn id="149" presetID="53" presetClass="entr" presetSubtype="16" fill="hold" grpId="0" nodeType="withEffect">
                                  <p:stCondLst>
                                    <p:cond delay="0"/>
                                  </p:stCondLst>
                                  <p:childTnLst>
                                    <p:set>
                                      <p:cBhvr>
                                        <p:cTn id="150" dur="1" fill="hold">
                                          <p:stCondLst>
                                            <p:cond delay="0"/>
                                          </p:stCondLst>
                                        </p:cTn>
                                        <p:tgtEl>
                                          <p:spTgt spid="208"/>
                                        </p:tgtEl>
                                        <p:attrNameLst>
                                          <p:attrName>style.visibility</p:attrName>
                                        </p:attrNameLst>
                                      </p:cBhvr>
                                      <p:to>
                                        <p:strVal val="visible"/>
                                      </p:to>
                                    </p:set>
                                    <p:anim calcmode="lin" valueType="num">
                                      <p:cBhvr>
                                        <p:cTn id="151" dur="500" fill="hold"/>
                                        <p:tgtEl>
                                          <p:spTgt spid="208"/>
                                        </p:tgtEl>
                                        <p:attrNameLst>
                                          <p:attrName>ppt_w</p:attrName>
                                        </p:attrNameLst>
                                      </p:cBhvr>
                                      <p:tavLst>
                                        <p:tav tm="0">
                                          <p:val>
                                            <p:fltVal val="0"/>
                                          </p:val>
                                        </p:tav>
                                        <p:tav tm="100000">
                                          <p:val>
                                            <p:strVal val="#ppt_w"/>
                                          </p:val>
                                        </p:tav>
                                      </p:tavLst>
                                    </p:anim>
                                    <p:anim calcmode="lin" valueType="num">
                                      <p:cBhvr>
                                        <p:cTn id="152" dur="500" fill="hold"/>
                                        <p:tgtEl>
                                          <p:spTgt spid="208"/>
                                        </p:tgtEl>
                                        <p:attrNameLst>
                                          <p:attrName>ppt_h</p:attrName>
                                        </p:attrNameLst>
                                      </p:cBhvr>
                                      <p:tavLst>
                                        <p:tav tm="0">
                                          <p:val>
                                            <p:fltVal val="0"/>
                                          </p:val>
                                        </p:tav>
                                        <p:tav tm="100000">
                                          <p:val>
                                            <p:strVal val="#ppt_h"/>
                                          </p:val>
                                        </p:tav>
                                      </p:tavLst>
                                    </p:anim>
                                    <p:animEffect transition="in" filter="fade">
                                      <p:cBhvr>
                                        <p:cTn id="153" dur="500"/>
                                        <p:tgtEl>
                                          <p:spTgt spid="208"/>
                                        </p:tgtEl>
                                      </p:cBhvr>
                                    </p:animEffect>
                                  </p:childTnLst>
                                </p:cTn>
                              </p:par>
                            </p:childTnLst>
                          </p:cTn>
                        </p:par>
                        <p:par>
                          <p:cTn id="154" fill="hold">
                            <p:stCondLst>
                              <p:cond delay="14500"/>
                            </p:stCondLst>
                            <p:childTnLst>
                              <p:par>
                                <p:cTn id="155" presetID="26" presetClass="emph" presetSubtype="0" fill="hold" grpId="2" nodeType="afterEffect">
                                  <p:stCondLst>
                                    <p:cond delay="0"/>
                                  </p:stCondLst>
                                  <p:childTnLst>
                                    <p:animEffect transition="out" filter="fade">
                                      <p:cBhvr>
                                        <p:cTn id="156" dur="500" tmFilter="0, 0; .2, .5; .8, .5; 1, 0"/>
                                        <p:tgtEl>
                                          <p:spTgt spid="208"/>
                                        </p:tgtEl>
                                      </p:cBhvr>
                                    </p:animEffect>
                                    <p:animScale>
                                      <p:cBhvr>
                                        <p:cTn id="157" dur="250" autoRev="1" fill="hold"/>
                                        <p:tgtEl>
                                          <p:spTgt spid="208"/>
                                        </p:tgtEl>
                                      </p:cBhvr>
                                      <p:by x="105000" y="105000"/>
                                    </p:animScale>
                                  </p:childTnLst>
                                </p:cTn>
                              </p:par>
                            </p:childTnLst>
                          </p:cTn>
                        </p:par>
                        <p:par>
                          <p:cTn id="158" fill="hold">
                            <p:stCondLst>
                              <p:cond delay="15000"/>
                            </p:stCondLst>
                            <p:childTnLst>
                              <p:par>
                                <p:cTn id="159" presetID="2" presetClass="exit" presetSubtype="4" fill="hold" nodeType="afterEffect">
                                  <p:stCondLst>
                                    <p:cond delay="0"/>
                                  </p:stCondLst>
                                  <p:childTnLst>
                                    <p:anim calcmode="lin" valueType="num">
                                      <p:cBhvr additive="base">
                                        <p:cTn id="160" dur="500"/>
                                        <p:tgtEl>
                                          <p:spTgt spid="20"/>
                                        </p:tgtEl>
                                        <p:attrNameLst>
                                          <p:attrName>ppt_x</p:attrName>
                                        </p:attrNameLst>
                                      </p:cBhvr>
                                      <p:tavLst>
                                        <p:tav tm="0">
                                          <p:val>
                                            <p:strVal val="ppt_x"/>
                                          </p:val>
                                        </p:tav>
                                        <p:tav tm="100000">
                                          <p:val>
                                            <p:strVal val="ppt_x"/>
                                          </p:val>
                                        </p:tav>
                                      </p:tavLst>
                                    </p:anim>
                                    <p:anim calcmode="lin" valueType="num">
                                      <p:cBhvr additive="base">
                                        <p:cTn id="161" dur="500"/>
                                        <p:tgtEl>
                                          <p:spTgt spid="20"/>
                                        </p:tgtEl>
                                        <p:attrNameLst>
                                          <p:attrName>ppt_y</p:attrName>
                                        </p:attrNameLst>
                                      </p:cBhvr>
                                      <p:tavLst>
                                        <p:tav tm="0">
                                          <p:val>
                                            <p:strVal val="ppt_y"/>
                                          </p:val>
                                        </p:tav>
                                        <p:tav tm="100000">
                                          <p:val>
                                            <p:strVal val="1+ppt_h/2"/>
                                          </p:val>
                                        </p:tav>
                                      </p:tavLst>
                                    </p:anim>
                                    <p:set>
                                      <p:cBhvr>
                                        <p:cTn id="162" dur="1" fill="hold">
                                          <p:stCondLst>
                                            <p:cond delay="499"/>
                                          </p:stCondLst>
                                        </p:cTn>
                                        <p:tgtEl>
                                          <p:spTgt spid="20"/>
                                        </p:tgtEl>
                                        <p:attrNameLst>
                                          <p:attrName>style.visibility</p:attrName>
                                        </p:attrNameLst>
                                      </p:cBhvr>
                                      <p:to>
                                        <p:strVal val="hidden"/>
                                      </p:to>
                                    </p:set>
                                  </p:childTnLst>
                                </p:cTn>
                              </p:par>
                            </p:childTnLst>
                          </p:cTn>
                        </p:par>
                        <p:par>
                          <p:cTn id="163" fill="hold">
                            <p:stCondLst>
                              <p:cond delay="15500"/>
                            </p:stCondLst>
                            <p:childTnLst>
                              <p:par>
                                <p:cTn id="164" presetID="2" presetClass="exit" presetSubtype="4" fill="hold" nodeType="afterEffect">
                                  <p:stCondLst>
                                    <p:cond delay="0"/>
                                  </p:stCondLst>
                                  <p:childTnLst>
                                    <p:anim calcmode="lin" valueType="num">
                                      <p:cBhvr additive="base">
                                        <p:cTn id="165" dur="500"/>
                                        <p:tgtEl>
                                          <p:spTgt spid="160"/>
                                        </p:tgtEl>
                                        <p:attrNameLst>
                                          <p:attrName>ppt_x</p:attrName>
                                        </p:attrNameLst>
                                      </p:cBhvr>
                                      <p:tavLst>
                                        <p:tav tm="0">
                                          <p:val>
                                            <p:strVal val="ppt_x"/>
                                          </p:val>
                                        </p:tav>
                                        <p:tav tm="100000">
                                          <p:val>
                                            <p:strVal val="ppt_x"/>
                                          </p:val>
                                        </p:tav>
                                      </p:tavLst>
                                    </p:anim>
                                    <p:anim calcmode="lin" valueType="num">
                                      <p:cBhvr additive="base">
                                        <p:cTn id="166" dur="500"/>
                                        <p:tgtEl>
                                          <p:spTgt spid="160"/>
                                        </p:tgtEl>
                                        <p:attrNameLst>
                                          <p:attrName>ppt_y</p:attrName>
                                        </p:attrNameLst>
                                      </p:cBhvr>
                                      <p:tavLst>
                                        <p:tav tm="0">
                                          <p:val>
                                            <p:strVal val="ppt_y"/>
                                          </p:val>
                                        </p:tav>
                                        <p:tav tm="100000">
                                          <p:val>
                                            <p:strVal val="1+ppt_h/2"/>
                                          </p:val>
                                        </p:tav>
                                      </p:tavLst>
                                    </p:anim>
                                    <p:set>
                                      <p:cBhvr>
                                        <p:cTn id="167" dur="1" fill="hold">
                                          <p:stCondLst>
                                            <p:cond delay="499"/>
                                          </p:stCondLst>
                                        </p:cTn>
                                        <p:tgtEl>
                                          <p:spTgt spid="160"/>
                                        </p:tgtEl>
                                        <p:attrNameLst>
                                          <p:attrName>style.visibility</p:attrName>
                                        </p:attrNameLst>
                                      </p:cBhvr>
                                      <p:to>
                                        <p:strVal val="hidden"/>
                                      </p:to>
                                    </p:set>
                                  </p:childTnLst>
                                </p:cTn>
                              </p:par>
                            </p:childTnLst>
                          </p:cTn>
                        </p:par>
                        <p:par>
                          <p:cTn id="168" fill="hold">
                            <p:stCondLst>
                              <p:cond delay="16000"/>
                            </p:stCondLst>
                            <p:childTnLst>
                              <p:par>
                                <p:cTn id="169" presetID="2" presetClass="exit" presetSubtype="4" fill="hold" nodeType="afterEffect">
                                  <p:stCondLst>
                                    <p:cond delay="0"/>
                                  </p:stCondLst>
                                  <p:childTnLst>
                                    <p:anim calcmode="lin" valueType="num">
                                      <p:cBhvr additive="base">
                                        <p:cTn id="170" dur="500"/>
                                        <p:tgtEl>
                                          <p:spTgt spid="164"/>
                                        </p:tgtEl>
                                        <p:attrNameLst>
                                          <p:attrName>ppt_x</p:attrName>
                                        </p:attrNameLst>
                                      </p:cBhvr>
                                      <p:tavLst>
                                        <p:tav tm="0">
                                          <p:val>
                                            <p:strVal val="ppt_x"/>
                                          </p:val>
                                        </p:tav>
                                        <p:tav tm="100000">
                                          <p:val>
                                            <p:strVal val="ppt_x"/>
                                          </p:val>
                                        </p:tav>
                                      </p:tavLst>
                                    </p:anim>
                                    <p:anim calcmode="lin" valueType="num">
                                      <p:cBhvr additive="base">
                                        <p:cTn id="171" dur="500"/>
                                        <p:tgtEl>
                                          <p:spTgt spid="164"/>
                                        </p:tgtEl>
                                        <p:attrNameLst>
                                          <p:attrName>ppt_y</p:attrName>
                                        </p:attrNameLst>
                                      </p:cBhvr>
                                      <p:tavLst>
                                        <p:tav tm="0">
                                          <p:val>
                                            <p:strVal val="ppt_y"/>
                                          </p:val>
                                        </p:tav>
                                        <p:tav tm="100000">
                                          <p:val>
                                            <p:strVal val="1+ppt_h/2"/>
                                          </p:val>
                                        </p:tav>
                                      </p:tavLst>
                                    </p:anim>
                                    <p:set>
                                      <p:cBhvr>
                                        <p:cTn id="172" dur="1" fill="hold">
                                          <p:stCondLst>
                                            <p:cond delay="499"/>
                                          </p:stCondLst>
                                        </p:cTn>
                                        <p:tgtEl>
                                          <p:spTgt spid="164"/>
                                        </p:tgtEl>
                                        <p:attrNameLst>
                                          <p:attrName>style.visibility</p:attrName>
                                        </p:attrNameLst>
                                      </p:cBhvr>
                                      <p:to>
                                        <p:strVal val="hidden"/>
                                      </p:to>
                                    </p:set>
                                  </p:childTnLst>
                                </p:cTn>
                              </p:par>
                            </p:childTnLst>
                          </p:cTn>
                        </p:par>
                        <p:par>
                          <p:cTn id="173" fill="hold">
                            <p:stCondLst>
                              <p:cond delay="16500"/>
                            </p:stCondLst>
                            <p:childTnLst>
                              <p:par>
                                <p:cTn id="174" presetID="2" presetClass="exit" presetSubtype="4" fill="hold" nodeType="afterEffect">
                                  <p:stCondLst>
                                    <p:cond delay="0"/>
                                  </p:stCondLst>
                                  <p:childTnLst>
                                    <p:anim calcmode="lin" valueType="num">
                                      <p:cBhvr additive="base">
                                        <p:cTn id="175" dur="500"/>
                                        <p:tgtEl>
                                          <p:spTgt spid="168"/>
                                        </p:tgtEl>
                                        <p:attrNameLst>
                                          <p:attrName>ppt_x</p:attrName>
                                        </p:attrNameLst>
                                      </p:cBhvr>
                                      <p:tavLst>
                                        <p:tav tm="0">
                                          <p:val>
                                            <p:strVal val="ppt_x"/>
                                          </p:val>
                                        </p:tav>
                                        <p:tav tm="100000">
                                          <p:val>
                                            <p:strVal val="ppt_x"/>
                                          </p:val>
                                        </p:tav>
                                      </p:tavLst>
                                    </p:anim>
                                    <p:anim calcmode="lin" valueType="num">
                                      <p:cBhvr additive="base">
                                        <p:cTn id="176" dur="500"/>
                                        <p:tgtEl>
                                          <p:spTgt spid="168"/>
                                        </p:tgtEl>
                                        <p:attrNameLst>
                                          <p:attrName>ppt_y</p:attrName>
                                        </p:attrNameLst>
                                      </p:cBhvr>
                                      <p:tavLst>
                                        <p:tav tm="0">
                                          <p:val>
                                            <p:strVal val="ppt_y"/>
                                          </p:val>
                                        </p:tav>
                                        <p:tav tm="100000">
                                          <p:val>
                                            <p:strVal val="1+ppt_h/2"/>
                                          </p:val>
                                        </p:tav>
                                      </p:tavLst>
                                    </p:anim>
                                    <p:set>
                                      <p:cBhvr>
                                        <p:cTn id="177" dur="1" fill="hold">
                                          <p:stCondLst>
                                            <p:cond delay="499"/>
                                          </p:stCondLst>
                                        </p:cTn>
                                        <p:tgtEl>
                                          <p:spTgt spid="168"/>
                                        </p:tgtEl>
                                        <p:attrNameLst>
                                          <p:attrName>style.visibility</p:attrName>
                                        </p:attrNameLst>
                                      </p:cBhvr>
                                      <p:to>
                                        <p:strVal val="hidden"/>
                                      </p:to>
                                    </p:set>
                                  </p:childTnLst>
                                </p:cTn>
                              </p:par>
                            </p:childTnLst>
                          </p:cTn>
                        </p:par>
                        <p:par>
                          <p:cTn id="178" fill="hold">
                            <p:stCondLst>
                              <p:cond delay="17000"/>
                            </p:stCondLst>
                            <p:childTnLst>
                              <p:par>
                                <p:cTn id="179" presetID="2" presetClass="exit" presetSubtype="4" fill="hold" nodeType="afterEffect">
                                  <p:stCondLst>
                                    <p:cond delay="0"/>
                                  </p:stCondLst>
                                  <p:childTnLst>
                                    <p:anim calcmode="lin" valueType="num">
                                      <p:cBhvr additive="base">
                                        <p:cTn id="180" dur="500"/>
                                        <p:tgtEl>
                                          <p:spTgt spid="172"/>
                                        </p:tgtEl>
                                        <p:attrNameLst>
                                          <p:attrName>ppt_x</p:attrName>
                                        </p:attrNameLst>
                                      </p:cBhvr>
                                      <p:tavLst>
                                        <p:tav tm="0">
                                          <p:val>
                                            <p:strVal val="ppt_x"/>
                                          </p:val>
                                        </p:tav>
                                        <p:tav tm="100000">
                                          <p:val>
                                            <p:strVal val="ppt_x"/>
                                          </p:val>
                                        </p:tav>
                                      </p:tavLst>
                                    </p:anim>
                                    <p:anim calcmode="lin" valueType="num">
                                      <p:cBhvr additive="base">
                                        <p:cTn id="181" dur="500"/>
                                        <p:tgtEl>
                                          <p:spTgt spid="172"/>
                                        </p:tgtEl>
                                        <p:attrNameLst>
                                          <p:attrName>ppt_y</p:attrName>
                                        </p:attrNameLst>
                                      </p:cBhvr>
                                      <p:tavLst>
                                        <p:tav tm="0">
                                          <p:val>
                                            <p:strVal val="ppt_y"/>
                                          </p:val>
                                        </p:tav>
                                        <p:tav tm="100000">
                                          <p:val>
                                            <p:strVal val="1+ppt_h/2"/>
                                          </p:val>
                                        </p:tav>
                                      </p:tavLst>
                                    </p:anim>
                                    <p:set>
                                      <p:cBhvr>
                                        <p:cTn id="182" dur="1" fill="hold">
                                          <p:stCondLst>
                                            <p:cond delay="499"/>
                                          </p:stCondLst>
                                        </p:cTn>
                                        <p:tgtEl>
                                          <p:spTgt spid="172"/>
                                        </p:tgtEl>
                                        <p:attrNameLst>
                                          <p:attrName>style.visibility</p:attrName>
                                        </p:attrNameLst>
                                      </p:cBhvr>
                                      <p:to>
                                        <p:strVal val="hidden"/>
                                      </p:to>
                                    </p:set>
                                  </p:childTnLst>
                                </p:cTn>
                              </p:par>
                              <p:par>
                                <p:cTn id="183" presetID="53" presetClass="entr" presetSubtype="16" fill="hold" grpId="0" nodeType="withEffect">
                                  <p:stCondLst>
                                    <p:cond delay="0"/>
                                  </p:stCondLst>
                                  <p:childTnLst>
                                    <p:set>
                                      <p:cBhvr>
                                        <p:cTn id="184" dur="1" fill="hold">
                                          <p:stCondLst>
                                            <p:cond delay="0"/>
                                          </p:stCondLst>
                                        </p:cTn>
                                        <p:tgtEl>
                                          <p:spTgt spid="209"/>
                                        </p:tgtEl>
                                        <p:attrNameLst>
                                          <p:attrName>style.visibility</p:attrName>
                                        </p:attrNameLst>
                                      </p:cBhvr>
                                      <p:to>
                                        <p:strVal val="visible"/>
                                      </p:to>
                                    </p:set>
                                    <p:anim calcmode="lin" valueType="num">
                                      <p:cBhvr>
                                        <p:cTn id="185" dur="500" fill="hold"/>
                                        <p:tgtEl>
                                          <p:spTgt spid="209"/>
                                        </p:tgtEl>
                                        <p:attrNameLst>
                                          <p:attrName>ppt_w</p:attrName>
                                        </p:attrNameLst>
                                      </p:cBhvr>
                                      <p:tavLst>
                                        <p:tav tm="0">
                                          <p:val>
                                            <p:fltVal val="0"/>
                                          </p:val>
                                        </p:tav>
                                        <p:tav tm="100000">
                                          <p:val>
                                            <p:strVal val="#ppt_w"/>
                                          </p:val>
                                        </p:tav>
                                      </p:tavLst>
                                    </p:anim>
                                    <p:anim calcmode="lin" valueType="num">
                                      <p:cBhvr>
                                        <p:cTn id="186" dur="500" fill="hold"/>
                                        <p:tgtEl>
                                          <p:spTgt spid="209"/>
                                        </p:tgtEl>
                                        <p:attrNameLst>
                                          <p:attrName>ppt_h</p:attrName>
                                        </p:attrNameLst>
                                      </p:cBhvr>
                                      <p:tavLst>
                                        <p:tav tm="0">
                                          <p:val>
                                            <p:fltVal val="0"/>
                                          </p:val>
                                        </p:tav>
                                        <p:tav tm="100000">
                                          <p:val>
                                            <p:strVal val="#ppt_h"/>
                                          </p:val>
                                        </p:tav>
                                      </p:tavLst>
                                    </p:anim>
                                    <p:animEffect transition="in" filter="fade">
                                      <p:cBhvr>
                                        <p:cTn id="187" dur="500"/>
                                        <p:tgtEl>
                                          <p:spTgt spid="209"/>
                                        </p:tgtEl>
                                      </p:cBhvr>
                                    </p:animEffect>
                                  </p:childTnLst>
                                </p:cTn>
                              </p:par>
                            </p:childTnLst>
                          </p:cTn>
                        </p:par>
                        <p:par>
                          <p:cTn id="188" fill="hold">
                            <p:stCondLst>
                              <p:cond delay="17500"/>
                            </p:stCondLst>
                            <p:childTnLst>
                              <p:par>
                                <p:cTn id="189" presetID="26" presetClass="emph" presetSubtype="0" fill="hold" grpId="1" nodeType="afterEffect">
                                  <p:stCondLst>
                                    <p:cond delay="0"/>
                                  </p:stCondLst>
                                  <p:childTnLst>
                                    <p:animEffect transition="out" filter="fade">
                                      <p:cBhvr>
                                        <p:cTn id="190" dur="500" tmFilter="0, 0; .2, .5; .8, .5; 1, 0"/>
                                        <p:tgtEl>
                                          <p:spTgt spid="209"/>
                                        </p:tgtEl>
                                      </p:cBhvr>
                                    </p:animEffect>
                                    <p:animScale>
                                      <p:cBhvr>
                                        <p:cTn id="191" dur="250" autoRev="1" fill="hold"/>
                                        <p:tgtEl>
                                          <p:spTgt spid="209"/>
                                        </p:tgtEl>
                                      </p:cBhvr>
                                      <p:by x="105000" y="105000"/>
                                    </p:animScale>
                                  </p:childTnLst>
                                </p:cTn>
                              </p:par>
                            </p:childTnLst>
                          </p:cTn>
                        </p:par>
                        <p:par>
                          <p:cTn id="192" fill="hold">
                            <p:stCondLst>
                              <p:cond delay="18000"/>
                            </p:stCondLst>
                            <p:childTnLst>
                              <p:par>
                                <p:cTn id="193" presetID="2" presetClass="exit" presetSubtype="4" fill="hold" nodeType="afterEffect">
                                  <p:stCondLst>
                                    <p:cond delay="0"/>
                                  </p:stCondLst>
                                  <p:childTnLst>
                                    <p:anim calcmode="lin" valueType="num">
                                      <p:cBhvr additive="base">
                                        <p:cTn id="194" dur="500"/>
                                        <p:tgtEl>
                                          <p:spTgt spid="22"/>
                                        </p:tgtEl>
                                        <p:attrNameLst>
                                          <p:attrName>ppt_x</p:attrName>
                                        </p:attrNameLst>
                                      </p:cBhvr>
                                      <p:tavLst>
                                        <p:tav tm="0">
                                          <p:val>
                                            <p:strVal val="ppt_x"/>
                                          </p:val>
                                        </p:tav>
                                        <p:tav tm="100000">
                                          <p:val>
                                            <p:strVal val="ppt_x"/>
                                          </p:val>
                                        </p:tav>
                                      </p:tavLst>
                                    </p:anim>
                                    <p:anim calcmode="lin" valueType="num">
                                      <p:cBhvr additive="base">
                                        <p:cTn id="195" dur="500"/>
                                        <p:tgtEl>
                                          <p:spTgt spid="22"/>
                                        </p:tgtEl>
                                        <p:attrNameLst>
                                          <p:attrName>ppt_y</p:attrName>
                                        </p:attrNameLst>
                                      </p:cBhvr>
                                      <p:tavLst>
                                        <p:tav tm="0">
                                          <p:val>
                                            <p:strVal val="ppt_y"/>
                                          </p:val>
                                        </p:tav>
                                        <p:tav tm="100000">
                                          <p:val>
                                            <p:strVal val="1+ppt_h/2"/>
                                          </p:val>
                                        </p:tav>
                                      </p:tavLst>
                                    </p:anim>
                                    <p:set>
                                      <p:cBhvr>
                                        <p:cTn id="196" dur="1" fill="hold">
                                          <p:stCondLst>
                                            <p:cond delay="499"/>
                                          </p:stCondLst>
                                        </p:cTn>
                                        <p:tgtEl>
                                          <p:spTgt spid="22"/>
                                        </p:tgtEl>
                                        <p:attrNameLst>
                                          <p:attrName>style.visibility</p:attrName>
                                        </p:attrNameLst>
                                      </p:cBhvr>
                                      <p:to>
                                        <p:strVal val="hidden"/>
                                      </p:to>
                                    </p:set>
                                  </p:childTnLst>
                                </p:cTn>
                              </p:par>
                            </p:childTnLst>
                          </p:cTn>
                        </p:par>
                        <p:par>
                          <p:cTn id="197" fill="hold">
                            <p:stCondLst>
                              <p:cond delay="18500"/>
                            </p:stCondLst>
                            <p:childTnLst>
                              <p:par>
                                <p:cTn id="198" presetID="2" presetClass="exit" presetSubtype="4" fill="hold" nodeType="afterEffect">
                                  <p:stCondLst>
                                    <p:cond delay="0"/>
                                  </p:stCondLst>
                                  <p:childTnLst>
                                    <p:anim calcmode="lin" valueType="num">
                                      <p:cBhvr additive="base">
                                        <p:cTn id="199" dur="500"/>
                                        <p:tgtEl>
                                          <p:spTgt spid="180"/>
                                        </p:tgtEl>
                                        <p:attrNameLst>
                                          <p:attrName>ppt_x</p:attrName>
                                        </p:attrNameLst>
                                      </p:cBhvr>
                                      <p:tavLst>
                                        <p:tav tm="0">
                                          <p:val>
                                            <p:strVal val="ppt_x"/>
                                          </p:val>
                                        </p:tav>
                                        <p:tav tm="100000">
                                          <p:val>
                                            <p:strVal val="ppt_x"/>
                                          </p:val>
                                        </p:tav>
                                      </p:tavLst>
                                    </p:anim>
                                    <p:anim calcmode="lin" valueType="num">
                                      <p:cBhvr additive="base">
                                        <p:cTn id="200" dur="500"/>
                                        <p:tgtEl>
                                          <p:spTgt spid="180"/>
                                        </p:tgtEl>
                                        <p:attrNameLst>
                                          <p:attrName>ppt_y</p:attrName>
                                        </p:attrNameLst>
                                      </p:cBhvr>
                                      <p:tavLst>
                                        <p:tav tm="0">
                                          <p:val>
                                            <p:strVal val="ppt_y"/>
                                          </p:val>
                                        </p:tav>
                                        <p:tav tm="100000">
                                          <p:val>
                                            <p:strVal val="1+ppt_h/2"/>
                                          </p:val>
                                        </p:tav>
                                      </p:tavLst>
                                    </p:anim>
                                    <p:set>
                                      <p:cBhvr>
                                        <p:cTn id="201" dur="1" fill="hold">
                                          <p:stCondLst>
                                            <p:cond delay="499"/>
                                          </p:stCondLst>
                                        </p:cTn>
                                        <p:tgtEl>
                                          <p:spTgt spid="180"/>
                                        </p:tgtEl>
                                        <p:attrNameLst>
                                          <p:attrName>style.visibility</p:attrName>
                                        </p:attrNameLst>
                                      </p:cBhvr>
                                      <p:to>
                                        <p:strVal val="hidden"/>
                                      </p:to>
                                    </p:set>
                                  </p:childTnLst>
                                </p:cTn>
                              </p:par>
                            </p:childTnLst>
                          </p:cTn>
                        </p:par>
                        <p:par>
                          <p:cTn id="202" fill="hold">
                            <p:stCondLst>
                              <p:cond delay="19000"/>
                            </p:stCondLst>
                            <p:childTnLst>
                              <p:par>
                                <p:cTn id="203" presetID="2" presetClass="exit" presetSubtype="4" fill="hold" nodeType="afterEffect">
                                  <p:stCondLst>
                                    <p:cond delay="0"/>
                                  </p:stCondLst>
                                  <p:childTnLst>
                                    <p:anim calcmode="lin" valueType="num">
                                      <p:cBhvr additive="base">
                                        <p:cTn id="204" dur="500"/>
                                        <p:tgtEl>
                                          <p:spTgt spid="184"/>
                                        </p:tgtEl>
                                        <p:attrNameLst>
                                          <p:attrName>ppt_x</p:attrName>
                                        </p:attrNameLst>
                                      </p:cBhvr>
                                      <p:tavLst>
                                        <p:tav tm="0">
                                          <p:val>
                                            <p:strVal val="ppt_x"/>
                                          </p:val>
                                        </p:tav>
                                        <p:tav tm="100000">
                                          <p:val>
                                            <p:strVal val="ppt_x"/>
                                          </p:val>
                                        </p:tav>
                                      </p:tavLst>
                                    </p:anim>
                                    <p:anim calcmode="lin" valueType="num">
                                      <p:cBhvr additive="base">
                                        <p:cTn id="205" dur="500"/>
                                        <p:tgtEl>
                                          <p:spTgt spid="184"/>
                                        </p:tgtEl>
                                        <p:attrNameLst>
                                          <p:attrName>ppt_y</p:attrName>
                                        </p:attrNameLst>
                                      </p:cBhvr>
                                      <p:tavLst>
                                        <p:tav tm="0">
                                          <p:val>
                                            <p:strVal val="ppt_y"/>
                                          </p:val>
                                        </p:tav>
                                        <p:tav tm="100000">
                                          <p:val>
                                            <p:strVal val="1+ppt_h/2"/>
                                          </p:val>
                                        </p:tav>
                                      </p:tavLst>
                                    </p:anim>
                                    <p:set>
                                      <p:cBhvr>
                                        <p:cTn id="206" dur="1" fill="hold">
                                          <p:stCondLst>
                                            <p:cond delay="499"/>
                                          </p:stCondLst>
                                        </p:cTn>
                                        <p:tgtEl>
                                          <p:spTgt spid="184"/>
                                        </p:tgtEl>
                                        <p:attrNameLst>
                                          <p:attrName>style.visibility</p:attrName>
                                        </p:attrNameLst>
                                      </p:cBhvr>
                                      <p:to>
                                        <p:strVal val="hidden"/>
                                      </p:to>
                                    </p:set>
                                  </p:childTnLst>
                                </p:cTn>
                              </p:par>
                            </p:childTnLst>
                          </p:cTn>
                        </p:par>
                        <p:par>
                          <p:cTn id="207" fill="hold">
                            <p:stCondLst>
                              <p:cond delay="19500"/>
                            </p:stCondLst>
                            <p:childTnLst>
                              <p:par>
                                <p:cTn id="208" presetID="2" presetClass="exit" presetSubtype="4" fill="hold" nodeType="afterEffect">
                                  <p:stCondLst>
                                    <p:cond delay="0"/>
                                  </p:stCondLst>
                                  <p:childTnLst>
                                    <p:anim calcmode="lin" valueType="num">
                                      <p:cBhvr additive="base">
                                        <p:cTn id="209" dur="500"/>
                                        <p:tgtEl>
                                          <p:spTgt spid="188"/>
                                        </p:tgtEl>
                                        <p:attrNameLst>
                                          <p:attrName>ppt_x</p:attrName>
                                        </p:attrNameLst>
                                      </p:cBhvr>
                                      <p:tavLst>
                                        <p:tav tm="0">
                                          <p:val>
                                            <p:strVal val="ppt_x"/>
                                          </p:val>
                                        </p:tav>
                                        <p:tav tm="100000">
                                          <p:val>
                                            <p:strVal val="ppt_x"/>
                                          </p:val>
                                        </p:tav>
                                      </p:tavLst>
                                    </p:anim>
                                    <p:anim calcmode="lin" valueType="num">
                                      <p:cBhvr additive="base">
                                        <p:cTn id="210" dur="500"/>
                                        <p:tgtEl>
                                          <p:spTgt spid="188"/>
                                        </p:tgtEl>
                                        <p:attrNameLst>
                                          <p:attrName>ppt_y</p:attrName>
                                        </p:attrNameLst>
                                      </p:cBhvr>
                                      <p:tavLst>
                                        <p:tav tm="0">
                                          <p:val>
                                            <p:strVal val="ppt_y"/>
                                          </p:val>
                                        </p:tav>
                                        <p:tav tm="100000">
                                          <p:val>
                                            <p:strVal val="1+ppt_h/2"/>
                                          </p:val>
                                        </p:tav>
                                      </p:tavLst>
                                    </p:anim>
                                    <p:set>
                                      <p:cBhvr>
                                        <p:cTn id="211" dur="1" fill="hold">
                                          <p:stCondLst>
                                            <p:cond delay="499"/>
                                          </p:stCondLst>
                                        </p:cTn>
                                        <p:tgtEl>
                                          <p:spTgt spid="188"/>
                                        </p:tgtEl>
                                        <p:attrNameLst>
                                          <p:attrName>style.visibility</p:attrName>
                                        </p:attrNameLst>
                                      </p:cBhvr>
                                      <p:to>
                                        <p:strVal val="hidden"/>
                                      </p:to>
                                    </p:set>
                                  </p:childTnLst>
                                </p:cTn>
                              </p:par>
                            </p:childTnLst>
                          </p:cTn>
                        </p:par>
                        <p:par>
                          <p:cTn id="212" fill="hold">
                            <p:stCondLst>
                              <p:cond delay="20000"/>
                            </p:stCondLst>
                            <p:childTnLst>
                              <p:par>
                                <p:cTn id="213" presetID="2" presetClass="exit" presetSubtype="4" fill="hold" nodeType="afterEffect">
                                  <p:stCondLst>
                                    <p:cond delay="0"/>
                                  </p:stCondLst>
                                  <p:childTnLst>
                                    <p:anim calcmode="lin" valueType="num">
                                      <p:cBhvr additive="base">
                                        <p:cTn id="214" dur="500"/>
                                        <p:tgtEl>
                                          <p:spTgt spid="192"/>
                                        </p:tgtEl>
                                        <p:attrNameLst>
                                          <p:attrName>ppt_x</p:attrName>
                                        </p:attrNameLst>
                                      </p:cBhvr>
                                      <p:tavLst>
                                        <p:tav tm="0">
                                          <p:val>
                                            <p:strVal val="ppt_x"/>
                                          </p:val>
                                        </p:tav>
                                        <p:tav tm="100000">
                                          <p:val>
                                            <p:strVal val="ppt_x"/>
                                          </p:val>
                                        </p:tav>
                                      </p:tavLst>
                                    </p:anim>
                                    <p:anim calcmode="lin" valueType="num">
                                      <p:cBhvr additive="base">
                                        <p:cTn id="215" dur="500"/>
                                        <p:tgtEl>
                                          <p:spTgt spid="192"/>
                                        </p:tgtEl>
                                        <p:attrNameLst>
                                          <p:attrName>ppt_y</p:attrName>
                                        </p:attrNameLst>
                                      </p:cBhvr>
                                      <p:tavLst>
                                        <p:tav tm="0">
                                          <p:val>
                                            <p:strVal val="ppt_y"/>
                                          </p:val>
                                        </p:tav>
                                        <p:tav tm="100000">
                                          <p:val>
                                            <p:strVal val="1+ppt_h/2"/>
                                          </p:val>
                                        </p:tav>
                                      </p:tavLst>
                                    </p:anim>
                                    <p:set>
                                      <p:cBhvr>
                                        <p:cTn id="216" dur="1" fill="hold">
                                          <p:stCondLst>
                                            <p:cond delay="499"/>
                                          </p:stCondLst>
                                        </p:cTn>
                                        <p:tgtEl>
                                          <p:spTgt spid="192"/>
                                        </p:tgtEl>
                                        <p:attrNameLst>
                                          <p:attrName>style.visibility</p:attrName>
                                        </p:attrNameLst>
                                      </p:cBhvr>
                                      <p:to>
                                        <p:strVal val="hidden"/>
                                      </p:to>
                                    </p:set>
                                  </p:childTnLst>
                                </p:cTn>
                              </p:par>
                            </p:childTnLst>
                          </p:cTn>
                        </p:par>
                        <p:par>
                          <p:cTn id="217" fill="hold">
                            <p:stCondLst>
                              <p:cond delay="20500"/>
                            </p:stCondLst>
                            <p:childTnLst>
                              <p:par>
                                <p:cTn id="218" presetID="2" presetClass="exit" presetSubtype="4" fill="hold" nodeType="afterEffect">
                                  <p:stCondLst>
                                    <p:cond delay="0"/>
                                  </p:stCondLst>
                                  <p:childTnLst>
                                    <p:anim calcmode="lin" valueType="num">
                                      <p:cBhvr additive="base">
                                        <p:cTn id="219" dur="500"/>
                                        <p:tgtEl>
                                          <p:spTgt spid="196"/>
                                        </p:tgtEl>
                                        <p:attrNameLst>
                                          <p:attrName>ppt_x</p:attrName>
                                        </p:attrNameLst>
                                      </p:cBhvr>
                                      <p:tavLst>
                                        <p:tav tm="0">
                                          <p:val>
                                            <p:strVal val="ppt_x"/>
                                          </p:val>
                                        </p:tav>
                                        <p:tav tm="100000">
                                          <p:val>
                                            <p:strVal val="ppt_x"/>
                                          </p:val>
                                        </p:tav>
                                      </p:tavLst>
                                    </p:anim>
                                    <p:anim calcmode="lin" valueType="num">
                                      <p:cBhvr additive="base">
                                        <p:cTn id="220" dur="500"/>
                                        <p:tgtEl>
                                          <p:spTgt spid="196"/>
                                        </p:tgtEl>
                                        <p:attrNameLst>
                                          <p:attrName>ppt_y</p:attrName>
                                        </p:attrNameLst>
                                      </p:cBhvr>
                                      <p:tavLst>
                                        <p:tav tm="0">
                                          <p:val>
                                            <p:strVal val="ppt_y"/>
                                          </p:val>
                                        </p:tav>
                                        <p:tav tm="100000">
                                          <p:val>
                                            <p:strVal val="1+ppt_h/2"/>
                                          </p:val>
                                        </p:tav>
                                      </p:tavLst>
                                    </p:anim>
                                    <p:set>
                                      <p:cBhvr>
                                        <p:cTn id="221" dur="1" fill="hold">
                                          <p:stCondLst>
                                            <p:cond delay="499"/>
                                          </p:stCondLst>
                                        </p:cTn>
                                        <p:tgtEl>
                                          <p:spTgt spid="196"/>
                                        </p:tgtEl>
                                        <p:attrNameLst>
                                          <p:attrName>style.visibility</p:attrName>
                                        </p:attrNameLst>
                                      </p:cBhvr>
                                      <p:to>
                                        <p:strVal val="hidden"/>
                                      </p:to>
                                    </p:set>
                                  </p:childTnLst>
                                </p:cTn>
                              </p:par>
                            </p:childTnLst>
                          </p:cTn>
                        </p:par>
                        <p:par>
                          <p:cTn id="222" fill="hold">
                            <p:stCondLst>
                              <p:cond delay="21000"/>
                            </p:stCondLst>
                            <p:childTnLst>
                              <p:par>
                                <p:cTn id="223" presetID="2" presetClass="exit" presetSubtype="4" fill="hold" nodeType="afterEffect">
                                  <p:stCondLst>
                                    <p:cond delay="0"/>
                                  </p:stCondLst>
                                  <p:childTnLst>
                                    <p:anim calcmode="lin" valueType="num">
                                      <p:cBhvr additive="base">
                                        <p:cTn id="224" dur="500"/>
                                        <p:tgtEl>
                                          <p:spTgt spid="200"/>
                                        </p:tgtEl>
                                        <p:attrNameLst>
                                          <p:attrName>ppt_x</p:attrName>
                                        </p:attrNameLst>
                                      </p:cBhvr>
                                      <p:tavLst>
                                        <p:tav tm="0">
                                          <p:val>
                                            <p:strVal val="ppt_x"/>
                                          </p:val>
                                        </p:tav>
                                        <p:tav tm="100000">
                                          <p:val>
                                            <p:strVal val="ppt_x"/>
                                          </p:val>
                                        </p:tav>
                                      </p:tavLst>
                                    </p:anim>
                                    <p:anim calcmode="lin" valueType="num">
                                      <p:cBhvr additive="base">
                                        <p:cTn id="225" dur="500"/>
                                        <p:tgtEl>
                                          <p:spTgt spid="200"/>
                                        </p:tgtEl>
                                        <p:attrNameLst>
                                          <p:attrName>ppt_y</p:attrName>
                                        </p:attrNameLst>
                                      </p:cBhvr>
                                      <p:tavLst>
                                        <p:tav tm="0">
                                          <p:val>
                                            <p:strVal val="ppt_y"/>
                                          </p:val>
                                        </p:tav>
                                        <p:tav tm="100000">
                                          <p:val>
                                            <p:strVal val="1+ppt_h/2"/>
                                          </p:val>
                                        </p:tav>
                                      </p:tavLst>
                                    </p:anim>
                                    <p:set>
                                      <p:cBhvr>
                                        <p:cTn id="226" dur="1" fill="hold">
                                          <p:stCondLst>
                                            <p:cond delay="499"/>
                                          </p:stCondLst>
                                        </p:cTn>
                                        <p:tgtEl>
                                          <p:spTgt spid="200"/>
                                        </p:tgtEl>
                                        <p:attrNameLst>
                                          <p:attrName>style.visibility</p:attrName>
                                        </p:attrNameLst>
                                      </p:cBhvr>
                                      <p:to>
                                        <p:strVal val="hidden"/>
                                      </p:to>
                                    </p:set>
                                  </p:childTnLst>
                                </p:cTn>
                              </p:par>
                              <p:par>
                                <p:cTn id="227" presetID="53" presetClass="entr" presetSubtype="16" fill="hold" grpId="0" nodeType="withEffect">
                                  <p:stCondLst>
                                    <p:cond delay="0"/>
                                  </p:stCondLst>
                                  <p:childTnLst>
                                    <p:set>
                                      <p:cBhvr>
                                        <p:cTn id="228" dur="1" fill="hold">
                                          <p:stCondLst>
                                            <p:cond delay="0"/>
                                          </p:stCondLst>
                                        </p:cTn>
                                        <p:tgtEl>
                                          <p:spTgt spid="210"/>
                                        </p:tgtEl>
                                        <p:attrNameLst>
                                          <p:attrName>style.visibility</p:attrName>
                                        </p:attrNameLst>
                                      </p:cBhvr>
                                      <p:to>
                                        <p:strVal val="visible"/>
                                      </p:to>
                                    </p:set>
                                    <p:anim calcmode="lin" valueType="num">
                                      <p:cBhvr>
                                        <p:cTn id="229" dur="500" fill="hold"/>
                                        <p:tgtEl>
                                          <p:spTgt spid="210"/>
                                        </p:tgtEl>
                                        <p:attrNameLst>
                                          <p:attrName>ppt_w</p:attrName>
                                        </p:attrNameLst>
                                      </p:cBhvr>
                                      <p:tavLst>
                                        <p:tav tm="0">
                                          <p:val>
                                            <p:fltVal val="0"/>
                                          </p:val>
                                        </p:tav>
                                        <p:tav tm="100000">
                                          <p:val>
                                            <p:strVal val="#ppt_w"/>
                                          </p:val>
                                        </p:tav>
                                      </p:tavLst>
                                    </p:anim>
                                    <p:anim calcmode="lin" valueType="num">
                                      <p:cBhvr>
                                        <p:cTn id="230" dur="500" fill="hold"/>
                                        <p:tgtEl>
                                          <p:spTgt spid="210"/>
                                        </p:tgtEl>
                                        <p:attrNameLst>
                                          <p:attrName>ppt_h</p:attrName>
                                        </p:attrNameLst>
                                      </p:cBhvr>
                                      <p:tavLst>
                                        <p:tav tm="0">
                                          <p:val>
                                            <p:fltVal val="0"/>
                                          </p:val>
                                        </p:tav>
                                        <p:tav tm="100000">
                                          <p:val>
                                            <p:strVal val="#ppt_h"/>
                                          </p:val>
                                        </p:tav>
                                      </p:tavLst>
                                    </p:anim>
                                    <p:animEffect transition="in" filter="fade">
                                      <p:cBhvr>
                                        <p:cTn id="231" dur="500"/>
                                        <p:tgtEl>
                                          <p:spTgt spid="210"/>
                                        </p:tgtEl>
                                      </p:cBhvr>
                                    </p:animEffect>
                                  </p:childTnLst>
                                </p:cTn>
                              </p:par>
                            </p:childTnLst>
                          </p:cTn>
                        </p:par>
                        <p:par>
                          <p:cTn id="232" fill="hold">
                            <p:stCondLst>
                              <p:cond delay="21500"/>
                            </p:stCondLst>
                            <p:childTnLst>
                              <p:par>
                                <p:cTn id="233" presetID="26" presetClass="emph" presetSubtype="0" fill="hold" grpId="1" nodeType="afterEffect">
                                  <p:stCondLst>
                                    <p:cond delay="0"/>
                                  </p:stCondLst>
                                  <p:childTnLst>
                                    <p:animEffect transition="out" filter="fade">
                                      <p:cBhvr>
                                        <p:cTn id="234" dur="500" tmFilter="0, 0; .2, .5; .8, .5; 1, 0"/>
                                        <p:tgtEl>
                                          <p:spTgt spid="210"/>
                                        </p:tgtEl>
                                      </p:cBhvr>
                                    </p:animEffect>
                                    <p:animScale>
                                      <p:cBhvr>
                                        <p:cTn id="235" dur="250" autoRev="1" fill="hold"/>
                                        <p:tgtEl>
                                          <p:spTgt spid="210"/>
                                        </p:tgtEl>
                                      </p:cBhvr>
                                      <p:by x="105000" y="105000"/>
                                    </p:animScale>
                                  </p:childTnLst>
                                </p:cTn>
                              </p:par>
                            </p:childTnLst>
                          </p:cTn>
                        </p:par>
                        <p:par>
                          <p:cTn id="236" fill="hold">
                            <p:stCondLst>
                              <p:cond delay="22000"/>
                            </p:stCondLst>
                            <p:childTnLst>
                              <p:par>
                                <p:cTn id="237" presetID="2" presetClass="exit" presetSubtype="4" fill="hold" nodeType="afterEffect">
                                  <p:stCondLst>
                                    <p:cond delay="0"/>
                                  </p:stCondLst>
                                  <p:childTnLst>
                                    <p:anim calcmode="lin" valueType="num">
                                      <p:cBhvr additive="base">
                                        <p:cTn id="238" dur="500"/>
                                        <p:tgtEl>
                                          <p:spTgt spid="26"/>
                                        </p:tgtEl>
                                        <p:attrNameLst>
                                          <p:attrName>ppt_x</p:attrName>
                                        </p:attrNameLst>
                                      </p:cBhvr>
                                      <p:tavLst>
                                        <p:tav tm="0">
                                          <p:val>
                                            <p:strVal val="ppt_x"/>
                                          </p:val>
                                        </p:tav>
                                        <p:tav tm="100000">
                                          <p:val>
                                            <p:strVal val="ppt_x"/>
                                          </p:val>
                                        </p:tav>
                                      </p:tavLst>
                                    </p:anim>
                                    <p:anim calcmode="lin" valueType="num">
                                      <p:cBhvr additive="base">
                                        <p:cTn id="239" dur="500"/>
                                        <p:tgtEl>
                                          <p:spTgt spid="26"/>
                                        </p:tgtEl>
                                        <p:attrNameLst>
                                          <p:attrName>ppt_y</p:attrName>
                                        </p:attrNameLst>
                                      </p:cBhvr>
                                      <p:tavLst>
                                        <p:tav tm="0">
                                          <p:val>
                                            <p:strVal val="ppt_y"/>
                                          </p:val>
                                        </p:tav>
                                        <p:tav tm="100000">
                                          <p:val>
                                            <p:strVal val="1+ppt_h/2"/>
                                          </p:val>
                                        </p:tav>
                                      </p:tavLst>
                                    </p:anim>
                                    <p:set>
                                      <p:cBhvr>
                                        <p:cTn id="240" dur="1" fill="hold">
                                          <p:stCondLst>
                                            <p:cond delay="499"/>
                                          </p:stCondLst>
                                        </p:cTn>
                                        <p:tgtEl>
                                          <p:spTgt spid="26"/>
                                        </p:tgtEl>
                                        <p:attrNameLst>
                                          <p:attrName>style.visibility</p:attrName>
                                        </p:attrNameLst>
                                      </p:cBhvr>
                                      <p:to>
                                        <p:strVal val="hidden"/>
                                      </p:to>
                                    </p:set>
                                  </p:childTnLst>
                                </p:cTn>
                              </p:par>
                            </p:childTnLst>
                          </p:cTn>
                        </p:par>
                        <p:par>
                          <p:cTn id="241" fill="hold">
                            <p:stCondLst>
                              <p:cond delay="22500"/>
                            </p:stCondLst>
                            <p:childTnLst>
                              <p:par>
                                <p:cTn id="242" presetID="10" presetClass="entr" presetSubtype="0" fill="hold" nodeType="afterEffect">
                                  <p:stCondLst>
                                    <p:cond delay="0"/>
                                  </p:stCondLst>
                                  <p:childTnLst>
                                    <p:set>
                                      <p:cBhvr>
                                        <p:cTn id="243" dur="1" fill="hold">
                                          <p:stCondLst>
                                            <p:cond delay="0"/>
                                          </p:stCondLst>
                                        </p:cTn>
                                        <p:tgtEl>
                                          <p:spTgt spid="32"/>
                                        </p:tgtEl>
                                        <p:attrNameLst>
                                          <p:attrName>style.visibility</p:attrName>
                                        </p:attrNameLst>
                                      </p:cBhvr>
                                      <p:to>
                                        <p:strVal val="visible"/>
                                      </p:to>
                                    </p:set>
                                    <p:animEffect transition="in" filter="fade">
                                      <p:cBhvr>
                                        <p:cTn id="244" dur="500"/>
                                        <p:tgtEl>
                                          <p:spTgt spid="32"/>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43"/>
                                        </p:tgtEl>
                                        <p:attrNameLst>
                                          <p:attrName>style.visibility</p:attrName>
                                        </p:attrNameLst>
                                      </p:cBhvr>
                                      <p:to>
                                        <p:strVal val="visible"/>
                                      </p:to>
                                    </p:set>
                                    <p:animEffect transition="in" filter="fade">
                                      <p:cBhvr>
                                        <p:cTn id="249" dur="500"/>
                                        <p:tgtEl>
                                          <p:spTgt spid="43"/>
                                        </p:tgtEl>
                                      </p:cBhvr>
                                    </p:animEffect>
                                  </p:childTnLst>
                                </p:cTn>
                              </p:par>
                              <p:par>
                                <p:cTn id="250" presetID="1" presetClass="entr" presetSubtype="0" fill="hold" nodeType="withEffect">
                                  <p:stCondLst>
                                    <p:cond delay="0"/>
                                  </p:stCondLst>
                                  <p:childTnLst>
                                    <p:set>
                                      <p:cBhvr>
                                        <p:cTn id="251" dur="1" fill="hold">
                                          <p:stCondLst>
                                            <p:cond delay="0"/>
                                          </p:stCondLst>
                                        </p:cTn>
                                        <p:tgtEl>
                                          <p:spTgt spid="47"/>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45"/>
                                        </p:tgtEl>
                                        <p:attrNameLst>
                                          <p:attrName>style.visibility</p:attrName>
                                        </p:attrNameLst>
                                      </p:cBhvr>
                                      <p:to>
                                        <p:strVal val="visible"/>
                                      </p:to>
                                    </p:set>
                                    <p:animEffect transition="in" filter="fade">
                                      <p:cBhvr>
                                        <p:cTn id="256" dur="500"/>
                                        <p:tgtEl>
                                          <p:spTgt spid="45"/>
                                        </p:tgtEl>
                                      </p:cBhvr>
                                    </p:animEffect>
                                  </p:childTnLst>
                                </p:cTn>
                              </p:par>
                              <p:par>
                                <p:cTn id="257" presetID="10" presetClass="entr" presetSubtype="0" fill="hold" nodeType="withEffect">
                                  <p:stCondLst>
                                    <p:cond delay="0"/>
                                  </p:stCondLst>
                                  <p:childTnLst>
                                    <p:set>
                                      <p:cBhvr>
                                        <p:cTn id="258" dur="1" fill="hold">
                                          <p:stCondLst>
                                            <p:cond delay="0"/>
                                          </p:stCondLst>
                                        </p:cTn>
                                        <p:tgtEl>
                                          <p:spTgt spid="46"/>
                                        </p:tgtEl>
                                        <p:attrNameLst>
                                          <p:attrName>style.visibility</p:attrName>
                                        </p:attrNameLst>
                                      </p:cBhvr>
                                      <p:to>
                                        <p:strVal val="visible"/>
                                      </p:to>
                                    </p:set>
                                    <p:animEffect transition="in" filter="fade">
                                      <p:cBhvr>
                                        <p:cTn id="259" dur="500"/>
                                        <p:tgtEl>
                                          <p:spTgt spid="46"/>
                                        </p:tgtEl>
                                      </p:cBhvr>
                                    </p:animEffect>
                                  </p:childTnLst>
                                </p:cTn>
                              </p:par>
                              <p:par>
                                <p:cTn id="260" presetID="10" presetClass="entr" presetSubtype="0" fill="hold" nodeType="withEffect">
                                  <p:stCondLst>
                                    <p:cond delay="0"/>
                                  </p:stCondLst>
                                  <p:childTnLst>
                                    <p:set>
                                      <p:cBhvr>
                                        <p:cTn id="261" dur="1" fill="hold">
                                          <p:stCondLst>
                                            <p:cond delay="0"/>
                                          </p:stCondLst>
                                        </p:cTn>
                                        <p:tgtEl>
                                          <p:spTgt spid="50"/>
                                        </p:tgtEl>
                                        <p:attrNameLst>
                                          <p:attrName>style.visibility</p:attrName>
                                        </p:attrNameLst>
                                      </p:cBhvr>
                                      <p:to>
                                        <p:strVal val="visible"/>
                                      </p:to>
                                    </p:set>
                                    <p:animEffect transition="in" filter="fade">
                                      <p:cBhvr>
                                        <p:cTn id="2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7" grpId="0"/>
      <p:bldP spid="17" grpId="1"/>
      <p:bldP spid="208" grpId="0"/>
      <p:bldP spid="208" grpId="2"/>
      <p:bldP spid="209" grpId="0"/>
      <p:bldP spid="209" grpId="1"/>
      <p:bldP spid="210" grpId="0"/>
      <p:bldP spid="210" grpId="1"/>
      <p:bldP spid="28"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a:off x="3189393" y="2839136"/>
            <a:ext cx="0" cy="2935432"/>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730777" y="2839136"/>
            <a:ext cx="0" cy="2934461"/>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6106299" y="2839136"/>
            <a:ext cx="0" cy="2966128"/>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7557572" y="2850776"/>
            <a:ext cx="6025" cy="29544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259099739"/>
              </p:ext>
            </p:extLst>
          </p:nvPr>
        </p:nvGraphicFramePr>
        <p:xfrm>
          <a:off x="270128" y="2839136"/>
          <a:ext cx="8747760" cy="266167"/>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4149217349"/>
              </p:ext>
            </p:extLst>
          </p:nvPr>
        </p:nvGraphicFramePr>
        <p:xfrm>
          <a:off x="275289" y="3738897"/>
          <a:ext cx="8747760" cy="266167"/>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891695655"/>
              </p:ext>
            </p:extLst>
          </p:nvPr>
        </p:nvGraphicFramePr>
        <p:xfrm>
          <a:off x="273890" y="4602993"/>
          <a:ext cx="8747760" cy="266167"/>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1341112214"/>
              </p:ext>
            </p:extLst>
          </p:nvPr>
        </p:nvGraphicFramePr>
        <p:xfrm>
          <a:off x="273890" y="5395081"/>
          <a:ext cx="8747760" cy="266167"/>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266167">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c>
                  <a:txBody>
                    <a:bodyPr/>
                    <a:lstStyle/>
                    <a:p>
                      <a:endParaRPr lang="en-GB" sz="600" dirty="0"/>
                    </a:p>
                  </a:txBody>
                  <a:tcPr>
                    <a:solidFill>
                      <a:srgbClr val="FFFF99"/>
                    </a:solidFill>
                  </a:tcPr>
                </a:tc>
                <a:tc>
                  <a:txBody>
                    <a:bodyPr/>
                    <a:lstStyle/>
                    <a:p>
                      <a:endParaRPr lang="en-GB" sz="600" dirty="0"/>
                    </a:p>
                  </a:txBody>
                  <a:tcPr>
                    <a:solidFill>
                      <a:srgbClr val="C1FDA9"/>
                    </a:solidFill>
                  </a:tcPr>
                </a:tc>
              </a:tr>
            </a:tbl>
          </a:graphicData>
        </a:graphic>
      </p:graphicFrame>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extBox 19"/>
          <p:cNvSpPr txBox="1"/>
          <p:nvPr/>
        </p:nvSpPr>
        <p:spPr>
          <a:xfrm>
            <a:off x="5880860" y="3406999"/>
            <a:ext cx="1067404" cy="369332"/>
          </a:xfrm>
          <a:prstGeom prst="rect">
            <a:avLst/>
          </a:prstGeom>
          <a:noFill/>
          <a:ln>
            <a:noFill/>
          </a:ln>
        </p:spPr>
        <p:txBody>
          <a:bodyPr wrap="square" rtlCol="0">
            <a:spAutoFit/>
          </a:bodyPr>
          <a:lstStyle/>
          <a:p>
            <a:r>
              <a:rPr lang="en-GB" b="1" cap="small" dirty="0" smtClean="0">
                <a:solidFill>
                  <a:srgbClr val="FF0000"/>
                </a:solidFill>
                <a:latin typeface="Book Antiqua" panose="02040602050305030304" pitchFamily="18" charset="0"/>
              </a:rPr>
              <a:t>1 day</a:t>
            </a:r>
            <a:endParaRPr lang="en-GB" b="1" cap="small" dirty="0">
              <a:solidFill>
                <a:srgbClr val="FF0000"/>
              </a:solidFill>
              <a:latin typeface="Book Antiqua" panose="02040602050305030304" pitchFamily="18" charset="0"/>
            </a:endParaRPr>
          </a:p>
        </p:txBody>
      </p:sp>
      <p:sp>
        <p:nvSpPr>
          <p:cNvPr id="39" name="TextBox 38"/>
          <p:cNvSpPr txBox="1"/>
          <p:nvPr/>
        </p:nvSpPr>
        <p:spPr>
          <a:xfrm>
            <a:off x="251520" y="44624"/>
            <a:ext cx="8640960" cy="1077218"/>
          </a:xfrm>
          <a:prstGeom prst="rect">
            <a:avLst/>
          </a:prstGeom>
          <a:noFill/>
        </p:spPr>
        <p:txBody>
          <a:bodyPr wrap="square" rtlCol="0">
            <a:spAutoFit/>
          </a:bodyPr>
          <a:lstStyle/>
          <a:p>
            <a:pPr algn="ctr"/>
            <a:r>
              <a:rPr lang="en-GB" sz="3200" b="1" dirty="0" smtClean="0">
                <a:latin typeface="Book Antiqua" pitchFamily="18" charset="0"/>
              </a:rPr>
              <a:t>How many days difference was there between the daffodil flowering dates?</a:t>
            </a:r>
            <a:endParaRPr lang="en-GB" sz="3200" b="1" dirty="0">
              <a:latin typeface="Book Antiqua" pitchFamily="18" charset="0"/>
            </a:endParaRPr>
          </a:p>
        </p:txBody>
      </p:sp>
      <p:sp>
        <p:nvSpPr>
          <p:cNvPr id="22" name="TextBox 21"/>
          <p:cNvSpPr txBox="1"/>
          <p:nvPr/>
        </p:nvSpPr>
        <p:spPr>
          <a:xfrm>
            <a:off x="1871396" y="4157440"/>
            <a:ext cx="1080120" cy="369332"/>
          </a:xfrm>
          <a:prstGeom prst="rect">
            <a:avLst/>
          </a:prstGeom>
          <a:noFill/>
          <a:ln>
            <a:noFill/>
          </a:ln>
        </p:spPr>
        <p:txBody>
          <a:bodyPr wrap="square" rtlCol="0">
            <a:spAutoFit/>
          </a:bodyPr>
          <a:lstStyle/>
          <a:p>
            <a:r>
              <a:rPr lang="en-GB" b="1" cap="small" dirty="0" smtClean="0">
                <a:solidFill>
                  <a:srgbClr val="FF0000"/>
                </a:solidFill>
                <a:latin typeface="Book Antiqua" panose="02040602050305030304" pitchFamily="18" charset="0"/>
              </a:rPr>
              <a:t>3 days</a:t>
            </a:r>
            <a:endParaRPr lang="en-GB" b="1" cap="small" dirty="0">
              <a:solidFill>
                <a:srgbClr val="FF0000"/>
              </a:solidFill>
              <a:latin typeface="Book Antiqua" panose="02040602050305030304" pitchFamily="18" charset="0"/>
            </a:endParaRPr>
          </a:p>
        </p:txBody>
      </p:sp>
      <p:sp>
        <p:nvSpPr>
          <p:cNvPr id="30" name="TextBox 29"/>
          <p:cNvSpPr txBox="1"/>
          <p:nvPr/>
        </p:nvSpPr>
        <p:spPr>
          <a:xfrm>
            <a:off x="2269070" y="6165304"/>
            <a:ext cx="4749876" cy="369332"/>
          </a:xfrm>
          <a:prstGeom prst="rect">
            <a:avLst/>
          </a:prstGeom>
          <a:noFill/>
        </p:spPr>
        <p:txBody>
          <a:bodyPr wrap="square" rtlCol="0">
            <a:spAutoFit/>
          </a:bodyPr>
          <a:lstStyle/>
          <a:p>
            <a:pPr algn="r"/>
            <a:r>
              <a:rPr lang="en-GB" dirty="0" smtClean="0">
                <a:latin typeface="Book Antiqua" panose="02040602050305030304" pitchFamily="18" charset="0"/>
              </a:rPr>
              <a:t>Average Flowering Date for Each Country</a:t>
            </a:r>
            <a:endParaRPr lang="en-GB" dirty="0">
              <a:latin typeface="Book Antiqua" panose="02040602050305030304" pitchFamily="18" charset="0"/>
            </a:endParaRPr>
          </a:p>
        </p:txBody>
      </p:sp>
      <p:grpSp>
        <p:nvGrpSpPr>
          <p:cNvPr id="17" name="Group 16"/>
          <p:cNvGrpSpPr/>
          <p:nvPr/>
        </p:nvGrpSpPr>
        <p:grpSpPr>
          <a:xfrm>
            <a:off x="1153275" y="1212691"/>
            <a:ext cx="3697134" cy="481501"/>
            <a:chOff x="1594946" y="646458"/>
            <a:chExt cx="3697134" cy="481501"/>
          </a:xfrm>
        </p:grpSpPr>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6" y="646458"/>
              <a:ext cx="481501" cy="481501"/>
            </a:xfrm>
            <a:prstGeom prst="rect">
              <a:avLst/>
            </a:prstGeom>
          </p:spPr>
        </p:pic>
        <p:sp>
          <p:nvSpPr>
            <p:cNvPr id="15" name="TextBox 14"/>
            <p:cNvSpPr txBox="1"/>
            <p:nvPr/>
          </p:nvSpPr>
          <p:spPr>
            <a:xfrm>
              <a:off x="2076447" y="692696"/>
              <a:ext cx="3215633" cy="369332"/>
            </a:xfrm>
            <a:prstGeom prst="rect">
              <a:avLst/>
            </a:prstGeom>
            <a:noFill/>
          </p:spPr>
          <p:txBody>
            <a:bodyPr wrap="square" rtlCol="0">
              <a:spAutoFit/>
            </a:bodyPr>
            <a:lstStyle/>
            <a:p>
              <a:r>
                <a:rPr lang="en-GB" dirty="0" smtClean="0">
                  <a:latin typeface="Book Antiqua" panose="02040602050305030304" pitchFamily="18" charset="0"/>
                </a:rPr>
                <a:t>= bulbs planted in the ground</a:t>
              </a:r>
              <a:endParaRPr lang="en-GB" dirty="0">
                <a:latin typeface="Book Antiqua" panose="02040602050305030304" pitchFamily="18" charset="0"/>
              </a:endParaRPr>
            </a:p>
          </p:txBody>
        </p:sp>
      </p:grpSp>
      <p:grpSp>
        <p:nvGrpSpPr>
          <p:cNvPr id="31" name="Group 30"/>
          <p:cNvGrpSpPr/>
          <p:nvPr/>
        </p:nvGrpSpPr>
        <p:grpSpPr>
          <a:xfrm>
            <a:off x="5148064" y="1146873"/>
            <a:ext cx="3723567" cy="520866"/>
            <a:chOff x="5131254" y="675887"/>
            <a:chExt cx="3723567" cy="520866"/>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254" y="675887"/>
              <a:ext cx="520866" cy="520866"/>
            </a:xfrm>
            <a:prstGeom prst="rect">
              <a:avLst/>
            </a:prstGeom>
          </p:spPr>
        </p:pic>
        <p:sp>
          <p:nvSpPr>
            <p:cNvPr id="37" name="TextBox 36"/>
            <p:cNvSpPr txBox="1"/>
            <p:nvPr/>
          </p:nvSpPr>
          <p:spPr>
            <a:xfrm>
              <a:off x="5639188" y="755412"/>
              <a:ext cx="3215633" cy="369332"/>
            </a:xfrm>
            <a:prstGeom prst="rect">
              <a:avLst/>
            </a:prstGeom>
            <a:noFill/>
          </p:spPr>
          <p:txBody>
            <a:bodyPr wrap="square" rtlCol="0">
              <a:spAutoFit/>
            </a:bodyPr>
            <a:lstStyle/>
            <a:p>
              <a:r>
                <a:rPr lang="en-GB" dirty="0" smtClean="0">
                  <a:latin typeface="Book Antiqua" panose="02040602050305030304" pitchFamily="18" charset="0"/>
                </a:rPr>
                <a:t>= bulbs planted in pots</a:t>
              </a:r>
              <a:endParaRPr lang="en-GB" dirty="0">
                <a:latin typeface="Book Antiqua" panose="02040602050305030304" pitchFamily="18" charset="0"/>
              </a:endParaRPr>
            </a:p>
          </p:txBody>
        </p:sp>
      </p:grpSp>
      <p:grpSp>
        <p:nvGrpSpPr>
          <p:cNvPr id="40" name="Group 39"/>
          <p:cNvGrpSpPr/>
          <p:nvPr/>
        </p:nvGrpSpPr>
        <p:grpSpPr>
          <a:xfrm>
            <a:off x="162951" y="257576"/>
            <a:ext cx="828190" cy="826998"/>
            <a:chOff x="7056784" y="5805264"/>
            <a:chExt cx="828796" cy="923330"/>
          </a:xfrm>
        </p:grpSpPr>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42" name="Rectangle 41"/>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554" y="2884294"/>
            <a:ext cx="184666" cy="184666"/>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424" y="3784277"/>
            <a:ext cx="192038" cy="192038"/>
          </a:xfrm>
          <a:prstGeom prst="rect">
            <a:avLst/>
          </a:prstGeom>
        </p:spPr>
      </p:pic>
      <p:sp>
        <p:nvSpPr>
          <p:cNvPr id="18" name="TextBox 17"/>
          <p:cNvSpPr txBox="1"/>
          <p:nvPr/>
        </p:nvSpPr>
        <p:spPr>
          <a:xfrm>
            <a:off x="5436096" y="5075892"/>
            <a:ext cx="1151135" cy="369332"/>
          </a:xfrm>
          <a:prstGeom prst="rect">
            <a:avLst/>
          </a:prstGeom>
          <a:noFill/>
          <a:ln>
            <a:noFill/>
          </a:ln>
        </p:spPr>
        <p:txBody>
          <a:bodyPr wrap="square" rtlCol="0">
            <a:spAutoFit/>
          </a:bodyPr>
          <a:lstStyle/>
          <a:p>
            <a:r>
              <a:rPr lang="en-GB" b="1" cap="small" dirty="0">
                <a:solidFill>
                  <a:srgbClr val="FF0000"/>
                </a:solidFill>
                <a:latin typeface="Book Antiqua" panose="02040602050305030304" pitchFamily="18" charset="0"/>
              </a:rPr>
              <a:t>8</a:t>
            </a:r>
            <a:r>
              <a:rPr lang="en-GB" b="1" cap="small" dirty="0" smtClean="0">
                <a:solidFill>
                  <a:srgbClr val="FF0000"/>
                </a:solidFill>
                <a:latin typeface="Book Antiqua" panose="02040602050305030304" pitchFamily="18" charset="0"/>
              </a:rPr>
              <a:t> </a:t>
            </a:r>
            <a:r>
              <a:rPr lang="en-GB" b="1" cap="small" dirty="0">
                <a:solidFill>
                  <a:srgbClr val="FF0000"/>
                </a:solidFill>
                <a:latin typeface="Book Antiqua" panose="02040602050305030304" pitchFamily="18" charset="0"/>
              </a:rPr>
              <a:t>d</a:t>
            </a:r>
            <a:r>
              <a:rPr lang="en-GB" b="1" cap="small" dirty="0" smtClean="0">
                <a:solidFill>
                  <a:srgbClr val="FF0000"/>
                </a:solidFill>
                <a:latin typeface="Book Antiqua" panose="02040602050305030304" pitchFamily="18" charset="0"/>
              </a:rPr>
              <a:t>ays</a:t>
            </a:r>
            <a:endParaRPr lang="en-GB" b="1" cap="small" dirty="0">
              <a:solidFill>
                <a:srgbClr val="FF0000"/>
              </a:solidFill>
              <a:latin typeface="Book Antiqua" panose="02040602050305030304" pitchFamily="18" charset="0"/>
            </a:endParaRPr>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05" y="2877798"/>
            <a:ext cx="191162" cy="191162"/>
          </a:xfrm>
          <a:prstGeom prst="rect">
            <a:avLst/>
          </a:prstGeom>
        </p:spPr>
      </p:pic>
      <p:cxnSp>
        <p:nvCxnSpPr>
          <p:cNvPr id="53" name="Straight Arrow Connector 52"/>
          <p:cNvCxnSpPr/>
          <p:nvPr/>
        </p:nvCxnSpPr>
        <p:spPr>
          <a:xfrm flipH="1">
            <a:off x="7576887" y="2966018"/>
            <a:ext cx="797555" cy="10609"/>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7524328" y="2483604"/>
            <a:ext cx="1080120" cy="369332"/>
          </a:xfrm>
          <a:prstGeom prst="rect">
            <a:avLst/>
          </a:prstGeom>
          <a:noFill/>
          <a:ln>
            <a:noFill/>
          </a:ln>
        </p:spPr>
        <p:txBody>
          <a:bodyPr wrap="square" rtlCol="0">
            <a:spAutoFit/>
          </a:bodyPr>
          <a:lstStyle/>
          <a:p>
            <a:r>
              <a:rPr lang="en-GB" b="1" cap="small" dirty="0" smtClean="0">
                <a:solidFill>
                  <a:srgbClr val="FF0000"/>
                </a:solidFill>
                <a:latin typeface="Book Antiqua" panose="02040602050305030304" pitchFamily="18" charset="0"/>
              </a:rPr>
              <a:t>4 days</a:t>
            </a:r>
            <a:endParaRPr lang="en-GB" b="1" cap="small" dirty="0">
              <a:solidFill>
                <a:srgbClr val="FF0000"/>
              </a:solidFill>
              <a:latin typeface="Book Antiqua" panose="02040602050305030304" pitchFamily="18" charset="0"/>
            </a:endParaRPr>
          </a:p>
        </p:txBody>
      </p:sp>
      <p:cxnSp>
        <p:nvCxnSpPr>
          <p:cNvPr id="5" name="Straight Connector 4"/>
          <p:cNvCxnSpPr/>
          <p:nvPr/>
        </p:nvCxnSpPr>
        <p:spPr>
          <a:xfrm>
            <a:off x="270570" y="2469804"/>
            <a:ext cx="0" cy="3263452"/>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0" y="5733256"/>
            <a:ext cx="820271" cy="307777"/>
          </a:xfrm>
          <a:prstGeom prst="rect">
            <a:avLst/>
          </a:prstGeom>
          <a:noFill/>
        </p:spPr>
        <p:txBody>
          <a:bodyPr wrap="square" rtlCol="0">
            <a:spAutoFit/>
          </a:bodyPr>
          <a:lstStyle/>
          <a:p>
            <a:pPr algn="ctr"/>
            <a:r>
              <a:rPr lang="en-GB" sz="1400" dirty="0" smtClean="0">
                <a:latin typeface="Book Antiqua" panose="02040602050305030304" pitchFamily="18" charset="0"/>
              </a:rPr>
              <a:t>4</a:t>
            </a:r>
            <a:r>
              <a:rPr lang="en-GB" sz="1400" baseline="30000" dirty="0" smtClean="0">
                <a:latin typeface="Book Antiqua" panose="02040602050305030304" pitchFamily="18" charset="0"/>
              </a:rPr>
              <a:t>th</a:t>
            </a:r>
            <a:r>
              <a:rPr lang="en-GB" sz="1400" dirty="0" smtClean="0">
                <a:latin typeface="Book Antiqua" panose="02040602050305030304" pitchFamily="18" charset="0"/>
              </a:rPr>
              <a:t> Feb</a:t>
            </a:r>
            <a:endParaRPr lang="en-GB" sz="1400" dirty="0">
              <a:latin typeface="Book Antiqua" panose="02040602050305030304" pitchFamily="18" charset="0"/>
            </a:endParaRPr>
          </a:p>
        </p:txBody>
      </p:sp>
      <p:sp>
        <p:nvSpPr>
          <p:cNvPr id="66" name="TextBox 65"/>
          <p:cNvSpPr txBox="1"/>
          <p:nvPr/>
        </p:nvSpPr>
        <p:spPr>
          <a:xfrm>
            <a:off x="1461261" y="5733256"/>
            <a:ext cx="820271" cy="307777"/>
          </a:xfrm>
          <a:prstGeom prst="rect">
            <a:avLst/>
          </a:prstGeom>
          <a:noFill/>
        </p:spPr>
        <p:txBody>
          <a:bodyPr wrap="square" rtlCol="0">
            <a:spAutoFit/>
          </a:bodyPr>
          <a:lstStyle/>
          <a:p>
            <a:pPr algn="ctr"/>
            <a:r>
              <a:rPr lang="en-GB" sz="1400" dirty="0" smtClean="0">
                <a:latin typeface="Book Antiqua" panose="02040602050305030304" pitchFamily="18" charset="0"/>
              </a:rPr>
              <a:t>11</a:t>
            </a:r>
            <a:r>
              <a:rPr lang="en-GB" sz="1400" baseline="30000" dirty="0" smtClean="0">
                <a:latin typeface="Book Antiqua" panose="02040602050305030304" pitchFamily="18" charset="0"/>
              </a:rPr>
              <a:t>th</a:t>
            </a:r>
            <a:r>
              <a:rPr lang="en-GB" sz="1400" dirty="0" smtClean="0">
                <a:latin typeface="Book Antiqua" panose="02040602050305030304" pitchFamily="18" charset="0"/>
              </a:rPr>
              <a:t> Feb</a:t>
            </a:r>
            <a:endParaRPr lang="en-GB" sz="1400" dirty="0">
              <a:latin typeface="Book Antiqua" panose="02040602050305030304" pitchFamily="18" charset="0"/>
            </a:endParaRPr>
          </a:p>
        </p:txBody>
      </p:sp>
      <p:cxnSp>
        <p:nvCxnSpPr>
          <p:cNvPr id="67" name="Straight Connector 66"/>
          <p:cNvCxnSpPr/>
          <p:nvPr/>
        </p:nvCxnSpPr>
        <p:spPr>
          <a:xfrm>
            <a:off x="4644008" y="2839136"/>
            <a:ext cx="572" cy="2944189"/>
          </a:xfrm>
          <a:prstGeom prst="line">
            <a:avLst/>
          </a:prstGeom>
        </p:spPr>
        <p:style>
          <a:lnRef idx="1">
            <a:schemeClr val="dk1"/>
          </a:lnRef>
          <a:fillRef idx="0">
            <a:schemeClr val="dk1"/>
          </a:fillRef>
          <a:effectRef idx="0">
            <a:schemeClr val="dk1"/>
          </a:effectRef>
          <a:fontRef idx="minor">
            <a:schemeClr val="tx1"/>
          </a:fontRef>
        </p:style>
      </p:cxnSp>
      <p:sp>
        <p:nvSpPr>
          <p:cNvPr id="70" name="TextBox 69"/>
          <p:cNvSpPr txBox="1"/>
          <p:nvPr/>
        </p:nvSpPr>
        <p:spPr>
          <a:xfrm>
            <a:off x="2887633" y="5733256"/>
            <a:ext cx="820271" cy="307777"/>
          </a:xfrm>
          <a:prstGeom prst="rect">
            <a:avLst/>
          </a:prstGeom>
          <a:noFill/>
        </p:spPr>
        <p:txBody>
          <a:bodyPr wrap="square" rtlCol="0">
            <a:spAutoFit/>
          </a:bodyPr>
          <a:lstStyle/>
          <a:p>
            <a:pPr algn="ctr"/>
            <a:r>
              <a:rPr lang="en-GB" sz="1400" dirty="0" smtClean="0">
                <a:latin typeface="Book Antiqua" panose="02040602050305030304" pitchFamily="18" charset="0"/>
              </a:rPr>
              <a:t>18</a:t>
            </a:r>
            <a:r>
              <a:rPr lang="en-GB" sz="1400" baseline="30000" dirty="0" smtClean="0">
                <a:latin typeface="Book Antiqua" panose="02040602050305030304" pitchFamily="18" charset="0"/>
              </a:rPr>
              <a:t>th</a:t>
            </a:r>
            <a:r>
              <a:rPr lang="en-GB" sz="1400" dirty="0" smtClean="0">
                <a:latin typeface="Book Antiqua" panose="02040602050305030304" pitchFamily="18" charset="0"/>
              </a:rPr>
              <a:t> Feb</a:t>
            </a:r>
            <a:endParaRPr lang="en-GB" sz="1400" dirty="0">
              <a:latin typeface="Book Antiqua" panose="02040602050305030304" pitchFamily="18" charset="0"/>
            </a:endParaRPr>
          </a:p>
        </p:txBody>
      </p:sp>
      <p:sp>
        <p:nvSpPr>
          <p:cNvPr id="71" name="TextBox 70"/>
          <p:cNvSpPr txBox="1"/>
          <p:nvPr/>
        </p:nvSpPr>
        <p:spPr>
          <a:xfrm>
            <a:off x="4260564" y="5735092"/>
            <a:ext cx="820271" cy="307777"/>
          </a:xfrm>
          <a:prstGeom prst="rect">
            <a:avLst/>
          </a:prstGeom>
          <a:noFill/>
        </p:spPr>
        <p:txBody>
          <a:bodyPr wrap="square" rtlCol="0">
            <a:spAutoFit/>
          </a:bodyPr>
          <a:lstStyle/>
          <a:p>
            <a:pPr algn="ctr"/>
            <a:r>
              <a:rPr lang="en-GB" sz="1400" dirty="0" smtClean="0">
                <a:latin typeface="Book Antiqua" panose="02040602050305030304" pitchFamily="18" charset="0"/>
              </a:rPr>
              <a:t>25</a:t>
            </a:r>
            <a:r>
              <a:rPr lang="en-GB" sz="1400" baseline="30000" dirty="0" smtClean="0">
                <a:latin typeface="Book Antiqua" panose="02040602050305030304" pitchFamily="18" charset="0"/>
              </a:rPr>
              <a:t>th</a:t>
            </a:r>
            <a:r>
              <a:rPr lang="en-GB" sz="1400" dirty="0" smtClean="0">
                <a:latin typeface="Book Antiqua" panose="02040602050305030304" pitchFamily="18" charset="0"/>
              </a:rPr>
              <a:t> Feb</a:t>
            </a:r>
            <a:endParaRPr lang="en-GB" sz="1400" dirty="0">
              <a:latin typeface="Book Antiqua" panose="02040602050305030304" pitchFamily="18" charset="0"/>
            </a:endParaRPr>
          </a:p>
        </p:txBody>
      </p:sp>
      <p:sp>
        <p:nvSpPr>
          <p:cNvPr id="72" name="TextBox 71"/>
          <p:cNvSpPr txBox="1"/>
          <p:nvPr/>
        </p:nvSpPr>
        <p:spPr>
          <a:xfrm>
            <a:off x="5818048" y="5760119"/>
            <a:ext cx="820271" cy="307777"/>
          </a:xfrm>
          <a:prstGeom prst="rect">
            <a:avLst/>
          </a:prstGeom>
          <a:noFill/>
        </p:spPr>
        <p:txBody>
          <a:bodyPr wrap="square" rtlCol="0">
            <a:spAutoFit/>
          </a:bodyPr>
          <a:lstStyle/>
          <a:p>
            <a:pPr algn="ctr"/>
            <a:r>
              <a:rPr lang="en-GB" sz="1400" dirty="0" smtClean="0">
                <a:latin typeface="Book Antiqua" panose="02040602050305030304" pitchFamily="18" charset="0"/>
              </a:rPr>
              <a:t>4</a:t>
            </a:r>
            <a:r>
              <a:rPr lang="en-GB" sz="1400" baseline="30000" dirty="0" smtClean="0">
                <a:latin typeface="Book Antiqua" panose="02040602050305030304" pitchFamily="18" charset="0"/>
              </a:rPr>
              <a:t>th</a:t>
            </a:r>
            <a:r>
              <a:rPr lang="en-GB" sz="1400" dirty="0" smtClean="0">
                <a:latin typeface="Book Antiqua" panose="02040602050305030304" pitchFamily="18" charset="0"/>
              </a:rPr>
              <a:t> Mar</a:t>
            </a:r>
            <a:endParaRPr lang="en-GB" sz="1400" dirty="0">
              <a:latin typeface="Book Antiqua" panose="02040602050305030304" pitchFamily="18" charset="0"/>
            </a:endParaRPr>
          </a:p>
        </p:txBody>
      </p:sp>
      <p:sp>
        <p:nvSpPr>
          <p:cNvPr id="73" name="TextBox 72"/>
          <p:cNvSpPr txBox="1"/>
          <p:nvPr/>
        </p:nvSpPr>
        <p:spPr>
          <a:xfrm>
            <a:off x="7164288" y="5767164"/>
            <a:ext cx="1108289" cy="307777"/>
          </a:xfrm>
          <a:prstGeom prst="rect">
            <a:avLst/>
          </a:prstGeom>
          <a:noFill/>
        </p:spPr>
        <p:txBody>
          <a:bodyPr wrap="square" rtlCol="0">
            <a:spAutoFit/>
          </a:bodyPr>
          <a:lstStyle/>
          <a:p>
            <a:pPr algn="ctr"/>
            <a:r>
              <a:rPr lang="en-GB" sz="1400" dirty="0" smtClean="0">
                <a:latin typeface="Book Antiqua" panose="02040602050305030304" pitchFamily="18" charset="0"/>
              </a:rPr>
              <a:t>11</a:t>
            </a:r>
            <a:r>
              <a:rPr lang="en-GB" sz="1400" baseline="30000" dirty="0" smtClean="0">
                <a:latin typeface="Book Antiqua" panose="02040602050305030304" pitchFamily="18" charset="0"/>
              </a:rPr>
              <a:t>th</a:t>
            </a:r>
            <a:r>
              <a:rPr lang="en-GB" sz="1400" dirty="0">
                <a:latin typeface="Book Antiqua" panose="02040602050305030304" pitchFamily="18" charset="0"/>
              </a:rPr>
              <a:t> </a:t>
            </a:r>
            <a:r>
              <a:rPr lang="en-GB" sz="1400" dirty="0" smtClean="0">
                <a:latin typeface="Book Antiqua" panose="02040602050305030304" pitchFamily="18" charset="0"/>
              </a:rPr>
              <a:t>Mar</a:t>
            </a:r>
            <a:endParaRPr lang="en-GB" sz="1400" dirty="0">
              <a:latin typeface="Book Antiqua" panose="02040602050305030304"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783" y="2534847"/>
            <a:ext cx="410135" cy="246081"/>
          </a:xfrm>
          <a:prstGeom prst="rect">
            <a:avLst/>
          </a:prstGeom>
          <a:ln>
            <a:solidFill>
              <a:schemeClr val="tx1"/>
            </a:solidFill>
          </a:ln>
        </p:spPr>
      </p:pic>
      <p:sp>
        <p:nvSpPr>
          <p:cNvPr id="25" name="TextBox 24"/>
          <p:cNvSpPr txBox="1"/>
          <p:nvPr/>
        </p:nvSpPr>
        <p:spPr>
          <a:xfrm>
            <a:off x="683569" y="2469804"/>
            <a:ext cx="1237786" cy="369332"/>
          </a:xfrm>
          <a:prstGeom prst="rect">
            <a:avLst/>
          </a:prstGeom>
          <a:noFill/>
        </p:spPr>
        <p:txBody>
          <a:bodyPr wrap="square" rtlCol="0">
            <a:spAutoFit/>
          </a:bodyPr>
          <a:lstStyle/>
          <a:p>
            <a:r>
              <a:rPr lang="en-GB" dirty="0" smtClean="0">
                <a:latin typeface="Book Antiqua" panose="02040602050305030304" pitchFamily="18" charset="0"/>
              </a:rPr>
              <a:t>Scotland</a:t>
            </a:r>
            <a:endParaRPr lang="en-GB" dirty="0">
              <a:latin typeface="Book Antiqua" panose="02040602050305030304" pitchFamily="18"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962" y="3431968"/>
            <a:ext cx="429176" cy="257506"/>
          </a:xfrm>
          <a:prstGeom prst="rect">
            <a:avLst/>
          </a:prstGeom>
          <a:ln>
            <a:solidFill>
              <a:schemeClr val="tx1"/>
            </a:solidFill>
          </a:ln>
        </p:spPr>
      </p:pic>
      <p:sp>
        <p:nvSpPr>
          <p:cNvPr id="74" name="TextBox 73"/>
          <p:cNvSpPr txBox="1"/>
          <p:nvPr/>
        </p:nvSpPr>
        <p:spPr>
          <a:xfrm>
            <a:off x="710176" y="3379450"/>
            <a:ext cx="1237786" cy="369332"/>
          </a:xfrm>
          <a:prstGeom prst="rect">
            <a:avLst/>
          </a:prstGeom>
          <a:noFill/>
        </p:spPr>
        <p:txBody>
          <a:bodyPr wrap="square" rtlCol="0">
            <a:spAutoFit/>
          </a:bodyPr>
          <a:lstStyle/>
          <a:p>
            <a:r>
              <a:rPr lang="en-GB" dirty="0" smtClean="0">
                <a:latin typeface="Book Antiqua" panose="02040602050305030304" pitchFamily="18" charset="0"/>
              </a:rPr>
              <a:t>England</a:t>
            </a:r>
            <a:endParaRPr lang="en-GB" dirty="0">
              <a:latin typeface="Book Antiqua" panose="02040602050305030304" pitchFamily="18"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667" y="4293096"/>
            <a:ext cx="400729" cy="240438"/>
          </a:xfrm>
          <a:prstGeom prst="rect">
            <a:avLst/>
          </a:prstGeom>
          <a:ln>
            <a:solidFill>
              <a:schemeClr val="tx1"/>
            </a:solidFill>
          </a:ln>
        </p:spPr>
      </p:pic>
      <p:sp>
        <p:nvSpPr>
          <p:cNvPr id="75" name="TextBox 74"/>
          <p:cNvSpPr txBox="1"/>
          <p:nvPr/>
        </p:nvSpPr>
        <p:spPr>
          <a:xfrm>
            <a:off x="683365" y="4247982"/>
            <a:ext cx="1237786" cy="369332"/>
          </a:xfrm>
          <a:prstGeom prst="rect">
            <a:avLst/>
          </a:prstGeom>
          <a:noFill/>
        </p:spPr>
        <p:txBody>
          <a:bodyPr wrap="square" rtlCol="0">
            <a:spAutoFit/>
          </a:bodyPr>
          <a:lstStyle/>
          <a:p>
            <a:r>
              <a:rPr lang="en-GB" dirty="0" smtClean="0">
                <a:latin typeface="Book Antiqua" panose="02040602050305030304" pitchFamily="18" charset="0"/>
              </a:rPr>
              <a:t>N. Ireland</a:t>
            </a:r>
            <a:endParaRPr lang="en-GB" dirty="0">
              <a:latin typeface="Book Antiqua" panose="02040602050305030304" pitchFamily="18" charset="0"/>
            </a:endParaRPr>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962" y="5055314"/>
            <a:ext cx="475093" cy="285056"/>
          </a:xfrm>
          <a:prstGeom prst="rect">
            <a:avLst/>
          </a:prstGeom>
          <a:ln>
            <a:solidFill>
              <a:schemeClr val="tx1"/>
            </a:solidFill>
          </a:ln>
        </p:spPr>
      </p:pic>
      <p:sp>
        <p:nvSpPr>
          <p:cNvPr id="76" name="TextBox 75"/>
          <p:cNvSpPr txBox="1"/>
          <p:nvPr/>
        </p:nvSpPr>
        <p:spPr>
          <a:xfrm>
            <a:off x="741926" y="5040070"/>
            <a:ext cx="1237786" cy="369332"/>
          </a:xfrm>
          <a:prstGeom prst="rect">
            <a:avLst/>
          </a:prstGeom>
          <a:noFill/>
        </p:spPr>
        <p:txBody>
          <a:bodyPr wrap="square" rtlCol="0">
            <a:spAutoFit/>
          </a:bodyPr>
          <a:lstStyle/>
          <a:p>
            <a:r>
              <a:rPr lang="en-GB" dirty="0" smtClean="0">
                <a:latin typeface="Book Antiqua" panose="02040602050305030304" pitchFamily="18" charset="0"/>
              </a:rPr>
              <a:t>Wales</a:t>
            </a:r>
            <a:endParaRPr lang="en-GB" dirty="0">
              <a:latin typeface="Book Antiqua" panose="02040602050305030304" pitchFamily="18" charset="0"/>
            </a:endParaRPr>
          </a:p>
        </p:txBody>
      </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3776331"/>
            <a:ext cx="191162" cy="191162"/>
          </a:xfrm>
          <a:prstGeom prst="rect">
            <a:avLst/>
          </a:prstGeom>
        </p:spPr>
      </p:pic>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022" y="4646440"/>
            <a:ext cx="191162" cy="191162"/>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99" y="4646440"/>
            <a:ext cx="192038" cy="192038"/>
          </a:xfrm>
          <a:prstGeom prst="rect">
            <a:avLst/>
          </a:prstGeom>
        </p:spPr>
      </p:pic>
      <p:cxnSp>
        <p:nvCxnSpPr>
          <p:cNvPr id="21" name="Straight Arrow Connector 20"/>
          <p:cNvCxnSpPr/>
          <p:nvPr/>
        </p:nvCxnSpPr>
        <p:spPr>
          <a:xfrm flipH="1">
            <a:off x="715006" y="4725144"/>
            <a:ext cx="544626"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flipV="1">
            <a:off x="970388" y="4432648"/>
            <a:ext cx="1009324" cy="292496"/>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86" name="Picture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134" y="5431986"/>
            <a:ext cx="191162" cy="191162"/>
          </a:xfrm>
          <a:prstGeom prst="rect">
            <a:avLst/>
          </a:prstGeom>
        </p:spPr>
      </p:pic>
      <p:pic>
        <p:nvPicPr>
          <p:cNvPr id="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116" y="5428898"/>
            <a:ext cx="192038" cy="192038"/>
          </a:xfrm>
          <a:prstGeom prst="rect">
            <a:avLst/>
          </a:prstGeom>
        </p:spPr>
      </p:pic>
      <p:cxnSp>
        <p:nvCxnSpPr>
          <p:cNvPr id="4" name="Straight Arrow Connector 3"/>
          <p:cNvCxnSpPr/>
          <p:nvPr/>
        </p:nvCxnSpPr>
        <p:spPr>
          <a:xfrm flipH="1" flipV="1">
            <a:off x="5148064" y="5524917"/>
            <a:ext cx="1562562" cy="1"/>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6106299" y="3861048"/>
            <a:ext cx="217466"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graphicFrame>
        <p:nvGraphicFramePr>
          <p:cNvPr id="90" name="Table 89"/>
          <p:cNvGraphicFramePr>
            <a:graphicFrameLocks noGrp="1"/>
          </p:cNvGraphicFramePr>
          <p:nvPr>
            <p:extLst>
              <p:ext uri="{D42A27DB-BD31-4B8C-83A1-F6EECF244321}">
                <p14:modId xmlns:p14="http://schemas.microsoft.com/office/powerpoint/2010/main" val="2454218911"/>
              </p:ext>
            </p:extLst>
          </p:nvPr>
        </p:nvGraphicFramePr>
        <p:xfrm>
          <a:off x="2905586" y="1762023"/>
          <a:ext cx="208280" cy="266167"/>
        </p:xfrm>
        <a:graphic>
          <a:graphicData uri="http://schemas.openxmlformats.org/drawingml/2006/table">
            <a:tbl>
              <a:tblPr firstRow="1" bandRow="1">
                <a:tableStyleId>{5940675A-B579-460E-94D1-54222C63F5DA}</a:tableStyleId>
              </a:tblPr>
              <a:tblGrid>
                <a:gridCol w="208280"/>
              </a:tblGrid>
              <a:tr h="266167">
                <a:tc>
                  <a:txBody>
                    <a:bodyPr/>
                    <a:lstStyle/>
                    <a:p>
                      <a:endParaRPr lang="en-GB" sz="600" dirty="0"/>
                    </a:p>
                  </a:txBody>
                  <a:tcPr>
                    <a:solidFill>
                      <a:srgbClr val="FFFF99"/>
                    </a:solidFill>
                  </a:tcPr>
                </a:tc>
              </a:tr>
            </a:tbl>
          </a:graphicData>
        </a:graphic>
      </p:graphicFrame>
      <p:sp>
        <p:nvSpPr>
          <p:cNvPr id="91" name="TextBox 90"/>
          <p:cNvSpPr txBox="1"/>
          <p:nvPr/>
        </p:nvSpPr>
        <p:spPr>
          <a:xfrm>
            <a:off x="3174076" y="1710441"/>
            <a:ext cx="3752732" cy="369332"/>
          </a:xfrm>
          <a:prstGeom prst="rect">
            <a:avLst/>
          </a:prstGeom>
          <a:noFill/>
        </p:spPr>
        <p:txBody>
          <a:bodyPr wrap="square" rtlCol="0">
            <a:spAutoFit/>
          </a:bodyPr>
          <a:lstStyle/>
          <a:p>
            <a:r>
              <a:rPr lang="en-GB" dirty="0" smtClean="0">
                <a:latin typeface="Book Antiqua" panose="02040602050305030304" pitchFamily="18" charset="0"/>
              </a:rPr>
              <a:t>= each box represents one day</a:t>
            </a:r>
            <a:endParaRPr lang="en-GB" dirty="0">
              <a:latin typeface="Book Antiqua" panose="02040602050305030304" pitchFamily="18" charset="0"/>
            </a:endParaRPr>
          </a:p>
        </p:txBody>
      </p:sp>
    </p:spTree>
    <p:extLst>
      <p:ext uri="{BB962C8B-B14F-4D97-AF65-F5344CB8AC3E}">
        <p14:creationId xmlns:p14="http://schemas.microsoft.com/office/powerpoint/2010/main" val="9785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Horizontal)">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Horizontal)">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1000"/>
                            </p:stCondLst>
                            <p:childTnLst>
                              <p:par>
                                <p:cTn id="19" presetID="16" presetClass="entr" presetSubtype="4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outHorizontal)">
                                      <p:cBhvr>
                                        <p:cTn id="21" dur="500"/>
                                        <p:tgtEl>
                                          <p:spTgt spid="2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par>
                          <p:cTn id="27" fill="hold">
                            <p:stCondLst>
                              <p:cond delay="1500"/>
                            </p:stCondLst>
                            <p:childTnLst>
                              <p:par>
                                <p:cTn id="28" presetID="16" presetClass="entr" presetSubtype="42"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outHorizontal)">
                                      <p:cBhvr>
                                        <p:cTn id="30" dur="500"/>
                                        <p:tgtEl>
                                          <p:spTgt spid="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8"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8520" y="-27384"/>
            <a:ext cx="9793088" cy="5472608"/>
          </a:xfrm>
          <a:prstGeom prst="rect">
            <a:avLst/>
          </a:prstGeom>
          <a:gradFill flip="none" rotWithShape="1">
            <a:gsLst>
              <a:gs pos="0">
                <a:srgbClr val="7AC9FA"/>
              </a:gs>
              <a:gs pos="32000">
                <a:schemeClr val="bg1"/>
              </a:gs>
              <a:gs pos="81000">
                <a:schemeClr val="bg1"/>
              </a:gs>
              <a:gs pos="100000">
                <a:srgbClr val="FF99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39552" y="404664"/>
            <a:ext cx="5112568" cy="3847207"/>
          </a:xfrm>
          <a:prstGeom prst="rect">
            <a:avLst/>
          </a:prstGeom>
          <a:noFill/>
        </p:spPr>
        <p:txBody>
          <a:bodyPr wrap="square" rtlCol="0">
            <a:spAutoFit/>
          </a:bodyPr>
          <a:lstStyle/>
          <a:p>
            <a:r>
              <a:rPr lang="en-GB" sz="2000" dirty="0" smtClean="0">
                <a:latin typeface="Book Antiqua" pitchFamily="18" charset="0"/>
              </a:rPr>
              <a:t>Our hypothesis was that daffodils in pots would flower before those in the ground. </a:t>
            </a:r>
          </a:p>
          <a:p>
            <a:endParaRPr lang="en-GB" sz="2000" dirty="0">
              <a:latin typeface="Book Antiqua" pitchFamily="18" charset="0"/>
            </a:endParaRPr>
          </a:p>
          <a:p>
            <a:r>
              <a:rPr lang="en-GB" sz="2000" dirty="0" smtClean="0">
                <a:latin typeface="Book Antiqua" pitchFamily="18" charset="0"/>
              </a:rPr>
              <a:t>This year that is what happened in all areas, but the dates were very close!</a:t>
            </a:r>
          </a:p>
          <a:p>
            <a:endParaRPr lang="en-GB" sz="2000" dirty="0" smtClean="0">
              <a:latin typeface="Book Antiqua" pitchFamily="18" charset="0"/>
            </a:endParaRPr>
          </a:p>
          <a:p>
            <a:r>
              <a:rPr lang="en-GB" sz="2000" dirty="0" smtClean="0">
                <a:latin typeface="Book Antiqua" pitchFamily="18" charset="0"/>
              </a:rPr>
              <a:t>We think this is because bulbs in the ground are more insulated, so they do not “feel” the changes in temperature as much. But we would need to do more experiments to find out!</a:t>
            </a:r>
          </a:p>
          <a:p>
            <a:endParaRPr lang="en-GB" sz="2400" dirty="0">
              <a:latin typeface="Book Antiqua" pitchFamily="18" charset="0"/>
            </a:endParaRPr>
          </a:p>
        </p:txBody>
      </p:sp>
      <p:sp>
        <p:nvSpPr>
          <p:cNvPr id="3" name="Rectangle 2"/>
          <p:cNvSpPr/>
          <p:nvPr/>
        </p:nvSpPr>
        <p:spPr>
          <a:xfrm>
            <a:off x="-6722" y="5013176"/>
            <a:ext cx="9547273" cy="1944216"/>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1907704" y="6009608"/>
            <a:ext cx="713867" cy="653852"/>
            <a:chOff x="1907704" y="6009608"/>
            <a:chExt cx="713867" cy="653852"/>
          </a:xfrm>
        </p:grpSpPr>
        <p:sp>
          <p:nvSpPr>
            <p:cNvPr id="5" name="Oval 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sp>
        <p:nvSpPr>
          <p:cNvPr id="6" name="Trapezoid 5"/>
          <p:cNvSpPr/>
          <p:nvPr/>
        </p:nvSpPr>
        <p:spPr>
          <a:xfrm rot="10800000">
            <a:off x="6266973" y="3143958"/>
            <a:ext cx="2232248" cy="1872208"/>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rapezoid 8"/>
          <p:cNvSpPr/>
          <p:nvPr/>
        </p:nvSpPr>
        <p:spPr>
          <a:xfrm rot="10800000">
            <a:off x="6365715" y="3215966"/>
            <a:ext cx="2016225" cy="1758052"/>
          </a:xfrm>
          <a:prstGeom prst="trapezoid">
            <a:avLst/>
          </a:prstGeom>
          <a:blipFill>
            <a:blip r:embed="rId3"/>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7092280" y="3915804"/>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893" y="3830638"/>
            <a:ext cx="713867" cy="653852"/>
          </a:xfrm>
          <a:prstGeom prst="rect">
            <a:avLst/>
          </a:prstGeom>
        </p:spPr>
      </p:pic>
      <p:grpSp>
        <p:nvGrpSpPr>
          <p:cNvPr id="14" name="Group 13"/>
          <p:cNvGrpSpPr/>
          <p:nvPr/>
        </p:nvGrpSpPr>
        <p:grpSpPr>
          <a:xfrm>
            <a:off x="3419872" y="6029151"/>
            <a:ext cx="713867" cy="653852"/>
            <a:chOff x="1907704" y="6009608"/>
            <a:chExt cx="713867" cy="653852"/>
          </a:xfrm>
        </p:grpSpPr>
        <p:sp>
          <p:nvSpPr>
            <p:cNvPr id="15" name="Oval 14"/>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17" name="Group 16"/>
          <p:cNvGrpSpPr/>
          <p:nvPr/>
        </p:nvGrpSpPr>
        <p:grpSpPr>
          <a:xfrm>
            <a:off x="323528" y="6015459"/>
            <a:ext cx="713867" cy="653852"/>
            <a:chOff x="1907704" y="6009608"/>
            <a:chExt cx="713867" cy="653852"/>
          </a:xfrm>
        </p:grpSpPr>
        <p:sp>
          <p:nvSpPr>
            <p:cNvPr id="18" name="Oval 17"/>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grpSp>
        <p:nvGrpSpPr>
          <p:cNvPr id="20" name="Group 19"/>
          <p:cNvGrpSpPr/>
          <p:nvPr/>
        </p:nvGrpSpPr>
        <p:grpSpPr>
          <a:xfrm>
            <a:off x="5220072" y="6015459"/>
            <a:ext cx="713867" cy="653852"/>
            <a:chOff x="1907704" y="6009608"/>
            <a:chExt cx="713867" cy="653852"/>
          </a:xfrm>
        </p:grpSpPr>
        <p:sp>
          <p:nvSpPr>
            <p:cNvPr id="21" name="Oval 20"/>
            <p:cNvSpPr/>
            <p:nvPr/>
          </p:nvSpPr>
          <p:spPr>
            <a:xfrm>
              <a:off x="1979712" y="6026547"/>
              <a:ext cx="504056" cy="50405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009608"/>
              <a:ext cx="713867" cy="653852"/>
            </a:xfrm>
            <a:prstGeom prst="rect">
              <a:avLst/>
            </a:prstGeom>
          </p:spPr>
        </p:pic>
      </p:grpSp>
    </p:spTree>
    <p:extLst>
      <p:ext uri="{BB962C8B-B14F-4D97-AF65-F5344CB8AC3E}">
        <p14:creationId xmlns:p14="http://schemas.microsoft.com/office/powerpoint/2010/main" val="571881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89795973"/>
              </p:ext>
            </p:extLst>
          </p:nvPr>
        </p:nvGraphicFramePr>
        <p:xfrm>
          <a:off x="611560" y="2060848"/>
          <a:ext cx="7992888" cy="1371600"/>
        </p:xfrm>
        <a:graphic>
          <a:graphicData uri="http://schemas.openxmlformats.org/drawingml/2006/table">
            <a:tbl>
              <a:tblPr firstRow="1" bandRow="1">
                <a:tableStyleId>{EB344D84-9AFB-497E-A393-DC336BA19D2E}</a:tableStyleId>
              </a:tblPr>
              <a:tblGrid>
                <a:gridCol w="3744416"/>
                <a:gridCol w="2088232"/>
                <a:gridCol w="2160240"/>
              </a:tblGrid>
              <a:tr h="370840">
                <a:tc>
                  <a:txBody>
                    <a:bodyPr/>
                    <a:lstStyle/>
                    <a:p>
                      <a:endParaRPr lang="en-GB" sz="2400" dirty="0">
                        <a:latin typeface="Book Antiqua" panose="02040602050305030304" pitchFamily="18" charset="0"/>
                      </a:endParaRPr>
                    </a:p>
                  </a:txBody>
                  <a:tcPr/>
                </a:tc>
                <a:tc>
                  <a:txBody>
                    <a:bodyPr/>
                    <a:lstStyle/>
                    <a:p>
                      <a:r>
                        <a:rPr lang="en-GB" sz="2400" dirty="0" smtClean="0">
                          <a:latin typeface="Book Antiqua" panose="02040602050305030304" pitchFamily="18" charset="0"/>
                        </a:rPr>
                        <a:t>2018</a:t>
                      </a:r>
                      <a:endParaRPr lang="en-GB" sz="2400" dirty="0">
                        <a:latin typeface="Book Antiqua" panose="02040602050305030304" pitchFamily="18" charset="0"/>
                      </a:endParaRPr>
                    </a:p>
                  </a:txBody>
                  <a:tcPr/>
                </a:tc>
                <a:tc>
                  <a:txBody>
                    <a:bodyPr/>
                    <a:lstStyle/>
                    <a:p>
                      <a:r>
                        <a:rPr lang="en-GB" sz="2400" dirty="0" smtClean="0">
                          <a:latin typeface="Book Antiqua" panose="02040602050305030304" pitchFamily="18" charset="0"/>
                        </a:rPr>
                        <a:t>2019</a:t>
                      </a:r>
                      <a:endParaRPr lang="en-GB" sz="2400" dirty="0">
                        <a:latin typeface="Book Antiqua" panose="02040602050305030304" pitchFamily="18" charset="0"/>
                      </a:endParaRPr>
                    </a:p>
                  </a:txBody>
                  <a:tcPr/>
                </a:tc>
              </a:tr>
              <a:tr h="370840">
                <a:tc>
                  <a:txBody>
                    <a:bodyPr/>
                    <a:lstStyle/>
                    <a:p>
                      <a:r>
                        <a:rPr lang="en-GB" sz="2400" dirty="0" smtClean="0">
                          <a:latin typeface="Book Antiqua" panose="02040602050305030304" pitchFamily="18" charset="0"/>
                        </a:rPr>
                        <a:t>Daffodils</a:t>
                      </a:r>
                      <a:r>
                        <a:rPr lang="en-GB" sz="2400" baseline="0" dirty="0" smtClean="0">
                          <a:latin typeface="Book Antiqua" panose="02040602050305030304" pitchFamily="18" charset="0"/>
                        </a:rPr>
                        <a:t> in Pots</a:t>
                      </a:r>
                      <a:endParaRPr lang="en-GB" sz="2400" dirty="0">
                        <a:latin typeface="Book Antiqua" panose="02040602050305030304" pitchFamily="18" charset="0"/>
                      </a:endParaRPr>
                    </a:p>
                  </a:txBody>
                  <a:tcPr/>
                </a:tc>
                <a:tc>
                  <a:txBody>
                    <a:bodyPr/>
                    <a:lstStyle/>
                    <a:p>
                      <a:r>
                        <a:rPr lang="en-GB" sz="2400" dirty="0" smtClean="0">
                          <a:latin typeface="Book Antiqua" panose="02040602050305030304" pitchFamily="18" charset="0"/>
                        </a:rPr>
                        <a:t>22</a:t>
                      </a:r>
                      <a:r>
                        <a:rPr lang="en-GB" sz="2400" baseline="30000" dirty="0" smtClean="0">
                          <a:latin typeface="Book Antiqua" panose="02040602050305030304" pitchFamily="18" charset="0"/>
                        </a:rPr>
                        <a:t>nd</a:t>
                      </a:r>
                      <a:r>
                        <a:rPr lang="en-GB" sz="2400" dirty="0" smtClean="0">
                          <a:latin typeface="Book Antiqua" panose="02040602050305030304" pitchFamily="18" charset="0"/>
                        </a:rPr>
                        <a:t> March</a:t>
                      </a:r>
                      <a:endParaRPr lang="en-GB" sz="2400" dirty="0">
                        <a:latin typeface="Book Antiqua" panose="02040602050305030304" pitchFamily="18" charset="0"/>
                      </a:endParaRPr>
                    </a:p>
                  </a:txBody>
                  <a:tcPr/>
                </a:tc>
                <a:tc>
                  <a:txBody>
                    <a:bodyPr/>
                    <a:lstStyle/>
                    <a:p>
                      <a:r>
                        <a:rPr lang="en-GB" sz="2400" dirty="0" smtClean="0">
                          <a:latin typeface="Book Antiqua" panose="02040602050305030304" pitchFamily="18" charset="0"/>
                        </a:rPr>
                        <a:t>27</a:t>
                      </a:r>
                      <a:r>
                        <a:rPr lang="en-GB" sz="2400" baseline="30000" dirty="0" smtClean="0">
                          <a:latin typeface="Book Antiqua" panose="02040602050305030304" pitchFamily="18" charset="0"/>
                        </a:rPr>
                        <a:t>th</a:t>
                      </a:r>
                      <a:r>
                        <a:rPr lang="en-GB" sz="2400" dirty="0" smtClean="0">
                          <a:latin typeface="Book Antiqua" panose="02040602050305030304" pitchFamily="18" charset="0"/>
                        </a:rPr>
                        <a:t> February</a:t>
                      </a:r>
                      <a:endParaRPr lang="en-GB" sz="2400" dirty="0">
                        <a:latin typeface="Book Antiqua" panose="02040602050305030304" pitchFamily="18" charset="0"/>
                      </a:endParaRPr>
                    </a:p>
                  </a:txBody>
                  <a:tcPr/>
                </a:tc>
              </a:tr>
              <a:tr h="370840">
                <a:tc>
                  <a:txBody>
                    <a:bodyPr/>
                    <a:lstStyle/>
                    <a:p>
                      <a:r>
                        <a:rPr lang="en-GB" sz="2400" dirty="0" smtClean="0">
                          <a:latin typeface="Book Antiqua" panose="02040602050305030304" pitchFamily="18" charset="0"/>
                        </a:rPr>
                        <a:t>Daffodils in the Ground</a:t>
                      </a:r>
                      <a:endParaRPr lang="en-GB" sz="2400" dirty="0">
                        <a:latin typeface="Book Antiqua" panose="02040602050305030304" pitchFamily="18" charset="0"/>
                      </a:endParaRPr>
                    </a:p>
                  </a:txBody>
                  <a:tcPr/>
                </a:tc>
                <a:tc>
                  <a:txBody>
                    <a:bodyPr/>
                    <a:lstStyle/>
                    <a:p>
                      <a:r>
                        <a:rPr lang="en-GB" sz="2400" dirty="0" smtClean="0">
                          <a:latin typeface="Book Antiqua" panose="02040602050305030304" pitchFamily="18" charset="0"/>
                        </a:rPr>
                        <a:t>12</a:t>
                      </a:r>
                      <a:r>
                        <a:rPr lang="en-GB" sz="2400" baseline="30000" dirty="0" smtClean="0">
                          <a:latin typeface="Book Antiqua" panose="02040602050305030304" pitchFamily="18" charset="0"/>
                        </a:rPr>
                        <a:t>th</a:t>
                      </a:r>
                      <a:r>
                        <a:rPr lang="en-GB" sz="2400" dirty="0" smtClean="0">
                          <a:latin typeface="Book Antiqua" panose="02040602050305030304" pitchFamily="18" charset="0"/>
                        </a:rPr>
                        <a:t> March</a:t>
                      </a:r>
                      <a:endParaRPr lang="en-GB" sz="2400" dirty="0">
                        <a:latin typeface="Book Antiqua" panose="02040602050305030304" pitchFamily="18" charset="0"/>
                      </a:endParaRPr>
                    </a:p>
                  </a:txBody>
                  <a:tcPr/>
                </a:tc>
                <a:tc>
                  <a:txBody>
                    <a:bodyPr/>
                    <a:lstStyle/>
                    <a:p>
                      <a:r>
                        <a:rPr lang="en-GB" sz="2400" dirty="0" smtClean="0">
                          <a:latin typeface="Book Antiqua" panose="02040602050305030304" pitchFamily="18" charset="0"/>
                        </a:rPr>
                        <a:t>1</a:t>
                      </a:r>
                      <a:r>
                        <a:rPr lang="en-GB" sz="2400" baseline="30000" dirty="0" smtClean="0">
                          <a:latin typeface="Book Antiqua" panose="02040602050305030304" pitchFamily="18" charset="0"/>
                        </a:rPr>
                        <a:t>st</a:t>
                      </a:r>
                      <a:r>
                        <a:rPr lang="en-GB" sz="2400" dirty="0" smtClean="0">
                          <a:latin typeface="Book Antiqua" panose="02040602050305030304" pitchFamily="18" charset="0"/>
                        </a:rPr>
                        <a:t> March</a:t>
                      </a:r>
                      <a:endParaRPr lang="en-GB" sz="2400" dirty="0">
                        <a:latin typeface="Book Antiqua" panose="02040602050305030304" pitchFamily="18" charset="0"/>
                      </a:endParaRPr>
                    </a:p>
                  </a:txBody>
                  <a:tcPr/>
                </a:tc>
              </a:tr>
            </a:tbl>
          </a:graphicData>
        </a:graphic>
      </p:graphicFrame>
      <p:sp>
        <p:nvSpPr>
          <p:cNvPr id="3" name="TextBox 2"/>
          <p:cNvSpPr txBox="1"/>
          <p:nvPr/>
        </p:nvSpPr>
        <p:spPr>
          <a:xfrm>
            <a:off x="827584" y="332656"/>
            <a:ext cx="7272808" cy="1569660"/>
          </a:xfrm>
          <a:prstGeom prst="rect">
            <a:avLst/>
          </a:prstGeom>
          <a:noFill/>
        </p:spPr>
        <p:txBody>
          <a:bodyPr wrap="square" rtlCol="0">
            <a:spAutoFit/>
          </a:bodyPr>
          <a:lstStyle/>
          <a:p>
            <a:r>
              <a:rPr lang="en-GB" sz="3200" b="1" dirty="0">
                <a:latin typeface="Book Antiqua" pitchFamily="18" charset="0"/>
              </a:rPr>
              <a:t>Here are the average flowering dates across the whole of the UK compared to last year:</a:t>
            </a:r>
          </a:p>
        </p:txBody>
      </p:sp>
      <p:sp>
        <p:nvSpPr>
          <p:cNvPr id="4" name="TextBox 3"/>
          <p:cNvSpPr txBox="1"/>
          <p:nvPr/>
        </p:nvSpPr>
        <p:spPr>
          <a:xfrm>
            <a:off x="539552" y="3645024"/>
            <a:ext cx="7992888" cy="1200329"/>
          </a:xfrm>
          <a:prstGeom prst="rect">
            <a:avLst/>
          </a:prstGeom>
          <a:noFill/>
        </p:spPr>
        <p:txBody>
          <a:bodyPr wrap="square" rtlCol="0">
            <a:spAutoFit/>
          </a:bodyPr>
          <a:lstStyle/>
          <a:p>
            <a:r>
              <a:rPr lang="en-GB" sz="2400" dirty="0" smtClean="0">
                <a:latin typeface="Book Antiqua" panose="02040602050305030304" pitchFamily="18" charset="0"/>
              </a:rPr>
              <a:t>For both daffodils in pots and in the ground, the average flowering date is much earlier. For daffodils in pots, it’s nearly a whole month earlier!</a:t>
            </a:r>
            <a:endParaRPr lang="en-GB" sz="2400" dirty="0">
              <a:latin typeface="Book Antiqua" panose="02040602050305030304" pitchFamily="18" charset="0"/>
            </a:endParaRPr>
          </a:p>
        </p:txBody>
      </p:sp>
      <p:sp>
        <p:nvSpPr>
          <p:cNvPr id="5" name="TextBox 4"/>
          <p:cNvSpPr txBox="1"/>
          <p:nvPr/>
        </p:nvSpPr>
        <p:spPr>
          <a:xfrm>
            <a:off x="539552" y="5163541"/>
            <a:ext cx="8370738" cy="1200329"/>
          </a:xfrm>
          <a:prstGeom prst="rect">
            <a:avLst/>
          </a:prstGeom>
          <a:noFill/>
        </p:spPr>
        <p:txBody>
          <a:bodyPr wrap="square" rtlCol="0">
            <a:spAutoFit/>
          </a:bodyPr>
          <a:lstStyle/>
          <a:p>
            <a:r>
              <a:rPr lang="en-GB" sz="2400" dirty="0" smtClean="0">
                <a:latin typeface="Book Antiqua" pitchFamily="18" charset="0"/>
              </a:rPr>
              <a:t>Can you remember what the weather was like last year…?</a:t>
            </a:r>
          </a:p>
          <a:p>
            <a:r>
              <a:rPr lang="en-GB" sz="2400" dirty="0">
                <a:latin typeface="Book Antiqua" pitchFamily="18" charset="0"/>
              </a:rPr>
              <a:t/>
            </a:r>
            <a:br>
              <a:rPr lang="en-GB" sz="2400" dirty="0">
                <a:latin typeface="Book Antiqua" pitchFamily="18" charset="0"/>
              </a:rPr>
            </a:br>
            <a:r>
              <a:rPr lang="en-GB" sz="2400" dirty="0" smtClean="0">
                <a:latin typeface="Book Antiqua" pitchFamily="18" charset="0"/>
              </a:rPr>
              <a:t>	</a:t>
            </a:r>
            <a:endParaRPr lang="en-GB" sz="2400" dirty="0">
              <a:latin typeface="Book Antiqua"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64904"/>
            <a:ext cx="288032" cy="2880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996952"/>
            <a:ext cx="331719" cy="331719"/>
          </a:xfrm>
          <a:prstGeom prst="rect">
            <a:avLst/>
          </a:prstGeom>
        </p:spPr>
      </p:pic>
    </p:spTree>
    <p:extLst>
      <p:ext uri="{BB962C8B-B14F-4D97-AF65-F5344CB8AC3E}">
        <p14:creationId xmlns:p14="http://schemas.microsoft.com/office/powerpoint/2010/main" val="350299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nual Input 4"/>
          <p:cNvSpPr/>
          <p:nvPr/>
        </p:nvSpPr>
        <p:spPr>
          <a:xfrm rot="16200000">
            <a:off x="3176972" y="890972"/>
            <a:ext cx="6858000" cy="5076056"/>
          </a:xfrm>
          <a:prstGeom prst="flowChartManualInpu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Manual Input 7"/>
          <p:cNvSpPr/>
          <p:nvPr/>
        </p:nvSpPr>
        <p:spPr>
          <a:xfrm rot="5400000">
            <a:off x="-782962" y="782961"/>
            <a:ext cx="6858003" cy="5292080"/>
          </a:xfrm>
          <a:prstGeom prst="flowChartManualInpu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229" t="13269" r="33385"/>
          <a:stretch/>
        </p:blipFill>
        <p:spPr bwMode="auto">
          <a:xfrm>
            <a:off x="315133" y="875786"/>
            <a:ext cx="3172663" cy="4464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968" t="18269" r="41250"/>
          <a:stretch/>
        </p:blipFill>
        <p:spPr bwMode="auto">
          <a:xfrm>
            <a:off x="894381" y="2204864"/>
            <a:ext cx="3503316" cy="4334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602"/>
            <a:ext cx="398538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Spring 2018</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8407" t="12965" r="31931" b="5632"/>
          <a:stretch/>
        </p:blipFill>
        <p:spPr bwMode="auto">
          <a:xfrm>
            <a:off x="5158614" y="923932"/>
            <a:ext cx="3208814" cy="3827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5158614" y="-1"/>
            <a:ext cx="398538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rgbClr val="FF0000"/>
                    </a:gs>
                    <a:gs pos="75000">
                      <a:srgbClr val="C00000"/>
                    </a:gs>
                  </a:gsLst>
                  <a:lin ang="5400000"/>
                </a:gradFill>
                <a:effectLst>
                  <a:glow rad="63500">
                    <a:schemeClr val="accent6">
                      <a:satMod val="175000"/>
                      <a:alpha val="40000"/>
                    </a:schemeClr>
                  </a:glow>
                </a:effectLst>
              </a:rPr>
              <a:t>Spring 2019</a:t>
            </a:r>
            <a:endParaRPr lang="en-US" sz="5400" b="1" cap="none" spc="300" dirty="0">
              <a:ln w="11430" cmpd="sng">
                <a:solidFill>
                  <a:schemeClr val="accent1">
                    <a:tint val="10000"/>
                  </a:schemeClr>
                </a:solidFill>
                <a:prstDash val="solid"/>
                <a:miter lim="800000"/>
              </a:ln>
              <a:gradFill>
                <a:gsLst>
                  <a:gs pos="10000">
                    <a:srgbClr val="FF0000"/>
                  </a:gs>
                  <a:gs pos="75000">
                    <a:srgbClr val="C00000"/>
                  </a:gs>
                </a:gsLst>
                <a:lin ang="5400000"/>
              </a:gradFill>
              <a:effectLst>
                <a:glow rad="63500">
                  <a:schemeClr val="accent6">
                    <a:satMod val="175000"/>
                    <a:alpha val="40000"/>
                  </a:schemeClr>
                </a:glow>
              </a:effectLst>
            </a:endParaRPr>
          </a:p>
        </p:txBody>
      </p:sp>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3053" t="17885" r="41458"/>
          <a:stretch/>
        </p:blipFill>
        <p:spPr bwMode="auto">
          <a:xfrm>
            <a:off x="5500359" y="2105152"/>
            <a:ext cx="3538042" cy="4434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894381" y="2622460"/>
            <a:ext cx="7488832" cy="2554545"/>
          </a:xfrm>
          <a:prstGeom prst="rect">
            <a:avLst/>
          </a:prstGeom>
          <a:solidFill>
            <a:schemeClr val="bg1"/>
          </a:solidFill>
          <a:ln>
            <a:solidFill>
              <a:schemeClr val="tx1"/>
            </a:solidFill>
          </a:ln>
        </p:spPr>
        <p:txBody>
          <a:bodyPr wrap="square" rtlCol="0">
            <a:spAutoFit/>
          </a:bodyPr>
          <a:lstStyle/>
          <a:p>
            <a:pPr algn="ctr"/>
            <a:r>
              <a:rPr lang="en-GB" sz="3200" dirty="0" smtClean="0">
                <a:latin typeface="Book Antiqua" panose="02040602050305030304" pitchFamily="18" charset="0"/>
              </a:rPr>
              <a:t>There was a big difference in the spring weather compared to last year! This is likely to be the reason for daffodils flowering earlier, due to the warmer temperatures, but…</a:t>
            </a:r>
            <a:endParaRPr lang="en-GB" sz="3200" dirty="0">
              <a:latin typeface="Book Antiqua" panose="02040602050305030304" pitchFamily="18" charset="0"/>
            </a:endParaRPr>
          </a:p>
        </p:txBody>
      </p:sp>
    </p:spTree>
    <p:extLst>
      <p:ext uri="{BB962C8B-B14F-4D97-AF65-F5344CB8AC3E}">
        <p14:creationId xmlns:p14="http://schemas.microsoft.com/office/powerpoint/2010/main" val="33935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1000"/>
                                        <p:tgtEl>
                                          <p:spTgt spid="1028"/>
                                        </p:tgtEl>
                                      </p:cBhvr>
                                    </p:animEffect>
                                    <p:anim calcmode="lin" valueType="num">
                                      <p:cBhvr>
                                        <p:cTn id="35" dur="1000" fill="hold"/>
                                        <p:tgtEl>
                                          <p:spTgt spid="1028"/>
                                        </p:tgtEl>
                                        <p:attrNameLst>
                                          <p:attrName>ppt_x</p:attrName>
                                        </p:attrNameLst>
                                      </p:cBhvr>
                                      <p:tavLst>
                                        <p:tav tm="0">
                                          <p:val>
                                            <p:strVal val="#ppt_x"/>
                                          </p:val>
                                        </p:tav>
                                        <p:tav tm="100000">
                                          <p:val>
                                            <p:strVal val="#ppt_x"/>
                                          </p:val>
                                        </p:tav>
                                      </p:tavLst>
                                    </p:anim>
                                    <p:anim calcmode="lin" valueType="num">
                                      <p:cBhvr>
                                        <p:cTn id="3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01664" y="120390"/>
            <a:ext cx="184730" cy="1862048"/>
          </a:xfrm>
          <a:prstGeom prst="rect">
            <a:avLst/>
          </a:prstGeom>
          <a:noFill/>
        </p:spPr>
        <p:txBody>
          <a:bodyPr wrap="none" lIns="91440" tIns="45720" rIns="91440" bIns="45720">
            <a:spAutoFit/>
          </a:bodyPr>
          <a:lstStyle/>
          <a:p>
            <a:pPr algn="ctr"/>
            <a:endParaRPr lang="en-US" sz="115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grpSp>
        <p:nvGrpSpPr>
          <p:cNvPr id="8" name="Group 7"/>
          <p:cNvGrpSpPr/>
          <p:nvPr/>
        </p:nvGrpSpPr>
        <p:grpSpPr>
          <a:xfrm>
            <a:off x="365482" y="286594"/>
            <a:ext cx="828796" cy="923330"/>
            <a:chOff x="7056784" y="5805264"/>
            <a:chExt cx="828796" cy="92333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1206630" y="260648"/>
            <a:ext cx="7076179" cy="1846659"/>
          </a:xfrm>
          <a:prstGeom prst="rect">
            <a:avLst/>
          </a:prstGeom>
          <a:noFill/>
        </p:spPr>
        <p:txBody>
          <a:bodyPr wrap="square" rtlCol="0">
            <a:spAutoFit/>
          </a:bodyPr>
          <a:lstStyle/>
          <a:p>
            <a:r>
              <a:rPr lang="en-GB" sz="3200" b="1" dirty="0" smtClean="0">
                <a:latin typeface="Book Antiqua" pitchFamily="18" charset="0"/>
              </a:rPr>
              <a:t>Do you think there could be other reasons for bulbs to flower earlier or later?</a:t>
            </a:r>
            <a:endParaRPr lang="en-GB" sz="3200" b="1" dirty="0">
              <a:latin typeface="Book Antiqua" pitchFamily="18" charset="0"/>
            </a:endParaRPr>
          </a:p>
          <a:p>
            <a:endParaRPr lang="en-GB" dirty="0"/>
          </a:p>
        </p:txBody>
      </p:sp>
      <p:sp>
        <p:nvSpPr>
          <p:cNvPr id="12" name="Rectangle 11"/>
          <p:cNvSpPr/>
          <p:nvPr/>
        </p:nvSpPr>
        <p:spPr>
          <a:xfrm>
            <a:off x="2051720" y="5373216"/>
            <a:ext cx="6808310" cy="954107"/>
          </a:xfrm>
          <a:prstGeom prst="rect">
            <a:avLst/>
          </a:prstGeom>
        </p:spPr>
        <p:txBody>
          <a:bodyPr wrap="square">
            <a:spAutoFit/>
          </a:bodyPr>
          <a:lstStyle/>
          <a:p>
            <a:r>
              <a:rPr lang="en-GB" sz="2800" dirty="0" smtClean="0">
                <a:latin typeface="Book Antiqua" pitchFamily="18" charset="0"/>
              </a:rPr>
              <a:t>What changes could you make to the Bulb Project to test these ideas?</a:t>
            </a:r>
            <a:endParaRPr lang="en-GB" sz="2800" dirty="0">
              <a:latin typeface="Book Antiqua" pitchFamily="18" charset="0"/>
            </a:endParaRPr>
          </a:p>
        </p:txBody>
      </p:sp>
      <p:sp>
        <p:nvSpPr>
          <p:cNvPr id="13" name="Rectangle 12"/>
          <p:cNvSpPr/>
          <p:nvPr/>
        </p:nvSpPr>
        <p:spPr>
          <a:xfrm>
            <a:off x="271730" y="2106951"/>
            <a:ext cx="6460510" cy="954107"/>
          </a:xfrm>
          <a:prstGeom prst="rect">
            <a:avLst/>
          </a:prstGeom>
        </p:spPr>
        <p:txBody>
          <a:bodyPr wrap="square">
            <a:spAutoFit/>
          </a:bodyPr>
          <a:lstStyle/>
          <a:p>
            <a:r>
              <a:rPr lang="en-GB" sz="2800" dirty="0" smtClean="0">
                <a:latin typeface="Book Antiqua" pitchFamily="18" charset="0"/>
              </a:rPr>
              <a:t>Here are some ideas of things that might affect daffodil flowering dates…</a:t>
            </a:r>
            <a:endParaRPr lang="en-GB" sz="2800" dirty="0">
              <a:latin typeface="Book Antiqua" pitchFamily="18" charset="0"/>
            </a:endParaRPr>
          </a:p>
        </p:txBody>
      </p:sp>
      <p:grpSp>
        <p:nvGrpSpPr>
          <p:cNvPr id="3" name="Group 2"/>
          <p:cNvGrpSpPr/>
          <p:nvPr/>
        </p:nvGrpSpPr>
        <p:grpSpPr>
          <a:xfrm>
            <a:off x="669147" y="3408696"/>
            <a:ext cx="2419397" cy="1835501"/>
            <a:chOff x="439950" y="2449211"/>
            <a:chExt cx="2419397" cy="1835501"/>
          </a:xfrm>
        </p:grpSpPr>
        <p:pic>
          <p:nvPicPr>
            <p:cNvPr id="2050" name="Picture 2" descr="Image result for soil qu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50" y="2449211"/>
              <a:ext cx="2331850" cy="17022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59632" y="3884602"/>
              <a:ext cx="1599715" cy="400110"/>
            </a:xfrm>
            <a:prstGeom prst="rect">
              <a:avLst/>
            </a:prstGeom>
            <a:solidFill>
              <a:schemeClr val="bg1"/>
            </a:solidFill>
            <a:ln>
              <a:solidFill>
                <a:schemeClr val="tx1"/>
              </a:solidFill>
            </a:ln>
          </p:spPr>
          <p:txBody>
            <a:bodyPr wrap="square">
              <a:spAutoFit/>
            </a:bodyPr>
            <a:lstStyle/>
            <a:p>
              <a:r>
                <a:rPr lang="en-GB" sz="2000" dirty="0" smtClean="0">
                  <a:latin typeface="Book Antiqua" pitchFamily="18" charset="0"/>
                </a:rPr>
                <a:t>Soil quality </a:t>
              </a:r>
              <a:endParaRPr lang="en-GB" sz="2000" dirty="0">
                <a:latin typeface="Book Antiqua" pitchFamily="18" charset="0"/>
              </a:endParaRPr>
            </a:p>
          </p:txBody>
        </p:sp>
      </p:grpSp>
      <p:pic>
        <p:nvPicPr>
          <p:cNvPr id="1026" name="Picture 2" descr="Image result for large narcissus f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834" y="3307321"/>
            <a:ext cx="20955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206630" y="5403993"/>
            <a:ext cx="828796" cy="923330"/>
            <a:chOff x="7056784" y="5805264"/>
            <a:chExt cx="828796" cy="92333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7" name="Rectangle 1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4" name="Group 3"/>
          <p:cNvGrpSpPr/>
          <p:nvPr/>
        </p:nvGrpSpPr>
        <p:grpSpPr>
          <a:xfrm>
            <a:off x="3476106" y="3416733"/>
            <a:ext cx="2701688" cy="1800201"/>
            <a:chOff x="3605520" y="2708920"/>
            <a:chExt cx="2701688" cy="1863937"/>
          </a:xfrm>
        </p:grpSpPr>
        <p:pic>
          <p:nvPicPr>
            <p:cNvPr id="2052" name="Picture 4" descr="Image result for sh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520" y="2708920"/>
              <a:ext cx="2592288" cy="172819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261704" y="4172747"/>
              <a:ext cx="1045504" cy="400110"/>
            </a:xfrm>
            <a:prstGeom prst="rect">
              <a:avLst/>
            </a:prstGeom>
            <a:solidFill>
              <a:schemeClr val="bg1"/>
            </a:solidFill>
            <a:ln>
              <a:solidFill>
                <a:schemeClr val="tx1"/>
              </a:solidFill>
            </a:ln>
          </p:spPr>
          <p:txBody>
            <a:bodyPr wrap="square">
              <a:spAutoFit/>
            </a:bodyPr>
            <a:lstStyle/>
            <a:p>
              <a:r>
                <a:rPr lang="en-GB" sz="2000" dirty="0" smtClean="0">
                  <a:latin typeface="Book Antiqua" pitchFamily="18" charset="0"/>
                </a:rPr>
                <a:t>Shade</a:t>
              </a:r>
              <a:endParaRPr lang="en-GB" sz="2000" dirty="0">
                <a:latin typeface="Book Antiqua" pitchFamily="18" charset="0"/>
              </a:endParaRPr>
            </a:p>
          </p:txBody>
        </p:sp>
      </p:grpSp>
      <p:sp>
        <p:nvSpPr>
          <p:cNvPr id="22" name="Rectangle 21"/>
          <p:cNvSpPr/>
          <p:nvPr/>
        </p:nvSpPr>
        <p:spPr>
          <a:xfrm>
            <a:off x="6732240" y="4893063"/>
            <a:ext cx="2127790" cy="400110"/>
          </a:xfrm>
          <a:prstGeom prst="rect">
            <a:avLst/>
          </a:prstGeom>
          <a:solidFill>
            <a:schemeClr val="bg1"/>
          </a:solidFill>
          <a:ln>
            <a:solidFill>
              <a:schemeClr val="tx1"/>
            </a:solidFill>
          </a:ln>
        </p:spPr>
        <p:txBody>
          <a:bodyPr wrap="square">
            <a:spAutoFit/>
          </a:bodyPr>
          <a:lstStyle/>
          <a:p>
            <a:r>
              <a:rPr lang="en-GB" sz="2000" dirty="0" smtClean="0">
                <a:latin typeface="Book Antiqua" pitchFamily="18" charset="0"/>
              </a:rPr>
              <a:t>Pests &amp; diseases</a:t>
            </a:r>
            <a:endParaRPr lang="en-GB" sz="2000" dirty="0">
              <a:latin typeface="Book Antiqua" pitchFamily="18" charset="0"/>
            </a:endParaRPr>
          </a:p>
        </p:txBody>
      </p:sp>
      <p:sp>
        <p:nvSpPr>
          <p:cNvPr id="2" name="Oval Callout 1"/>
          <p:cNvSpPr/>
          <p:nvPr/>
        </p:nvSpPr>
        <p:spPr>
          <a:xfrm>
            <a:off x="6660232" y="1484784"/>
            <a:ext cx="2304256" cy="1811140"/>
          </a:xfrm>
          <a:prstGeom prst="wedgeEllipseCallout">
            <a:avLst>
              <a:gd name="adj1" fmla="val -8284"/>
              <a:gd name="adj2" fmla="val 5882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I’m not a bee! I’m a Narcissus Fly and I eat daffodil bulbs. I look like a bee so other animals think I can sting!</a:t>
            </a:r>
            <a:endParaRPr lang="en-GB" sz="1400" dirty="0"/>
          </a:p>
        </p:txBody>
      </p:sp>
    </p:spTree>
    <p:extLst>
      <p:ext uri="{BB962C8B-B14F-4D97-AF65-F5344CB8AC3E}">
        <p14:creationId xmlns:p14="http://schemas.microsoft.com/office/powerpoint/2010/main" val="173993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964575011"/>
              </p:ext>
            </p:extLst>
          </p:nvPr>
        </p:nvGraphicFramePr>
        <p:xfrm>
          <a:off x="662961" y="1393031"/>
          <a:ext cx="7941487" cy="407193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2"/>
          <p:cNvSpPr>
            <a:spLocks noChangeArrowheads="1"/>
          </p:cNvSpPr>
          <p:nvPr/>
        </p:nvSpPr>
        <p:spPr bwMode="auto">
          <a:xfrm>
            <a:off x="611560" y="196478"/>
            <a:ext cx="799288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200" b="1" dirty="0" smtClean="0">
                <a:latin typeface="Book Antiqua" pitchFamily="18" charset="0"/>
                <a:cs typeface="Arial" pitchFamily="34" charset="0"/>
              </a:rPr>
              <a:t>        </a:t>
            </a:r>
            <a:r>
              <a:rPr kumimoji="0" lang="en-GB" sz="3200" b="1" u="none" strike="noStrike" cap="none" normalizeH="0" baseline="0" dirty="0" smtClean="0">
                <a:ln>
                  <a:noFill/>
                </a:ln>
                <a:effectLst/>
                <a:latin typeface="Book Antiqua" pitchFamily="18" charset="0"/>
                <a:cs typeface="Arial" pitchFamily="34" charset="0"/>
              </a:rPr>
              <a:t>Which country had the tallest/shortest daffodils?</a:t>
            </a:r>
          </a:p>
        </p:txBody>
      </p:sp>
      <p:sp>
        <p:nvSpPr>
          <p:cNvPr id="4" name="Rectangle 3"/>
          <p:cNvSpPr>
            <a:spLocks noChangeArrowheads="1"/>
          </p:cNvSpPr>
          <p:nvPr/>
        </p:nvSpPr>
        <p:spPr bwMode="auto">
          <a:xfrm>
            <a:off x="0" y="3343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1115616" y="5661248"/>
            <a:ext cx="7632848" cy="1015663"/>
          </a:xfrm>
          <a:prstGeom prst="rect">
            <a:avLst/>
          </a:prstGeom>
          <a:noFill/>
        </p:spPr>
        <p:txBody>
          <a:bodyPr wrap="square" rtlCol="0">
            <a:spAutoFit/>
          </a:bodyPr>
          <a:lstStyle/>
          <a:p>
            <a:r>
              <a:rPr lang="en-GB" sz="2000" dirty="0" smtClean="0">
                <a:latin typeface="Book Antiqua" pitchFamily="18" charset="0"/>
              </a:rPr>
              <a:t>Using the bar chart can you work out how tall the daffodils are?</a:t>
            </a:r>
          </a:p>
          <a:p>
            <a:r>
              <a:rPr lang="en-GB" sz="2000" dirty="0" smtClean="0">
                <a:latin typeface="Book Antiqua" pitchFamily="18" charset="0"/>
              </a:rPr>
              <a:t>How much taller were daffodils in </a:t>
            </a:r>
            <a:r>
              <a:rPr lang="en-GB" sz="2000" dirty="0" smtClean="0">
                <a:latin typeface="Book Antiqua" pitchFamily="18" charset="0"/>
              </a:rPr>
              <a:t>England compared </a:t>
            </a:r>
            <a:r>
              <a:rPr lang="en-GB" sz="2000" dirty="0" smtClean="0">
                <a:latin typeface="Book Antiqua" pitchFamily="18" charset="0"/>
              </a:rPr>
              <a:t>to Scotland?</a:t>
            </a:r>
            <a:endParaRPr lang="en-GB" sz="2000" dirty="0">
              <a:latin typeface="Book Antiqua" pitchFamily="18" charset="0"/>
            </a:endParaRPr>
          </a:p>
        </p:txBody>
      </p:sp>
      <p:sp>
        <p:nvSpPr>
          <p:cNvPr id="5" name="TextBox 4"/>
          <p:cNvSpPr txBox="1"/>
          <p:nvPr/>
        </p:nvSpPr>
        <p:spPr>
          <a:xfrm>
            <a:off x="1344461" y="4076769"/>
            <a:ext cx="1296144" cy="369332"/>
          </a:xfrm>
          <a:prstGeom prst="rect">
            <a:avLst/>
          </a:prstGeom>
          <a:noFill/>
        </p:spPr>
        <p:txBody>
          <a:bodyPr wrap="square" rtlCol="0">
            <a:spAutoFit/>
          </a:bodyPr>
          <a:lstStyle/>
          <a:p>
            <a:pPr algn="ctr"/>
            <a:r>
              <a:rPr lang="en-GB" dirty="0" smtClean="0">
                <a:latin typeface="Book Antiqua" panose="02040602050305030304" pitchFamily="18" charset="0"/>
              </a:rPr>
              <a:t>18cm</a:t>
            </a:r>
            <a:endParaRPr lang="en-GB" dirty="0">
              <a:latin typeface="Book Antiqua" panose="02040602050305030304" pitchFamily="18" charset="0"/>
            </a:endParaRPr>
          </a:p>
        </p:txBody>
      </p:sp>
      <p:sp>
        <p:nvSpPr>
          <p:cNvPr id="20" name="TextBox 19"/>
          <p:cNvSpPr txBox="1"/>
          <p:nvPr/>
        </p:nvSpPr>
        <p:spPr>
          <a:xfrm>
            <a:off x="3209181" y="1969790"/>
            <a:ext cx="1296144" cy="369332"/>
          </a:xfrm>
          <a:prstGeom prst="rect">
            <a:avLst/>
          </a:prstGeom>
          <a:noFill/>
        </p:spPr>
        <p:txBody>
          <a:bodyPr wrap="square" rtlCol="0">
            <a:spAutoFit/>
          </a:bodyPr>
          <a:lstStyle/>
          <a:p>
            <a:pPr algn="ctr"/>
            <a:r>
              <a:rPr lang="en-GB" dirty="0" smtClean="0">
                <a:latin typeface="Book Antiqua" panose="02040602050305030304" pitchFamily="18" charset="0"/>
              </a:rPr>
              <a:t>27cm</a:t>
            </a:r>
            <a:endParaRPr lang="en-GB" dirty="0">
              <a:latin typeface="Book Antiqua" panose="02040602050305030304" pitchFamily="18" charset="0"/>
            </a:endParaRPr>
          </a:p>
        </p:txBody>
      </p:sp>
      <p:sp>
        <p:nvSpPr>
          <p:cNvPr id="21" name="TextBox 20"/>
          <p:cNvSpPr txBox="1"/>
          <p:nvPr/>
        </p:nvSpPr>
        <p:spPr>
          <a:xfrm>
            <a:off x="5063056" y="2199055"/>
            <a:ext cx="1296144" cy="369332"/>
          </a:xfrm>
          <a:prstGeom prst="rect">
            <a:avLst/>
          </a:prstGeom>
          <a:noFill/>
        </p:spPr>
        <p:txBody>
          <a:bodyPr wrap="square" rtlCol="0">
            <a:spAutoFit/>
          </a:bodyPr>
          <a:lstStyle/>
          <a:p>
            <a:pPr algn="ctr"/>
            <a:r>
              <a:rPr lang="en-GB" dirty="0" smtClean="0">
                <a:latin typeface="Book Antiqua" panose="02040602050305030304" pitchFamily="18" charset="0"/>
              </a:rPr>
              <a:t>26cm</a:t>
            </a:r>
            <a:endParaRPr lang="en-GB" dirty="0">
              <a:latin typeface="Book Antiqua" panose="02040602050305030304" pitchFamily="18" charset="0"/>
            </a:endParaRPr>
          </a:p>
        </p:txBody>
      </p:sp>
      <p:grpSp>
        <p:nvGrpSpPr>
          <p:cNvPr id="11" name="Group 10"/>
          <p:cNvGrpSpPr/>
          <p:nvPr/>
        </p:nvGrpSpPr>
        <p:grpSpPr>
          <a:xfrm>
            <a:off x="807412" y="219704"/>
            <a:ext cx="828796" cy="923330"/>
            <a:chOff x="7056784" y="5805264"/>
            <a:chExt cx="828796" cy="923330"/>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4" name="Group 13"/>
          <p:cNvGrpSpPr/>
          <p:nvPr/>
        </p:nvGrpSpPr>
        <p:grpSpPr>
          <a:xfrm>
            <a:off x="285608" y="5733256"/>
            <a:ext cx="828796" cy="923330"/>
            <a:chOff x="7056784" y="5805264"/>
            <a:chExt cx="828796" cy="92333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6" name="Rectangle 15"/>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6" name="Down Arrow 5"/>
          <p:cNvSpPr/>
          <p:nvPr/>
        </p:nvSpPr>
        <p:spPr>
          <a:xfrm rot="10800000">
            <a:off x="3605225" y="2336096"/>
            <a:ext cx="504056" cy="610742"/>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1691680" y="4437112"/>
            <a:ext cx="504056" cy="610742"/>
          </a:xfrm>
          <a:prstGeom prst="downArrow">
            <a:avLst/>
          </a:prstGeom>
          <a:solidFill>
            <a:srgbClr val="CC99FF"/>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861770" y="4384154"/>
            <a:ext cx="720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7816" y="2250640"/>
            <a:ext cx="2514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019528" y="5483204"/>
            <a:ext cx="7387472" cy="690119"/>
          </a:xfrm>
          <a:prstGeom prst="rect">
            <a:avLst/>
          </a:prstGeom>
        </p:spPr>
      </p:pic>
      <p:sp>
        <p:nvSpPr>
          <p:cNvPr id="30" name="TextBox 29"/>
          <p:cNvSpPr txBox="1"/>
          <p:nvPr/>
        </p:nvSpPr>
        <p:spPr>
          <a:xfrm>
            <a:off x="1545583" y="2968075"/>
            <a:ext cx="1206209" cy="523220"/>
          </a:xfrm>
          <a:prstGeom prst="rect">
            <a:avLst/>
          </a:prstGeom>
          <a:solidFill>
            <a:srgbClr val="C1FDA9"/>
          </a:solidFill>
          <a:ln>
            <a:solidFill>
              <a:schemeClr val="tx1"/>
            </a:solidFill>
          </a:ln>
        </p:spPr>
        <p:txBody>
          <a:bodyPr wrap="square" rtlCol="0">
            <a:spAutoFit/>
          </a:bodyPr>
          <a:lstStyle/>
          <a:p>
            <a:r>
              <a:rPr lang="en-GB" sz="1400" dirty="0" smtClean="0">
                <a:latin typeface="Book Antiqua" panose="02040602050305030304" pitchFamily="18" charset="0"/>
              </a:rPr>
              <a:t>About 9cm difference</a:t>
            </a:r>
            <a:endParaRPr lang="en-GB" sz="1400" dirty="0">
              <a:latin typeface="Book Antiqua" panose="02040602050305030304" pitchFamily="18" charset="0"/>
            </a:endParaRPr>
          </a:p>
        </p:txBody>
      </p:sp>
      <p:sp>
        <p:nvSpPr>
          <p:cNvPr id="24" name="TextBox 23"/>
          <p:cNvSpPr txBox="1"/>
          <p:nvPr/>
        </p:nvSpPr>
        <p:spPr>
          <a:xfrm>
            <a:off x="6923881" y="2679567"/>
            <a:ext cx="1296144" cy="369332"/>
          </a:xfrm>
          <a:prstGeom prst="rect">
            <a:avLst/>
          </a:prstGeom>
          <a:noFill/>
        </p:spPr>
        <p:txBody>
          <a:bodyPr wrap="square" rtlCol="0">
            <a:spAutoFit/>
          </a:bodyPr>
          <a:lstStyle/>
          <a:p>
            <a:pPr algn="ctr"/>
            <a:r>
              <a:rPr lang="en-GB" dirty="0" smtClean="0">
                <a:latin typeface="Book Antiqua" panose="02040602050305030304" pitchFamily="18" charset="0"/>
              </a:rPr>
              <a:t>24cm</a:t>
            </a:r>
            <a:endParaRPr lang="en-GB" dirty="0">
              <a:latin typeface="Book Antiqua" panose="02040602050305030304" pitchFamily="18" charset="0"/>
            </a:endParaRPr>
          </a:p>
        </p:txBody>
      </p:sp>
      <p:sp>
        <p:nvSpPr>
          <p:cNvPr id="8" name="TextBox 7"/>
          <p:cNvSpPr txBox="1"/>
          <p:nvPr/>
        </p:nvSpPr>
        <p:spPr>
          <a:xfrm>
            <a:off x="54775" y="1988840"/>
            <a:ext cx="461665" cy="2449868"/>
          </a:xfrm>
          <a:prstGeom prst="rect">
            <a:avLst/>
          </a:prstGeom>
          <a:noFill/>
        </p:spPr>
        <p:txBody>
          <a:bodyPr vert="vert270" wrap="square" rtlCol="0">
            <a:spAutoFit/>
          </a:bodyPr>
          <a:lstStyle/>
          <a:p>
            <a:r>
              <a:rPr lang="en-GB" dirty="0" smtClean="0">
                <a:latin typeface="Book Antiqua" panose="02040602050305030304" pitchFamily="18" charset="0"/>
              </a:rPr>
              <a:t>Average Height (cm)</a:t>
            </a:r>
            <a:endParaRPr lang="en-GB" dirty="0">
              <a:latin typeface="Book Antiqua" panose="02040602050305030304" pitchFamily="18" charset="0"/>
            </a:endParaRPr>
          </a:p>
        </p:txBody>
      </p:sp>
      <p:sp>
        <p:nvSpPr>
          <p:cNvPr id="7" name="TextBox 6"/>
          <p:cNvSpPr txBox="1"/>
          <p:nvPr/>
        </p:nvSpPr>
        <p:spPr>
          <a:xfrm>
            <a:off x="1221810" y="2752631"/>
            <a:ext cx="690899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smtClean="0">
                <a:latin typeface="Book Antiqua" panose="02040602050305030304" pitchFamily="18" charset="0"/>
              </a:rPr>
              <a:t>Why do you think the daffodils grew the tallest in England?</a:t>
            </a:r>
            <a:endParaRPr lang="en-GB" sz="2800" dirty="0">
              <a:latin typeface="Book Antiqua" panose="02040602050305030304" pitchFamily="18" charset="0"/>
            </a:endParaRPr>
          </a:p>
        </p:txBody>
      </p:sp>
    </p:spTree>
    <p:extLst>
      <p:ext uri="{BB962C8B-B14F-4D97-AF65-F5344CB8AC3E}">
        <p14:creationId xmlns:p14="http://schemas.microsoft.com/office/powerpoint/2010/main" val="34851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0" grpId="0"/>
      <p:bldP spid="21" grpId="0"/>
      <p:bldP spid="6" grpId="0" animBg="1"/>
      <p:bldP spid="22" grpId="0" animBg="1"/>
      <p:bldP spid="30" grpId="0" animBg="1"/>
      <p:bldP spid="24"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899592" y="188640"/>
            <a:ext cx="7560840" cy="6740307"/>
          </a:xfrm>
          <a:prstGeom prst="rect">
            <a:avLst/>
          </a:prstGeom>
          <a:noFill/>
        </p:spPr>
        <p:txBody>
          <a:bodyPr wrap="square" rtlCol="0">
            <a:spAutoFit/>
          </a:bodyPr>
          <a:lstStyle/>
          <a:p>
            <a:r>
              <a:rPr lang="en-GB" sz="2400" dirty="0" smtClean="0">
                <a:latin typeface="Book Antiqua" pitchFamily="18" charset="0"/>
              </a:rPr>
              <a:t>On average, the daffodils were tallest in England.</a:t>
            </a:r>
          </a:p>
          <a:p>
            <a:endParaRPr lang="en-GB" sz="2400" b="1" dirty="0" smtClean="0">
              <a:latin typeface="Book Antiqua" pitchFamily="18" charset="0"/>
            </a:endParaRPr>
          </a:p>
          <a:p>
            <a:pPr marL="457200" indent="-457200">
              <a:buFont typeface="Arial" pitchFamily="34" charset="0"/>
              <a:buChar char="•"/>
            </a:pPr>
            <a:r>
              <a:rPr lang="en-GB" sz="2400" dirty="0" smtClean="0">
                <a:latin typeface="Book Antiqua" pitchFamily="18" charset="0"/>
              </a:rPr>
              <a:t>England was the warmest area</a:t>
            </a:r>
          </a:p>
          <a:p>
            <a:pPr marL="457200" indent="-457200">
              <a:buFont typeface="Arial" pitchFamily="34" charset="0"/>
              <a:buChar char="•"/>
            </a:pPr>
            <a:r>
              <a:rPr lang="en-GB" sz="2400" dirty="0" smtClean="0">
                <a:latin typeface="Book Antiqua" pitchFamily="18" charset="0"/>
              </a:rPr>
              <a:t>England had the least rain</a:t>
            </a:r>
          </a:p>
          <a:p>
            <a:pPr marL="457200" indent="-457200">
              <a:buFont typeface="Arial" pitchFamily="34" charset="0"/>
              <a:buChar char="•"/>
            </a:pPr>
            <a:endParaRPr lang="en-GB" sz="2400" dirty="0">
              <a:latin typeface="Book Antiqua" pitchFamily="18" charset="0"/>
            </a:endParaRPr>
          </a:p>
          <a:p>
            <a:r>
              <a:rPr lang="en-GB" sz="2400" dirty="0" smtClean="0">
                <a:latin typeface="Book Antiqua" pitchFamily="18" charset="0"/>
              </a:rPr>
              <a:t>The warm sunshine could have helped the daffodils to grow tall.</a:t>
            </a:r>
          </a:p>
          <a:p>
            <a:endParaRPr lang="en-GB" sz="2400" dirty="0">
              <a:latin typeface="Book Antiqua" pitchFamily="18" charset="0"/>
            </a:endParaRPr>
          </a:p>
          <a:p>
            <a:r>
              <a:rPr lang="en-GB" sz="2400" dirty="0" smtClean="0">
                <a:latin typeface="Book Antiqua" pitchFamily="18" charset="0"/>
              </a:rPr>
              <a:t>Perhaps there were too many rainy days in other areas and the daffodils didn’t grow as tall.</a:t>
            </a:r>
          </a:p>
          <a:p>
            <a:endParaRPr lang="en-GB" sz="2400" dirty="0">
              <a:latin typeface="Book Antiqua" pitchFamily="18" charset="0"/>
            </a:endParaRPr>
          </a:p>
          <a:p>
            <a:r>
              <a:rPr lang="en-GB" sz="2400" dirty="0" smtClean="0">
                <a:latin typeface="Book Antiqua" pitchFamily="18" charset="0"/>
              </a:rPr>
              <a:t>To be sure why, we would need to do more experiments.</a:t>
            </a:r>
          </a:p>
          <a:p>
            <a:pPr marL="457200" indent="-457200">
              <a:buFont typeface="Arial" pitchFamily="34" charset="0"/>
              <a:buChar char="•"/>
            </a:pPr>
            <a:endParaRPr lang="en-GB" sz="2400" dirty="0">
              <a:latin typeface="Book Antiqua" pitchFamily="18" charset="0"/>
            </a:endParaRPr>
          </a:p>
          <a:p>
            <a:r>
              <a:rPr lang="en-GB" sz="2400" b="1" dirty="0" smtClean="0">
                <a:latin typeface="Book Antiqua" pitchFamily="18" charset="0"/>
              </a:rPr>
              <a:t>	Can you think of any other reasons why 	daffodils grew taller in England?</a:t>
            </a:r>
          </a:p>
          <a:p>
            <a:endParaRPr lang="en-GB" sz="2400" dirty="0" smtClean="0">
              <a:latin typeface="Book Antiqua" pitchFamily="18" charset="0"/>
            </a:endParaRPr>
          </a:p>
          <a:p>
            <a:pPr marL="457200" indent="-457200">
              <a:buFont typeface="Arial" pitchFamily="34" charset="0"/>
              <a:buChar char="•"/>
            </a:pPr>
            <a:endParaRPr lang="en-GB" sz="2400" dirty="0">
              <a:latin typeface="Book Antiqua" pitchFamily="18" charset="0"/>
            </a:endParaRPr>
          </a:p>
        </p:txBody>
      </p:sp>
      <p:grpSp>
        <p:nvGrpSpPr>
          <p:cNvPr id="3" name="Group 2"/>
          <p:cNvGrpSpPr/>
          <p:nvPr/>
        </p:nvGrpSpPr>
        <p:grpSpPr>
          <a:xfrm>
            <a:off x="1043608" y="5294158"/>
            <a:ext cx="828796" cy="923330"/>
            <a:chOff x="7056784" y="5805264"/>
            <a:chExt cx="828796" cy="92333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5" name="Rectangle 4"/>
            <p:cNvSpPr/>
            <p:nvPr/>
          </p:nvSpPr>
          <p:spPr>
            <a:xfrm>
              <a:off x="7380313" y="5805264"/>
              <a:ext cx="505267"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endPar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4010601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normAutofit fontScale="90000"/>
          </a:bodyPr>
          <a:lstStyle/>
          <a:p>
            <a:pPr eaLnBrk="1" hangingPunct="1"/>
            <a:r>
              <a:rPr lang="en-GB" sz="4000" b="1" dirty="0" smtClean="0">
                <a:latin typeface="Book Antiqua" pitchFamily="18" charset="0"/>
              </a:rPr>
              <a:t>Finding a trend is quite difficult but some things are clear…</a:t>
            </a:r>
          </a:p>
        </p:txBody>
      </p:sp>
      <p:sp>
        <p:nvSpPr>
          <p:cNvPr id="5" name="Rectangle 3"/>
          <p:cNvSpPr txBox="1">
            <a:spLocks noChangeArrowheads="1"/>
          </p:cNvSpPr>
          <p:nvPr/>
        </p:nvSpPr>
        <p:spPr>
          <a:xfrm>
            <a:off x="457200" y="4173498"/>
            <a:ext cx="8075240" cy="2135822"/>
          </a:xfrm>
          <a:prstGeom prst="rect">
            <a:avLst/>
          </a:prstGeom>
        </p:spPr>
        <p:txBody>
          <a:bodyPr vert="horz" lIns="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Tx/>
              <a:buNone/>
            </a:pPr>
            <a:r>
              <a:rPr lang="en-GB" dirty="0" smtClean="0">
                <a:latin typeface="Book Antiqua" pitchFamily="18" charset="0"/>
              </a:rPr>
              <a:t>The bulbs rely on both warm sunshine and water in order to flower.</a:t>
            </a:r>
          </a:p>
          <a:p>
            <a:pPr marL="0" indent="0">
              <a:lnSpc>
                <a:spcPct val="110000"/>
              </a:lnSpc>
              <a:buFontTx/>
              <a:buNone/>
            </a:pPr>
            <a:endParaRPr lang="en-GB" dirty="0" smtClean="0">
              <a:latin typeface="Book Antiqua" pitchFamily="18" charset="0"/>
            </a:endParaRPr>
          </a:p>
          <a:p>
            <a:pPr marL="0" indent="0">
              <a:lnSpc>
                <a:spcPct val="110000"/>
              </a:lnSpc>
              <a:buFontTx/>
              <a:buNone/>
            </a:pPr>
            <a:r>
              <a:rPr lang="en-GB" dirty="0" smtClean="0">
                <a:latin typeface="Book Antiqua" pitchFamily="18" charset="0"/>
              </a:rPr>
              <a:t>Our seasons are becoming more unpredictable as our world is getting warmer.</a:t>
            </a:r>
          </a:p>
          <a:p>
            <a:pPr marL="0" indent="0">
              <a:lnSpc>
                <a:spcPct val="110000"/>
              </a:lnSpc>
              <a:buFontTx/>
              <a:buNone/>
            </a:pPr>
            <a:endParaRPr lang="en-GB" dirty="0">
              <a:latin typeface="Book Antiqua" pitchFamily="18" charset="0"/>
            </a:endParaRPr>
          </a:p>
          <a:p>
            <a:pPr marL="0" indent="0">
              <a:lnSpc>
                <a:spcPct val="110000"/>
              </a:lnSpc>
              <a:buFontTx/>
              <a:buNone/>
            </a:pPr>
            <a:r>
              <a:rPr lang="en-GB" b="1" dirty="0" smtClean="0">
                <a:latin typeface="Book Antiqua" pitchFamily="18" charset="0"/>
              </a:rPr>
              <a:t>	</a:t>
            </a:r>
            <a:r>
              <a:rPr lang="en-GB" sz="4400" b="1" dirty="0" smtClean="0">
                <a:latin typeface="Book Antiqua" pitchFamily="18" charset="0"/>
              </a:rPr>
              <a:t>How do you think this will affect the growth of 	plants in the 	future?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807524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61668" y="5363503"/>
            <a:ext cx="828796" cy="923330"/>
            <a:chOff x="7056784" y="5805264"/>
            <a:chExt cx="828796" cy="92333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8" name="Rectangle 7"/>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242690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Book Antiqua" pitchFamily="18" charset="0"/>
              </a:rPr>
              <a:t>Super Scientists!</a:t>
            </a:r>
            <a:endParaRPr lang="en-GB" b="1" dirty="0">
              <a:latin typeface="Book Antiqua" pitchFamily="18" charset="0"/>
            </a:endParaRPr>
          </a:p>
        </p:txBody>
      </p:sp>
      <p:sp>
        <p:nvSpPr>
          <p:cNvPr id="3" name="Content Placeholder 2"/>
          <p:cNvSpPr>
            <a:spLocks noGrp="1"/>
          </p:cNvSpPr>
          <p:nvPr>
            <p:ph idx="1"/>
          </p:nvPr>
        </p:nvSpPr>
        <p:spPr>
          <a:xfrm>
            <a:off x="457200" y="1628800"/>
            <a:ext cx="8229600" cy="4824536"/>
          </a:xfrm>
        </p:spPr>
        <p:txBody>
          <a:bodyPr>
            <a:normAutofit fontScale="92500" lnSpcReduction="10000"/>
          </a:bodyPr>
          <a:lstStyle/>
          <a:p>
            <a:pPr marL="0" indent="0">
              <a:buNone/>
            </a:pPr>
            <a:r>
              <a:rPr lang="en-GB" dirty="0" smtClean="0">
                <a:latin typeface="Book Antiqua" pitchFamily="18" charset="0"/>
              </a:rPr>
              <a:t>The Edina Trust would like to thank everyone that worked so hard planting their bulbs, observing, and sending in their records.</a:t>
            </a:r>
          </a:p>
          <a:p>
            <a:pPr marL="0" indent="0">
              <a:buNone/>
            </a:pPr>
            <a:endParaRPr lang="en-GB" dirty="0" smtClean="0">
              <a:latin typeface="Book Antiqua" pitchFamily="18" charset="0"/>
            </a:endParaRPr>
          </a:p>
          <a:p>
            <a:pPr marL="0" indent="0">
              <a:buNone/>
            </a:pPr>
            <a:r>
              <a:rPr lang="en-GB" dirty="0" smtClean="0">
                <a:latin typeface="Book Antiqua" pitchFamily="18" charset="0"/>
              </a:rPr>
              <a:t>We couldn’t have carried out an experiment like this without your help!</a:t>
            </a:r>
          </a:p>
          <a:p>
            <a:pPr marL="0" indent="0">
              <a:buNone/>
            </a:pPr>
            <a:endParaRPr lang="en-GB" dirty="0">
              <a:latin typeface="Book Antiqua" pitchFamily="18" charset="0"/>
            </a:endParaRPr>
          </a:p>
          <a:p>
            <a:pPr marL="0" indent="0">
              <a:buNone/>
            </a:pPr>
            <a:r>
              <a:rPr lang="en-GB" dirty="0" smtClean="0">
                <a:latin typeface="Book Antiqua" pitchFamily="18" charset="0"/>
              </a:rPr>
              <a:t>And now for the results…</a:t>
            </a:r>
          </a:p>
          <a:p>
            <a:pPr marL="0" indent="0">
              <a:buNone/>
            </a:pPr>
            <a:endParaRPr lang="en-GB" dirty="0">
              <a:latin typeface="Book Antiqua" pitchFamily="18" charset="0"/>
            </a:endParaRPr>
          </a:p>
          <a:p>
            <a:pPr marL="0" indent="0">
              <a:buNone/>
            </a:pPr>
            <a:r>
              <a:rPr lang="en-GB" dirty="0" smtClean="0">
                <a:latin typeface="Book Antiqua" pitchFamily="18" charset="0"/>
              </a:rPr>
              <a:t>	Look out for questions along the way!</a:t>
            </a:r>
          </a:p>
          <a:p>
            <a:pPr marL="0" indent="0">
              <a:buNone/>
            </a:pPr>
            <a:endParaRPr lang="en-GB" dirty="0" smtClean="0">
              <a:latin typeface="Book Antiqua" pitchFamily="18" charset="0"/>
            </a:endParaRPr>
          </a:p>
        </p:txBody>
      </p:sp>
      <p:pic>
        <p:nvPicPr>
          <p:cNvPr id="2050" name="Picture 2" descr="C:\Users\RoseB\AppData\Local\Microsoft\Windows\Temporary Internet Files\Content.IE5\LPA16MQ2\MC90044138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856" y="109736"/>
            <a:ext cx="1591072" cy="159107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17466" y="5445224"/>
            <a:ext cx="858190" cy="923330"/>
            <a:chOff x="7027390" y="5805264"/>
            <a:chExt cx="858190" cy="92333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275" r="12801"/>
            <a:stretch/>
          </p:blipFill>
          <p:spPr>
            <a:xfrm>
              <a:off x="7027390" y="5841339"/>
              <a:ext cx="858190" cy="743744"/>
            </a:xfrm>
            <a:prstGeom prst="rect">
              <a:avLst/>
            </a:prstGeom>
          </p:spPr>
        </p:pic>
        <p:sp>
          <p:nvSpPr>
            <p:cNvPr id="7" name="Rectangle 6"/>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Tree>
    <p:extLst>
      <p:ext uri="{BB962C8B-B14F-4D97-AF65-F5344CB8AC3E}">
        <p14:creationId xmlns:p14="http://schemas.microsoft.com/office/powerpoint/2010/main" val="1951218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07529"/>
            <a:ext cx="8229600" cy="1077218"/>
          </a:xfrm>
          <a:prstGeom prst="rect">
            <a:avLst/>
          </a:prstGeom>
          <a:noFill/>
        </p:spPr>
        <p:txBody>
          <a:bodyPr wrap="square" rtlCol="0">
            <a:spAutoFit/>
          </a:bodyPr>
          <a:lstStyle/>
          <a:p>
            <a:pPr algn="ctr"/>
            <a:r>
              <a:rPr lang="en-GB" sz="3200" b="1" dirty="0" smtClean="0">
                <a:latin typeface="Book Antiqua" pitchFamily="18" charset="0"/>
              </a:rPr>
              <a:t>For this investigation we divided all schools into the four countries taking part:</a:t>
            </a:r>
            <a:endParaRPr lang="en-GB" sz="3200" b="1" dirty="0">
              <a:latin typeface="Book Antiqu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00795"/>
            <a:ext cx="3962953" cy="5715798"/>
          </a:xfrm>
          <a:prstGeom prst="rect">
            <a:avLst/>
          </a:prstGeom>
        </p:spPr>
      </p:pic>
      <p:sp>
        <p:nvSpPr>
          <p:cNvPr id="3" name="TextBox 2"/>
          <p:cNvSpPr txBox="1"/>
          <p:nvPr/>
        </p:nvSpPr>
        <p:spPr>
          <a:xfrm>
            <a:off x="3923928" y="1916832"/>
            <a:ext cx="4320480" cy="1200329"/>
          </a:xfrm>
          <a:prstGeom prst="rect">
            <a:avLst/>
          </a:prstGeom>
          <a:noFill/>
        </p:spPr>
        <p:txBody>
          <a:bodyPr wrap="square" rtlCol="0">
            <a:spAutoFit/>
          </a:bodyPr>
          <a:lstStyle/>
          <a:p>
            <a:r>
              <a:rPr lang="en-GB" b="1" dirty="0" smtClean="0">
                <a:solidFill>
                  <a:srgbClr val="00B0F0"/>
                </a:solidFill>
              </a:rPr>
              <a:t>Scotland: </a:t>
            </a:r>
            <a:r>
              <a:rPr lang="en-GB" dirty="0" smtClean="0"/>
              <a:t>Dumfries &amp; Galloway, East Ayrshire, Fife, Inverclyde, North Ayrshire, North Lanarkshire, Renfrewshire, South Lanarkshire, West Dunbartonshire</a:t>
            </a:r>
            <a:endParaRPr lang="en-GB" dirty="0"/>
          </a:p>
        </p:txBody>
      </p:sp>
      <p:sp>
        <p:nvSpPr>
          <p:cNvPr id="14" name="TextBox 13"/>
          <p:cNvSpPr txBox="1"/>
          <p:nvPr/>
        </p:nvSpPr>
        <p:spPr>
          <a:xfrm>
            <a:off x="4516437" y="3356992"/>
            <a:ext cx="4320480" cy="923330"/>
          </a:xfrm>
          <a:prstGeom prst="rect">
            <a:avLst/>
          </a:prstGeom>
          <a:noFill/>
        </p:spPr>
        <p:txBody>
          <a:bodyPr wrap="square" rtlCol="0">
            <a:spAutoFit/>
          </a:bodyPr>
          <a:lstStyle/>
          <a:p>
            <a:r>
              <a:rPr lang="en-GB" b="1" dirty="0" smtClean="0"/>
              <a:t>England: </a:t>
            </a:r>
            <a:r>
              <a:rPr lang="en-GB" dirty="0" smtClean="0"/>
              <a:t>Lancashire, Lincolnshire, North East Lincolnshire, Oxfordshire, Sunderland, Wolverhampton</a:t>
            </a:r>
            <a:endParaRPr lang="en-GB" dirty="0"/>
          </a:p>
        </p:txBody>
      </p:sp>
      <p:sp>
        <p:nvSpPr>
          <p:cNvPr id="18" name="TextBox 17"/>
          <p:cNvSpPr txBox="1"/>
          <p:nvPr/>
        </p:nvSpPr>
        <p:spPr>
          <a:xfrm>
            <a:off x="3923928" y="4458694"/>
            <a:ext cx="4608512" cy="646331"/>
          </a:xfrm>
          <a:prstGeom prst="rect">
            <a:avLst/>
          </a:prstGeom>
          <a:noFill/>
        </p:spPr>
        <p:txBody>
          <a:bodyPr wrap="square" rtlCol="0">
            <a:spAutoFit/>
          </a:bodyPr>
          <a:lstStyle/>
          <a:p>
            <a:r>
              <a:rPr lang="en-GB" b="1" dirty="0" smtClean="0">
                <a:solidFill>
                  <a:srgbClr val="FF0000"/>
                </a:solidFill>
              </a:rPr>
              <a:t>Northern Ireland: </a:t>
            </a:r>
            <a:r>
              <a:rPr lang="en-GB" dirty="0" smtClean="0"/>
              <a:t>Belfast, Derry/Londonderry, Strabane</a:t>
            </a:r>
            <a:endParaRPr lang="en-GB" dirty="0"/>
          </a:p>
        </p:txBody>
      </p:sp>
      <p:sp>
        <p:nvSpPr>
          <p:cNvPr id="19" name="TextBox 18"/>
          <p:cNvSpPr txBox="1"/>
          <p:nvPr/>
        </p:nvSpPr>
        <p:spPr>
          <a:xfrm>
            <a:off x="4516437" y="5291916"/>
            <a:ext cx="4320480" cy="369332"/>
          </a:xfrm>
          <a:prstGeom prst="rect">
            <a:avLst/>
          </a:prstGeom>
          <a:noFill/>
        </p:spPr>
        <p:txBody>
          <a:bodyPr wrap="square" rtlCol="0">
            <a:spAutoFit/>
          </a:bodyPr>
          <a:lstStyle/>
          <a:p>
            <a:r>
              <a:rPr lang="en-GB" b="1" dirty="0" smtClean="0">
                <a:solidFill>
                  <a:srgbClr val="00B050"/>
                </a:solidFill>
              </a:rPr>
              <a:t>Wales: </a:t>
            </a:r>
            <a:r>
              <a:rPr lang="en-GB" dirty="0" smtClean="0"/>
              <a:t>Conwy, Rhondda Cynon </a:t>
            </a:r>
            <a:r>
              <a:rPr lang="en-GB" dirty="0" err="1" smtClean="0"/>
              <a:t>Taf</a:t>
            </a:r>
            <a:endParaRPr lang="en-GB" dirty="0"/>
          </a:p>
        </p:txBody>
      </p:sp>
    </p:spTree>
    <p:extLst>
      <p:ext uri="{BB962C8B-B14F-4D97-AF65-F5344CB8AC3E}">
        <p14:creationId xmlns:p14="http://schemas.microsoft.com/office/powerpoint/2010/main" val="3278740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2077347071"/>
              </p:ext>
            </p:extLst>
          </p:nvPr>
        </p:nvGraphicFramePr>
        <p:xfrm>
          <a:off x="971600" y="1124744"/>
          <a:ext cx="7200800" cy="432048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04056" y="129406"/>
            <a:ext cx="1115616" cy="923330"/>
            <a:chOff x="6912768" y="5805264"/>
            <a:chExt cx="1115616" cy="92333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768" y="5841339"/>
              <a:ext cx="1115616"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3" name="TextBox 2"/>
          <p:cNvSpPr txBox="1"/>
          <p:nvPr/>
        </p:nvSpPr>
        <p:spPr>
          <a:xfrm>
            <a:off x="467544" y="332656"/>
            <a:ext cx="8136904" cy="584775"/>
          </a:xfrm>
          <a:prstGeom prst="rect">
            <a:avLst/>
          </a:prstGeom>
          <a:noFill/>
        </p:spPr>
        <p:txBody>
          <a:bodyPr wrap="square" rtlCol="0">
            <a:spAutoFit/>
          </a:bodyPr>
          <a:lstStyle/>
          <a:p>
            <a:pPr algn="ctr"/>
            <a:r>
              <a:rPr lang="en-GB" sz="3200" b="1" dirty="0" smtClean="0">
                <a:latin typeface="Book Antiqua" pitchFamily="18" charset="0"/>
              </a:rPr>
              <a:t>	Which country had the most rain?</a:t>
            </a:r>
            <a:endParaRPr lang="en-GB" sz="3200" b="1" dirty="0">
              <a:latin typeface="Book Antiqua" pitchFamily="18" charset="0"/>
            </a:endParaRPr>
          </a:p>
        </p:txBody>
      </p:sp>
      <p:grpSp>
        <p:nvGrpSpPr>
          <p:cNvPr id="8" name="Group 7"/>
          <p:cNvGrpSpPr/>
          <p:nvPr/>
        </p:nvGrpSpPr>
        <p:grpSpPr>
          <a:xfrm>
            <a:off x="323528" y="5574193"/>
            <a:ext cx="8525197" cy="1263873"/>
            <a:chOff x="395536" y="5574193"/>
            <a:chExt cx="8280920" cy="1263873"/>
          </a:xfrm>
        </p:grpSpPr>
        <p:sp>
          <p:nvSpPr>
            <p:cNvPr id="10" name="TextBox 9"/>
            <p:cNvSpPr txBox="1"/>
            <p:nvPr/>
          </p:nvSpPr>
          <p:spPr>
            <a:xfrm>
              <a:off x="611560" y="5574193"/>
              <a:ext cx="8064896" cy="1200329"/>
            </a:xfrm>
            <a:prstGeom prst="rect">
              <a:avLst/>
            </a:prstGeom>
            <a:noFill/>
          </p:spPr>
          <p:txBody>
            <a:bodyPr wrap="square" rtlCol="0">
              <a:spAutoFit/>
            </a:bodyPr>
            <a:lstStyle/>
            <a:p>
              <a:r>
                <a:rPr lang="en-GB" sz="2400" dirty="0" smtClean="0">
                  <a:latin typeface="Book Antiqua" pitchFamily="18" charset="0"/>
                </a:rPr>
                <a:t>Wales had the most rain during the project.</a:t>
              </a:r>
            </a:p>
            <a:p>
              <a:r>
                <a:rPr lang="en-GB" sz="2400" dirty="0">
                  <a:latin typeface="Book Antiqua" pitchFamily="18" charset="0"/>
                </a:rPr>
                <a:t>	</a:t>
              </a:r>
              <a:r>
                <a:rPr lang="en-GB" sz="2400" dirty="0" smtClean="0">
                  <a:latin typeface="Book Antiqua" pitchFamily="18" charset="0"/>
                </a:rPr>
                <a:t>Can you estimate how much more monthly rainfall 	there was in Wales than England?</a:t>
              </a:r>
              <a:endParaRPr lang="en-GB" sz="2400" dirty="0">
                <a:latin typeface="Book Antiqua" pitchFamily="18" charset="0"/>
              </a:endParaRPr>
            </a:p>
          </p:txBody>
        </p:sp>
        <p:grpSp>
          <p:nvGrpSpPr>
            <p:cNvPr id="17" name="Group 16"/>
            <p:cNvGrpSpPr/>
            <p:nvPr/>
          </p:nvGrpSpPr>
          <p:grpSpPr>
            <a:xfrm>
              <a:off x="395536" y="5949280"/>
              <a:ext cx="1115616" cy="888786"/>
              <a:chOff x="6696744" y="5805264"/>
              <a:chExt cx="1115616" cy="92333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744" y="5841339"/>
                <a:ext cx="1115616" cy="743744"/>
              </a:xfrm>
              <a:prstGeom prst="rect">
                <a:avLst/>
              </a:prstGeom>
            </p:spPr>
          </p:pic>
          <p:sp>
            <p:nvSpPr>
              <p:cNvPr id="19" name="Rectangle 18"/>
              <p:cNvSpPr/>
              <p:nvPr/>
            </p:nvSpPr>
            <p:spPr>
              <a:xfrm>
                <a:off x="7200800"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cxnSp>
        <p:nvCxnSpPr>
          <p:cNvPr id="12" name="Straight Connector 11"/>
          <p:cNvCxnSpPr/>
          <p:nvPr/>
        </p:nvCxnSpPr>
        <p:spPr>
          <a:xfrm flipH="1">
            <a:off x="1476868" y="1545928"/>
            <a:ext cx="54029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375326" y="3344292"/>
            <a:ext cx="2415265"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C:\Users\RoseB\AppData\Local\Microsoft\Windows\Temporary Internet Files\Content.IE5\LPA16MQ2\MC90038935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4480" y="1011264"/>
            <a:ext cx="880567" cy="941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4020" y="3212976"/>
            <a:ext cx="3888432" cy="1200329"/>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smtClean="0">
                <a:latin typeface="Book Antiqua" panose="02040602050305030304" pitchFamily="18" charset="0"/>
              </a:rPr>
              <a:t>During the Bulb Project, Wales had an average of 76mm more rain per month – it’s about double the amount compared to England!</a:t>
            </a:r>
            <a:endParaRPr lang="en-GB" dirty="0">
              <a:latin typeface="Book Antiqua" panose="02040602050305030304" pitchFamily="18" charset="0"/>
            </a:endParaRPr>
          </a:p>
        </p:txBody>
      </p:sp>
    </p:spTree>
    <p:extLst>
      <p:ext uri="{BB962C8B-B14F-4D97-AF65-F5344CB8AC3E}">
        <p14:creationId xmlns:p14="http://schemas.microsoft.com/office/powerpoint/2010/main" val="17466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656116731"/>
              </p:ext>
            </p:extLst>
          </p:nvPr>
        </p:nvGraphicFramePr>
        <p:xfrm>
          <a:off x="511340" y="1196752"/>
          <a:ext cx="830913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67544" y="332656"/>
            <a:ext cx="8568952" cy="584775"/>
          </a:xfrm>
          <a:prstGeom prst="rect">
            <a:avLst/>
          </a:prstGeom>
          <a:noFill/>
        </p:spPr>
        <p:txBody>
          <a:bodyPr wrap="square" rtlCol="0">
            <a:spAutoFit/>
          </a:bodyPr>
          <a:lstStyle/>
          <a:p>
            <a:pPr algn="ctr"/>
            <a:r>
              <a:rPr lang="en-GB" sz="3200" b="1" dirty="0" smtClean="0">
                <a:latin typeface="Book Antiqua" pitchFamily="18" charset="0"/>
              </a:rPr>
              <a:t>        Which country was the warmest/coldest?</a:t>
            </a:r>
            <a:endParaRPr lang="en-GB" sz="3200" b="1" dirty="0">
              <a:latin typeface="Book Antiqua" pitchFamily="18" charset="0"/>
            </a:endParaRPr>
          </a:p>
        </p:txBody>
      </p:sp>
      <p:sp>
        <p:nvSpPr>
          <p:cNvPr id="4" name="TextBox 3"/>
          <p:cNvSpPr txBox="1"/>
          <p:nvPr/>
        </p:nvSpPr>
        <p:spPr>
          <a:xfrm>
            <a:off x="665758" y="5589240"/>
            <a:ext cx="8370738" cy="1200329"/>
          </a:xfrm>
          <a:prstGeom prst="rect">
            <a:avLst/>
          </a:prstGeom>
          <a:noFill/>
        </p:spPr>
        <p:txBody>
          <a:bodyPr wrap="square" rtlCol="0">
            <a:spAutoFit/>
          </a:bodyPr>
          <a:lstStyle/>
          <a:p>
            <a:r>
              <a:rPr lang="en-GB" sz="2400" dirty="0" smtClean="0">
                <a:latin typeface="Book Antiqua" pitchFamily="18" charset="0"/>
              </a:rPr>
              <a:t>England was warmest, Scotland was coldest.</a:t>
            </a:r>
          </a:p>
          <a:p>
            <a:r>
              <a:rPr lang="en-GB" sz="2400" dirty="0" smtClean="0">
                <a:latin typeface="Book Antiqua" pitchFamily="18" charset="0"/>
              </a:rPr>
              <a:t>	Why do you think that is? Why might Scotland have 	been the coldest area?</a:t>
            </a:r>
            <a:endParaRPr lang="en-GB" sz="2400" dirty="0">
              <a:latin typeface="Book Antiqua" pitchFamily="18" charset="0"/>
            </a:endParaRPr>
          </a:p>
        </p:txBody>
      </p:sp>
      <p:pic>
        <p:nvPicPr>
          <p:cNvPr id="1028" name="Picture 4" descr="C:\Users\RoseB\AppData\Local\Microsoft\Windows\Temporary Internet Files\Content.IE5\NP4WQC7W\MC9002321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268760"/>
            <a:ext cx="937788" cy="891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upload.wikimedia.org/wikipedia/commons/thumb/b/be/Snow01.svg/1000px-Snow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6842" y="3501008"/>
            <a:ext cx="962950" cy="9629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11340" y="129406"/>
            <a:ext cx="828796" cy="923330"/>
            <a:chOff x="7056784" y="5805264"/>
            <a:chExt cx="828796" cy="923330"/>
          </a:xfrm>
        </p:grpSpPr>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3" name="Rectangle 12"/>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pSp>
        <p:nvGrpSpPr>
          <p:cNvPr id="14" name="Group 13"/>
          <p:cNvGrpSpPr/>
          <p:nvPr/>
        </p:nvGrpSpPr>
        <p:grpSpPr>
          <a:xfrm>
            <a:off x="762301" y="5992713"/>
            <a:ext cx="828796" cy="923330"/>
            <a:chOff x="7056784" y="5805264"/>
            <a:chExt cx="828796" cy="923330"/>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6" name="Rectangle 15"/>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8" name="TextBox 17"/>
          <p:cNvSpPr txBox="1"/>
          <p:nvPr/>
        </p:nvSpPr>
        <p:spPr>
          <a:xfrm>
            <a:off x="3815074" y="2558228"/>
            <a:ext cx="3888432" cy="1477328"/>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smtClean="0">
                <a:latin typeface="Book Antiqua" panose="02040602050305030304" pitchFamily="18" charset="0"/>
              </a:rPr>
              <a:t>Scotland is further north than England (it has a higher latitude). Places further from the equator do not have as much direct sunlight so it is normally colder.</a:t>
            </a:r>
            <a:endParaRPr lang="en-GB" dirty="0">
              <a:latin typeface="Book Antiqua" panose="02040602050305030304" pitchFamily="18" charset="0"/>
            </a:endParaRPr>
          </a:p>
        </p:txBody>
      </p:sp>
      <p:sp>
        <p:nvSpPr>
          <p:cNvPr id="1040" name="TextBox 1039">
            <a:hlinkClick r:id="rId6" action="ppaction://hlinksldjump"/>
          </p:cNvPr>
          <p:cNvSpPr txBox="1"/>
          <p:nvPr/>
        </p:nvSpPr>
        <p:spPr>
          <a:xfrm>
            <a:off x="436116" y="2758283"/>
            <a:ext cx="8496944" cy="1077218"/>
          </a:xfrm>
          <a:prstGeom prst="rect">
            <a:avLst/>
          </a:prstGeom>
          <a:solidFill>
            <a:srgbClr val="FFFF00"/>
          </a:solidFill>
          <a:ln>
            <a:solidFill>
              <a:schemeClr val="tx1"/>
            </a:solidFill>
          </a:ln>
        </p:spPr>
        <p:txBody>
          <a:bodyPr wrap="square" rtlCol="0">
            <a:spAutoFit/>
          </a:bodyPr>
          <a:lstStyle/>
          <a:p>
            <a:pPr algn="ctr"/>
            <a:r>
              <a:rPr lang="en-GB" sz="3200" dirty="0" smtClean="0">
                <a:solidFill>
                  <a:srgbClr val="FFFF00"/>
                </a:solidFill>
                <a:latin typeface="Book Antiqua" panose="02040602050305030304" pitchFamily="18" charset="0"/>
                <a:hlinkClick r:id="rId6" action="ppaction://hlinksldjump"/>
              </a:rPr>
              <a:t>Click here to watch the animation!</a:t>
            </a:r>
            <a:endParaRPr lang="en-GB" sz="3200" dirty="0" smtClean="0">
              <a:solidFill>
                <a:srgbClr val="FFFF00"/>
              </a:solidFill>
              <a:latin typeface="Book Antiqua" panose="02040602050305030304" pitchFamily="18" charset="0"/>
            </a:endParaRPr>
          </a:p>
          <a:p>
            <a:pPr algn="ctr"/>
            <a:r>
              <a:rPr lang="en-GB" sz="3200" dirty="0" smtClean="0">
                <a:latin typeface="Book Antiqua" panose="02040602050305030304" pitchFamily="18" charset="0"/>
              </a:rPr>
              <a:t>or click outside this box to skip</a:t>
            </a:r>
            <a:endParaRPr lang="en-GB" sz="3200" dirty="0">
              <a:latin typeface="Book Antiqua" panose="02040602050305030304" pitchFamily="18" charset="0"/>
            </a:endParaRPr>
          </a:p>
        </p:txBody>
      </p:sp>
    </p:spTree>
    <p:extLst>
      <p:ext uri="{BB962C8B-B14F-4D97-AF65-F5344CB8AC3E}">
        <p14:creationId xmlns:p14="http://schemas.microsoft.com/office/powerpoint/2010/main" val="6570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40"/>
                                        </p:tgtEl>
                                        <p:attrNameLst>
                                          <p:attrName>style.visibility</p:attrName>
                                        </p:attrNameLst>
                                      </p:cBhvr>
                                      <p:to>
                                        <p:strVal val="visible"/>
                                      </p:to>
                                    </p:set>
                                    <p:animEffect transition="in" filter="fade">
                                      <p:cBhvr>
                                        <p:cTn id="33"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0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572784"/>
      </p:ext>
    </p:extLst>
  </p:cSld>
  <p:clrMapOvr>
    <a:masterClrMapping/>
  </p:clrMapOvr>
  <mc:AlternateContent xmlns:mc="http://schemas.openxmlformats.org/markup-compatibility/2006" xmlns:p14="http://schemas.microsoft.com/office/powerpoint/2010/main">
    <mc:Choice Requires="p14">
      <p:transition spd="slow" advClick="0" advTm="500">
        <p14:wheelReverse spokes="1"/>
      </p:transition>
    </mc:Choice>
    <mc:Fallback xmlns="">
      <p:transition spd="slow" advClick="0" advTm="5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62301" y="1196752"/>
            <a:ext cx="7554115" cy="4896543"/>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2075575" y="3103019"/>
            <a:ext cx="1764802" cy="864096"/>
            <a:chOff x="1011770" y="2924944"/>
            <a:chExt cx="1764802" cy="864096"/>
          </a:xfrm>
        </p:grpSpPr>
        <p:sp>
          <p:nvSpPr>
            <p:cNvPr id="4" name="Right Arrow 3"/>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n 4"/>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1223022" y="2420888"/>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223022" y="3376661"/>
            <a:ext cx="3316336"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223022" y="4217125"/>
            <a:ext cx="3853034" cy="51119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831" y="1801678"/>
            <a:ext cx="4010585" cy="3686690"/>
          </a:xfrm>
          <a:prstGeom prst="rect">
            <a:avLst/>
          </a:prstGeom>
        </p:spPr>
      </p:pic>
      <p:sp>
        <p:nvSpPr>
          <p:cNvPr id="8" name="Freeform 7"/>
          <p:cNvSpPr/>
          <p:nvPr/>
        </p:nvSpPr>
        <p:spPr>
          <a:xfrm>
            <a:off x="4416743" y="3364706"/>
            <a:ext cx="45719" cy="540544"/>
          </a:xfrm>
          <a:custGeom>
            <a:avLst/>
            <a:gdLst>
              <a:gd name="connsiteX0" fmla="*/ 52656 w 52656"/>
              <a:gd name="connsiteY0" fmla="*/ 0 h 540544"/>
              <a:gd name="connsiteX1" fmla="*/ 268 w 52656"/>
              <a:gd name="connsiteY1" fmla="*/ 261938 h 540544"/>
              <a:gd name="connsiteX2" fmla="*/ 35987 w 52656"/>
              <a:gd name="connsiteY2" fmla="*/ 540544 h 540544"/>
            </a:gdLst>
            <a:ahLst/>
            <a:cxnLst>
              <a:cxn ang="0">
                <a:pos x="connsiteX0" y="connsiteY0"/>
              </a:cxn>
              <a:cxn ang="0">
                <a:pos x="connsiteX1" y="connsiteY1"/>
              </a:cxn>
              <a:cxn ang="0">
                <a:pos x="connsiteX2" y="connsiteY2"/>
              </a:cxn>
            </a:cxnLst>
            <a:rect l="l" t="t" r="r" b="b"/>
            <a:pathLst>
              <a:path w="52656" h="540544">
                <a:moveTo>
                  <a:pt x="52656" y="0"/>
                </a:moveTo>
                <a:cubicBezTo>
                  <a:pt x="27851" y="85923"/>
                  <a:pt x="3046" y="171847"/>
                  <a:pt x="268" y="261938"/>
                </a:cubicBezTo>
                <a:cubicBezTo>
                  <a:pt x="-2510" y="352029"/>
                  <a:pt x="16738" y="446286"/>
                  <a:pt x="35987" y="5405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17291" y="1440646"/>
            <a:ext cx="4464496" cy="369332"/>
          </a:xfrm>
          <a:prstGeom prst="rect">
            <a:avLst/>
          </a:prstGeom>
          <a:noFill/>
        </p:spPr>
        <p:txBody>
          <a:bodyPr wrap="square" rtlCol="0">
            <a:spAutoFit/>
          </a:bodyPr>
          <a:lstStyle/>
          <a:p>
            <a:r>
              <a:rPr lang="en-GB" b="1" dirty="0" smtClean="0">
                <a:solidFill>
                  <a:srgbClr val="FFFF00"/>
                </a:solidFill>
                <a:latin typeface="Book Antiqua" panose="02040602050305030304" pitchFamily="18" charset="0"/>
              </a:rPr>
              <a:t>As the sunlight is shining on the Earth…</a:t>
            </a:r>
            <a:endParaRPr lang="en-GB" b="1" dirty="0">
              <a:solidFill>
                <a:srgbClr val="FFFF00"/>
              </a:solidFill>
              <a:latin typeface="Book Antiqua" panose="02040602050305030304" pitchFamily="18" charset="0"/>
            </a:endParaRPr>
          </a:p>
        </p:txBody>
      </p:sp>
      <p:sp>
        <p:nvSpPr>
          <p:cNvPr id="10" name="TextBox 9"/>
          <p:cNvSpPr txBox="1"/>
          <p:nvPr/>
        </p:nvSpPr>
        <p:spPr>
          <a:xfrm>
            <a:off x="1107515" y="4893260"/>
            <a:ext cx="3617416" cy="923330"/>
          </a:xfrm>
          <a:prstGeom prst="rect">
            <a:avLst/>
          </a:prstGeom>
          <a:noFill/>
        </p:spPr>
        <p:txBody>
          <a:bodyPr wrap="square" rtlCol="0">
            <a:spAutoFit/>
          </a:bodyPr>
          <a:lstStyle/>
          <a:p>
            <a:r>
              <a:rPr lang="en-GB" b="1" dirty="0" smtClean="0">
                <a:solidFill>
                  <a:srgbClr val="FFFF00"/>
                </a:solidFill>
                <a:latin typeface="Book Antiqua" panose="02040602050305030304" pitchFamily="18" charset="0"/>
              </a:rPr>
              <a:t>…the same amount of light and warmth is spread across more of the surface than at the equator.</a:t>
            </a:r>
            <a:endParaRPr lang="en-GB" b="1" dirty="0">
              <a:solidFill>
                <a:srgbClr val="FFFF00"/>
              </a:solidFill>
              <a:latin typeface="Book Antiqua" panose="02040602050305030304" pitchFamily="18" charset="0"/>
            </a:endParaRPr>
          </a:p>
        </p:txBody>
      </p:sp>
      <p:sp>
        <p:nvSpPr>
          <p:cNvPr id="11" name="TextBox 10"/>
          <p:cNvSpPr txBox="1"/>
          <p:nvPr/>
        </p:nvSpPr>
        <p:spPr>
          <a:xfrm>
            <a:off x="1024213" y="3221753"/>
            <a:ext cx="3281618" cy="923330"/>
          </a:xfrm>
          <a:prstGeom prst="rect">
            <a:avLst/>
          </a:prstGeom>
          <a:noFill/>
        </p:spPr>
        <p:txBody>
          <a:bodyPr wrap="square" rtlCol="0">
            <a:spAutoFit/>
          </a:bodyPr>
          <a:lstStyle/>
          <a:p>
            <a:r>
              <a:rPr lang="en-GB" b="1" dirty="0" smtClean="0">
                <a:solidFill>
                  <a:schemeClr val="bg1"/>
                </a:solidFill>
                <a:latin typeface="Book Antiqua" panose="02040602050305030304" pitchFamily="18" charset="0"/>
              </a:rPr>
              <a:t>This makes it warm at the equator and cold at the North and South Pole!</a:t>
            </a:r>
            <a:endParaRPr lang="en-GB" b="1" dirty="0">
              <a:solidFill>
                <a:schemeClr val="bg1"/>
              </a:solidFill>
              <a:latin typeface="Book Antiqua" panose="02040602050305030304" pitchFamily="18" charset="0"/>
            </a:endParaRPr>
          </a:p>
        </p:txBody>
      </p:sp>
      <p:pic>
        <p:nvPicPr>
          <p:cNvPr id="12" name="Picture 4" descr="C:\Users\SamanthaM\AppData\Local\Microsoft\Windows\Temporary Internet Files\Content.IE5\NWBG4FYI\894px-Polar_Bear_0319_-_23-11-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927" y="1348607"/>
            <a:ext cx="871440" cy="748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manthaM\AppData\Local\Microsoft\Windows\Temporary Internet Files\Content.IE5\7BFL849Q\baby_emperor_penguin_by_laogephoto-d6094yj[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068" y="5144106"/>
            <a:ext cx="756109" cy="84860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068357" y="3103019"/>
            <a:ext cx="1764802" cy="864096"/>
            <a:chOff x="1011770" y="2924944"/>
            <a:chExt cx="1764802" cy="864096"/>
          </a:xfrm>
        </p:grpSpPr>
        <p:sp>
          <p:nvSpPr>
            <p:cNvPr id="16" name="Right Arrow 1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n 1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p:cNvCxnSpPr/>
          <p:nvPr/>
        </p:nvCxnSpPr>
        <p:spPr>
          <a:xfrm>
            <a:off x="2771800" y="3382465"/>
            <a:ext cx="4646" cy="724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87773" y="3578960"/>
            <a:ext cx="0" cy="540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068357" y="3114532"/>
            <a:ext cx="1764802" cy="864096"/>
            <a:chOff x="1011770" y="2924944"/>
            <a:chExt cx="1764802" cy="864096"/>
          </a:xfrm>
        </p:grpSpPr>
        <p:sp>
          <p:nvSpPr>
            <p:cNvPr id="22" name="Right Arrow 2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un 2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24"/>
          <p:cNvSpPr/>
          <p:nvPr/>
        </p:nvSpPr>
        <p:spPr>
          <a:xfrm>
            <a:off x="4572000" y="2400325"/>
            <a:ext cx="381000" cy="580777"/>
          </a:xfrm>
          <a:custGeom>
            <a:avLst/>
            <a:gdLst>
              <a:gd name="connsiteX0" fmla="*/ 358775 w 358775"/>
              <a:gd name="connsiteY0" fmla="*/ 0 h 517525"/>
              <a:gd name="connsiteX1" fmla="*/ 269875 w 358775"/>
              <a:gd name="connsiteY1" fmla="*/ 101600 h 517525"/>
              <a:gd name="connsiteX2" fmla="*/ 161925 w 358775"/>
              <a:gd name="connsiteY2" fmla="*/ 234950 h 517525"/>
              <a:gd name="connsiteX3" fmla="*/ 0 w 358775"/>
              <a:gd name="connsiteY3" fmla="*/ 517525 h 517525"/>
            </a:gdLst>
            <a:ahLst/>
            <a:cxnLst>
              <a:cxn ang="0">
                <a:pos x="connsiteX0" y="connsiteY0"/>
              </a:cxn>
              <a:cxn ang="0">
                <a:pos x="connsiteX1" y="connsiteY1"/>
              </a:cxn>
              <a:cxn ang="0">
                <a:pos x="connsiteX2" y="connsiteY2"/>
              </a:cxn>
              <a:cxn ang="0">
                <a:pos x="connsiteX3" y="connsiteY3"/>
              </a:cxn>
            </a:cxnLst>
            <a:rect l="l" t="t" r="r" b="b"/>
            <a:pathLst>
              <a:path w="358775" h="517525">
                <a:moveTo>
                  <a:pt x="358775" y="0"/>
                </a:moveTo>
                <a:cubicBezTo>
                  <a:pt x="330729" y="31221"/>
                  <a:pt x="302683" y="62442"/>
                  <a:pt x="269875" y="101600"/>
                </a:cubicBezTo>
                <a:cubicBezTo>
                  <a:pt x="237067" y="140758"/>
                  <a:pt x="206904" y="165629"/>
                  <a:pt x="161925" y="234950"/>
                </a:cubicBezTo>
                <a:cubicBezTo>
                  <a:pt x="116946" y="304271"/>
                  <a:pt x="58473" y="410898"/>
                  <a:pt x="0" y="5175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2068357" y="2179310"/>
            <a:ext cx="1764802" cy="864096"/>
            <a:chOff x="1011770" y="2924944"/>
            <a:chExt cx="1764802" cy="864096"/>
          </a:xfrm>
        </p:grpSpPr>
        <p:sp>
          <p:nvSpPr>
            <p:cNvPr id="27" name="Right Arrow 26"/>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un 27"/>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2068357" y="4029164"/>
            <a:ext cx="1764802" cy="864096"/>
            <a:chOff x="1011770" y="2924944"/>
            <a:chExt cx="1764802" cy="864096"/>
          </a:xfrm>
        </p:grpSpPr>
        <p:sp>
          <p:nvSpPr>
            <p:cNvPr id="30" name="Right Arrow 29"/>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un 30"/>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33"/>
          <p:cNvSpPr/>
          <p:nvPr/>
        </p:nvSpPr>
        <p:spPr>
          <a:xfrm>
            <a:off x="4508500" y="4206875"/>
            <a:ext cx="263525" cy="523875"/>
          </a:xfrm>
          <a:custGeom>
            <a:avLst/>
            <a:gdLst>
              <a:gd name="connsiteX0" fmla="*/ 0 w 263525"/>
              <a:gd name="connsiteY0" fmla="*/ 0 h 523875"/>
              <a:gd name="connsiteX1" fmla="*/ 123825 w 263525"/>
              <a:gd name="connsiteY1" fmla="*/ 292100 h 523875"/>
              <a:gd name="connsiteX2" fmla="*/ 263525 w 263525"/>
              <a:gd name="connsiteY2" fmla="*/ 523875 h 523875"/>
            </a:gdLst>
            <a:ahLst/>
            <a:cxnLst>
              <a:cxn ang="0">
                <a:pos x="connsiteX0" y="connsiteY0"/>
              </a:cxn>
              <a:cxn ang="0">
                <a:pos x="connsiteX1" y="connsiteY1"/>
              </a:cxn>
              <a:cxn ang="0">
                <a:pos x="connsiteX2" y="connsiteY2"/>
              </a:cxn>
            </a:cxnLst>
            <a:rect l="l" t="t" r="r" b="b"/>
            <a:pathLst>
              <a:path w="263525" h="523875">
                <a:moveTo>
                  <a:pt x="0" y="0"/>
                </a:moveTo>
                <a:cubicBezTo>
                  <a:pt x="39952" y="102394"/>
                  <a:pt x="79904" y="204788"/>
                  <a:pt x="123825" y="292100"/>
                </a:cubicBezTo>
                <a:cubicBezTo>
                  <a:pt x="167746" y="379413"/>
                  <a:pt x="215635" y="451644"/>
                  <a:pt x="263525" y="5238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068357" y="2187168"/>
            <a:ext cx="1764802" cy="864096"/>
            <a:chOff x="1011770" y="2924944"/>
            <a:chExt cx="1764802" cy="864096"/>
          </a:xfrm>
        </p:grpSpPr>
        <p:sp>
          <p:nvSpPr>
            <p:cNvPr id="36" name="Right Arrow 35"/>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un 36"/>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p:nvGrpSpPr>
        <p:grpSpPr>
          <a:xfrm>
            <a:off x="2087118" y="2187168"/>
            <a:ext cx="1764802" cy="864096"/>
            <a:chOff x="1011770" y="2924944"/>
            <a:chExt cx="1764802" cy="864096"/>
          </a:xfrm>
        </p:grpSpPr>
        <p:sp>
          <p:nvSpPr>
            <p:cNvPr id="39" name="Right Arrow 38"/>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un 39"/>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2061946" y="4040677"/>
            <a:ext cx="1764802" cy="864096"/>
            <a:chOff x="1011770" y="2924944"/>
            <a:chExt cx="1764802" cy="864096"/>
          </a:xfrm>
        </p:grpSpPr>
        <p:sp>
          <p:nvSpPr>
            <p:cNvPr id="42" name="Right Arrow 41"/>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un 42"/>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2074070" y="4029164"/>
            <a:ext cx="1764802" cy="864096"/>
            <a:chOff x="1011770" y="2924944"/>
            <a:chExt cx="1764802" cy="864096"/>
          </a:xfrm>
        </p:grpSpPr>
        <p:sp>
          <p:nvSpPr>
            <p:cNvPr id="45" name="Right Arrow 44"/>
            <p:cNvSpPr/>
            <p:nvPr/>
          </p:nvSpPr>
          <p:spPr>
            <a:xfrm>
              <a:off x="1011770" y="3201943"/>
              <a:ext cx="1764802" cy="3331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un 45"/>
            <p:cNvSpPr/>
            <p:nvPr/>
          </p:nvSpPr>
          <p:spPr>
            <a:xfrm>
              <a:off x="1401567" y="2924944"/>
              <a:ext cx="938185" cy="86409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4416976" y="3212976"/>
            <a:ext cx="3649139" cy="479732"/>
            <a:chOff x="4416976" y="3212976"/>
            <a:chExt cx="3649139" cy="479732"/>
          </a:xfrm>
        </p:grpSpPr>
        <p:cxnSp>
          <p:nvCxnSpPr>
            <p:cNvPr id="48" name="Straight Connector 47"/>
            <p:cNvCxnSpPr/>
            <p:nvPr/>
          </p:nvCxnSpPr>
          <p:spPr>
            <a:xfrm flipV="1">
              <a:off x="4416976" y="3645024"/>
              <a:ext cx="3611408" cy="476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732240" y="3212976"/>
              <a:ext cx="1333875" cy="461665"/>
            </a:xfrm>
            <a:prstGeom prst="rect">
              <a:avLst/>
            </a:prstGeom>
            <a:noFill/>
          </p:spPr>
          <p:txBody>
            <a:bodyPr wrap="square" rtlCol="0">
              <a:spAutoFit/>
            </a:bodyPr>
            <a:lstStyle/>
            <a:p>
              <a:r>
                <a:rPr lang="en-GB" sz="2400" b="1" dirty="0" smtClean="0">
                  <a:solidFill>
                    <a:srgbClr val="FF0000"/>
                  </a:solidFill>
                  <a:latin typeface="Book Antiqua" panose="02040602050305030304" pitchFamily="18" charset="0"/>
                </a:rPr>
                <a:t>Equator</a:t>
              </a:r>
              <a:endParaRPr lang="en-GB" sz="2400" b="1" dirty="0">
                <a:solidFill>
                  <a:srgbClr val="FF0000"/>
                </a:solidFill>
                <a:latin typeface="Book Antiqua" panose="02040602050305030304" pitchFamily="18" charset="0"/>
              </a:endParaRPr>
            </a:p>
          </p:txBody>
        </p:sp>
      </p:grpSp>
      <p:pic>
        <p:nvPicPr>
          <p:cNvPr id="14" name="Picture 6" descr="C:\Users\SamanthaM\AppData\Local\Microsoft\Windows\Temporary Internet Files\Content.IE5\NWBG4FYI\camello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3720" y="3301663"/>
            <a:ext cx="1054804" cy="84342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5701133" y="2400325"/>
            <a:ext cx="988043" cy="461665"/>
            <a:chOff x="5701133" y="2400325"/>
            <a:chExt cx="988043" cy="461665"/>
          </a:xfrm>
        </p:grpSpPr>
        <p:sp>
          <p:nvSpPr>
            <p:cNvPr id="51" name="TextBox 50"/>
            <p:cNvSpPr txBox="1"/>
            <p:nvPr/>
          </p:nvSpPr>
          <p:spPr>
            <a:xfrm>
              <a:off x="5933067" y="2400325"/>
              <a:ext cx="756109" cy="461665"/>
            </a:xfrm>
            <a:prstGeom prst="rect">
              <a:avLst/>
            </a:prstGeom>
            <a:noFill/>
          </p:spPr>
          <p:txBody>
            <a:bodyPr wrap="square" rtlCol="0">
              <a:spAutoFit/>
            </a:bodyPr>
            <a:lstStyle/>
            <a:p>
              <a:r>
                <a:rPr lang="en-GB" sz="2400" b="1" dirty="0" smtClean="0">
                  <a:solidFill>
                    <a:srgbClr val="FF0000"/>
                  </a:solidFill>
                  <a:latin typeface="Book Antiqua" panose="02040602050305030304" pitchFamily="18" charset="0"/>
                </a:rPr>
                <a:t>UK</a:t>
              </a:r>
              <a:endParaRPr lang="en-GB" sz="2400" b="1" dirty="0">
                <a:solidFill>
                  <a:srgbClr val="FF0000"/>
                </a:solidFill>
                <a:latin typeface="Book Antiqua" panose="02040602050305030304" pitchFamily="18" charset="0"/>
              </a:endParaRPr>
            </a:p>
          </p:txBody>
        </p:sp>
        <p:cxnSp>
          <p:nvCxnSpPr>
            <p:cNvPr id="53" name="Straight Arrow Connector 52"/>
            <p:cNvCxnSpPr/>
            <p:nvPr/>
          </p:nvCxnSpPr>
          <p:spPr>
            <a:xfrm flipH="1">
              <a:off x="5701133" y="2674659"/>
              <a:ext cx="289587" cy="98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a:hlinkClick r:id="rId6" action="ppaction://hlinksldjump"/>
          </p:cNvPr>
          <p:cNvSpPr txBox="1"/>
          <p:nvPr/>
        </p:nvSpPr>
        <p:spPr>
          <a:xfrm>
            <a:off x="323528" y="5661248"/>
            <a:ext cx="8496944" cy="1077218"/>
          </a:xfrm>
          <a:prstGeom prst="rect">
            <a:avLst/>
          </a:prstGeom>
          <a:solidFill>
            <a:srgbClr val="FFFF00"/>
          </a:solidFill>
          <a:ln>
            <a:solidFill>
              <a:schemeClr val="tx1"/>
            </a:solidFill>
          </a:ln>
        </p:spPr>
        <p:txBody>
          <a:bodyPr wrap="square" rtlCol="0">
            <a:spAutoFit/>
          </a:bodyPr>
          <a:lstStyle/>
          <a:p>
            <a:pPr algn="ctr"/>
            <a:r>
              <a:rPr lang="en-GB" sz="3200" dirty="0" smtClean="0">
                <a:solidFill>
                  <a:srgbClr val="FFFF00"/>
                </a:solidFill>
                <a:latin typeface="Book Antiqua" panose="02040602050305030304" pitchFamily="18" charset="0"/>
                <a:hlinkClick r:id="rId6" action="ppaction://hlinksldjump"/>
              </a:rPr>
              <a:t>Click here to replay!</a:t>
            </a:r>
            <a:endParaRPr lang="en-GB" sz="3200" dirty="0" smtClean="0">
              <a:solidFill>
                <a:srgbClr val="FFFF00"/>
              </a:solidFill>
              <a:latin typeface="Book Antiqua" panose="02040602050305030304" pitchFamily="18" charset="0"/>
            </a:endParaRPr>
          </a:p>
          <a:p>
            <a:pPr algn="ctr"/>
            <a:r>
              <a:rPr lang="en-GB" sz="3200" dirty="0" smtClean="0">
                <a:latin typeface="Book Antiqua" panose="02040602050305030304" pitchFamily="18" charset="0"/>
              </a:rPr>
              <a:t>or click outside this box to move on.</a:t>
            </a:r>
            <a:endParaRPr lang="en-GB" sz="3200" dirty="0">
              <a:latin typeface="Book Antiqua" panose="02040602050305030304" pitchFamily="18" charset="0"/>
            </a:endParaRPr>
          </a:p>
        </p:txBody>
      </p:sp>
    </p:spTree>
    <p:extLst>
      <p:ext uri="{BB962C8B-B14F-4D97-AF65-F5344CB8AC3E}">
        <p14:creationId xmlns:p14="http://schemas.microsoft.com/office/powerpoint/2010/main" val="177193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 presetClass="entr" presetSubtype="0" fill="hold" nodeType="withEffect">
                                  <p:stCondLst>
                                    <p:cond delay="500"/>
                                  </p:stCondLst>
                                  <p:childTnLst>
                                    <p:set>
                                      <p:cBhvr>
                                        <p:cTn id="15" dur="1" fill="hold">
                                          <p:stCondLst>
                                            <p:cond delay="0"/>
                                          </p:stCondLst>
                                        </p:cTn>
                                        <p:tgtEl>
                                          <p:spTgt spid="50"/>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0-#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0-#ppt_w/2"/>
                                          </p:val>
                                        </p:tav>
                                        <p:tav tm="100000">
                                          <p:val>
                                            <p:strVal val="#ppt_x"/>
                                          </p:val>
                                        </p:tav>
                                      </p:tavLst>
                                    </p:anim>
                                    <p:anim calcmode="lin" valueType="num">
                                      <p:cBhvr additive="base">
                                        <p:cTn id="32" dur="10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9"/>
                                        </p:tgtEl>
                                        <p:attrNameLst>
                                          <p:attrName>style.visibility</p:attrName>
                                        </p:attrNameLst>
                                      </p:cBhvr>
                                      <p:to>
                                        <p:strVal val="hidden"/>
                                      </p:to>
                                    </p:se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0-#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1000" fill="hold"/>
                                        <p:tgtEl>
                                          <p:spTgt spid="41"/>
                                        </p:tgtEl>
                                        <p:attrNameLst>
                                          <p:attrName>ppt_x</p:attrName>
                                        </p:attrNameLst>
                                      </p:cBhvr>
                                      <p:tavLst>
                                        <p:tav tm="0">
                                          <p:val>
                                            <p:strVal val="0-#ppt_w/2"/>
                                          </p:val>
                                        </p:tav>
                                        <p:tav tm="100000">
                                          <p:val>
                                            <p:strVal val="#ppt_x"/>
                                          </p:val>
                                        </p:tav>
                                      </p:tavLst>
                                    </p:anim>
                                    <p:anim calcmode="lin" valueType="num">
                                      <p:cBhvr additive="base">
                                        <p:cTn id="52" dur="10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 presetClass="exit" presetSubtype="0" fill="hold" nodeType="after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1"/>
                                        </p:tgtEl>
                                        <p:attrNameLst>
                                          <p:attrName>style.visibility</p:attrName>
                                        </p:attrNameLst>
                                      </p:cBhvr>
                                      <p:to>
                                        <p:strVal val="hidden"/>
                                      </p:to>
                                    </p:set>
                                  </p:childTnLst>
                                </p:cTn>
                              </p:par>
                            </p:childTnLst>
                          </p:cTn>
                        </p:par>
                        <p:par>
                          <p:cTn id="60" fill="hold">
                            <p:stCondLst>
                              <p:cond delay="5500"/>
                            </p:stCondLst>
                            <p:childTnLst>
                              <p:par>
                                <p:cTn id="61" presetID="2" presetClass="entr" presetSubtype="8"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000" fill="hold"/>
                                        <p:tgtEl>
                                          <p:spTgt spid="21"/>
                                        </p:tgtEl>
                                        <p:attrNameLst>
                                          <p:attrName>ppt_x</p:attrName>
                                        </p:attrNameLst>
                                      </p:cBhvr>
                                      <p:tavLst>
                                        <p:tav tm="0">
                                          <p:val>
                                            <p:strVal val="0-#ppt_w/2"/>
                                          </p:val>
                                        </p:tav>
                                        <p:tav tm="100000">
                                          <p:val>
                                            <p:strVal val="#ppt_x"/>
                                          </p:val>
                                        </p:tav>
                                      </p:tavLst>
                                    </p:anim>
                                    <p:anim calcmode="lin" valueType="num">
                                      <p:cBhvr additive="base">
                                        <p:cTn id="64" dur="10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0-#ppt_w/2"/>
                                          </p:val>
                                        </p:tav>
                                        <p:tav tm="100000">
                                          <p:val>
                                            <p:strVal val="#ppt_x"/>
                                          </p:val>
                                        </p:tav>
                                      </p:tavLst>
                                    </p:anim>
                                    <p:anim calcmode="lin" valueType="num">
                                      <p:cBhvr additive="base">
                                        <p:cTn id="68" dur="10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1000" fill="hold"/>
                                        <p:tgtEl>
                                          <p:spTgt spid="44"/>
                                        </p:tgtEl>
                                        <p:attrNameLst>
                                          <p:attrName>ppt_x</p:attrName>
                                        </p:attrNameLst>
                                      </p:cBhvr>
                                      <p:tavLst>
                                        <p:tav tm="0">
                                          <p:val>
                                            <p:strVal val="0-#ppt_w/2"/>
                                          </p:val>
                                        </p:tav>
                                        <p:tav tm="100000">
                                          <p:val>
                                            <p:strVal val="#ppt_x"/>
                                          </p:val>
                                        </p:tav>
                                      </p:tavLst>
                                    </p:anim>
                                    <p:anim calcmode="lin" valueType="num">
                                      <p:cBhvr additive="base">
                                        <p:cTn id="72" dur="1000" fill="hold"/>
                                        <p:tgtEl>
                                          <p:spTgt spid="44"/>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1" presetClass="exit" presetSubtype="0" fill="hold" nodeType="afterEffect">
                                  <p:stCondLst>
                                    <p:cond delay="0"/>
                                  </p:stCondLst>
                                  <p:childTnLst>
                                    <p:set>
                                      <p:cBhvr>
                                        <p:cTn id="75" dur="1" fill="hold">
                                          <p:stCondLst>
                                            <p:cond delay="0"/>
                                          </p:stCondLst>
                                        </p:cTn>
                                        <p:tgtEl>
                                          <p:spTgt spid="2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4"/>
                                        </p:tgtEl>
                                        <p:attrNameLst>
                                          <p:attrName>style.visibility</p:attrName>
                                        </p:attrNameLst>
                                      </p:cBhvr>
                                      <p:to>
                                        <p:strVal val="hidden"/>
                                      </p:to>
                                    </p:set>
                                  </p:childTnLst>
                                </p:cTn>
                              </p:par>
                            </p:childTnLst>
                          </p:cTn>
                        </p:par>
                        <p:par>
                          <p:cTn id="80" fill="hold">
                            <p:stCondLst>
                              <p:cond delay="6500"/>
                            </p:stCondLst>
                            <p:childTnLst>
                              <p:par>
                                <p:cTn id="81" presetID="10" presetClass="exit" presetSubtype="0" fill="hold" grpId="1" nodeType="after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childTnLst>
                          </p:cTn>
                        </p:par>
                        <p:par>
                          <p:cTn id="84" fill="hold">
                            <p:stCondLst>
                              <p:cond delay="7000"/>
                            </p:stCondLst>
                            <p:childTnLst>
                              <p:par>
                                <p:cTn id="85" presetID="10"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
                                        <p:tgtEl>
                                          <p:spTgt spid="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10">
                                            <p:txEl>
                                              <p:pRg st="0" end="0"/>
                                            </p:txEl>
                                          </p:spTgt>
                                        </p:tgtEl>
                                        <p:attrNameLst>
                                          <p:attrName>style.visibility</p:attrName>
                                        </p:attrNameLst>
                                      </p:cBhvr>
                                      <p:to>
                                        <p:strVal val="visible"/>
                                      </p:to>
                                    </p:set>
                                    <p:animEffect transition="in" filter="fade">
                                      <p:cBhvr>
                                        <p:cTn id="96" dur="500"/>
                                        <p:tgtEl>
                                          <p:spTgt spid="10">
                                            <p:txEl>
                                              <p:pRg st="0" end="0"/>
                                            </p:txEl>
                                          </p:spTgt>
                                        </p:tgtEl>
                                      </p:cBhvr>
                                    </p:animEffect>
                                  </p:childTnLst>
                                </p:cTn>
                              </p:par>
                            </p:childTnLst>
                          </p:cTn>
                        </p:par>
                        <p:par>
                          <p:cTn id="97" fill="hold">
                            <p:stCondLst>
                              <p:cond delay="7500"/>
                            </p:stCondLst>
                            <p:childTnLst>
                              <p:par>
                                <p:cTn id="98" presetID="10" presetClass="entr" presetSubtype="0" fill="hold" grpId="0" nodeType="afterEffect">
                                  <p:stCondLst>
                                    <p:cond delay="200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childTnLst>
                          </p:cTn>
                        </p:par>
                        <p:par>
                          <p:cTn id="101" fill="hold">
                            <p:stCondLst>
                              <p:cond delay="10000"/>
                            </p:stCondLst>
                            <p:childTnLst>
                              <p:par>
                                <p:cTn id="102" presetID="10" presetClass="entr" presetSubtype="0"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par>
                          <p:cTn id="109" fill="hold">
                            <p:stCondLst>
                              <p:cond delay="11000"/>
                            </p:stCondLst>
                            <p:childTnLst>
                              <p:par>
                                <p:cTn id="110" presetID="10" presetClass="exit" presetSubtype="0" fill="hold" grpId="1" nodeType="afterEffect">
                                  <p:stCondLst>
                                    <p:cond delay="300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par>
                                <p:cTn id="113" presetID="10" presetClass="exit" presetSubtype="0" fill="hold" grpId="1" nodeType="withEffect">
                                  <p:stCondLst>
                                    <p:cond delay="300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300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3000"/>
                                  </p:stCondLst>
                                  <p:childTnLst>
                                    <p:animEffect transition="out" filter="fade">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childTnLst>
                          </p:cTn>
                        </p:par>
                        <p:par>
                          <p:cTn id="122" fill="hold">
                            <p:stCondLst>
                              <p:cond delay="14500"/>
                            </p:stCondLst>
                            <p:childTnLst>
                              <p:par>
                                <p:cTn id="123" presetID="0" presetClass="path" presetSubtype="0" accel="50000" decel="50000" fill="hold" grpId="1" nodeType="afterEffect">
                                  <p:stCondLst>
                                    <p:cond delay="0"/>
                                  </p:stCondLst>
                                  <p:childTnLst>
                                    <p:animMotion origin="layout" path="M -3.33333E-6 -1.11111E-6 C -0.00295 0.00185 -0.00434 0.00695 -0.00659 0.00995 C -0.00955 0.01412 -0.01198 0.01852 -0.0151 0.02153 C -0.02187 0.02824 -0.02864 0.03634 -0.03541 0.04375 C -0.03819 0.04722 -0.04045 0.05208 -0.0434 0.0544 C -0.05364 0.0632 -0.06354 0.07408 -0.07395 0.08171 C -0.07899 0.08912 -0.08663 0.09213 -0.0927 0.09514 C -0.09687 0.09954 -0.10191 0.09954 -0.10625 0.10255 C -0.1125 0.10718 -0.11909 0.11042 -0.12586 0.11458 C -0.12951 0.11713 -0.13246 0.12107 -0.13628 0.12199 C -0.1401 0.1257 -0.14392 0.1287 -0.14809 0.12963 C -0.15052 0.13125 -0.1526 0.13264 -0.1552 0.13357 C -0.15816 0.13542 -0.16093 0.13634 -0.16406 0.13796 C -0.16875 0.14421 -0.17361 0.14491 -0.17847 0.14838 C -0.18125 0.15046 -0.18663 0.15347 -0.18663 0.1537 C -0.19097 0.16134 -0.196 0.16111 -0.20139 0.16343 C -0.20659 0.16551 -0.2125 0.1706 -0.2177 0.1706 " pathEditMode="relative" rAng="0" ptsTypes="ffffffffffffffffA">
                                      <p:cBhvr>
                                        <p:cTn id="124" dur="2000" fill="hold"/>
                                        <p:tgtEl>
                                          <p:spTgt spid="25"/>
                                        </p:tgtEl>
                                        <p:attrNameLst>
                                          <p:attrName>ppt_x</p:attrName>
                                          <p:attrName>ppt_y</p:attrName>
                                        </p:attrNameLst>
                                      </p:cBhvr>
                                      <p:rCtr x="-10885" y="8519"/>
                                    </p:animMotion>
                                  </p:childTnLst>
                                </p:cTn>
                              </p:par>
                              <p:par>
                                <p:cTn id="125" presetID="35" presetClass="path" presetSubtype="0" accel="50000" decel="50000" fill="hold" grpId="1" nodeType="withEffect">
                                  <p:stCondLst>
                                    <p:cond delay="0"/>
                                  </p:stCondLst>
                                  <p:childTnLst>
                                    <p:animMotion origin="layout" path="M 3.33333E-6 -1.11111E-6 L -0.14289 0.04375 " pathEditMode="relative" rAng="0" ptsTypes="AA">
                                      <p:cBhvr>
                                        <p:cTn id="126" dur="2000" fill="hold"/>
                                        <p:tgtEl>
                                          <p:spTgt spid="8"/>
                                        </p:tgtEl>
                                        <p:attrNameLst>
                                          <p:attrName>ppt_x</p:attrName>
                                          <p:attrName>ppt_y</p:attrName>
                                        </p:attrNameLst>
                                      </p:cBhvr>
                                      <p:rCtr x="-7153" y="2176"/>
                                    </p:animMotion>
                                  </p:childTnLst>
                                </p:cTn>
                              </p:par>
                            </p:childTnLst>
                          </p:cTn>
                        </p:par>
                        <p:par>
                          <p:cTn id="127" fill="hold">
                            <p:stCondLst>
                              <p:cond delay="16500"/>
                            </p:stCondLst>
                            <p:childTnLst>
                              <p:par>
                                <p:cTn id="128" presetID="10" presetClass="exit" presetSubtype="0" fill="hold" grpId="2" nodeType="afterEffect">
                                  <p:stCondLst>
                                    <p:cond delay="0"/>
                                  </p:stCondLst>
                                  <p:childTnLst>
                                    <p:animEffect transition="out" filter="fade">
                                      <p:cBhvr>
                                        <p:cTn id="129" dur="500"/>
                                        <p:tgtEl>
                                          <p:spTgt spid="8"/>
                                        </p:tgtEl>
                                      </p:cBhvr>
                                    </p:animEffect>
                                    <p:set>
                                      <p:cBhvr>
                                        <p:cTn id="130" dur="1" fill="hold">
                                          <p:stCondLst>
                                            <p:cond delay="499"/>
                                          </p:stCondLst>
                                        </p:cTn>
                                        <p:tgtEl>
                                          <p:spTgt spid="8"/>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childTnLst>
                          </p:cTn>
                        </p:par>
                        <p:par>
                          <p:cTn id="134" fill="hold">
                            <p:stCondLst>
                              <p:cond delay="17000"/>
                            </p:stCondLst>
                            <p:childTnLst>
                              <p:par>
                                <p:cTn id="135" presetID="10" presetClass="entr" presetSubtype="0" fill="hold"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par>
                                <p:cTn id="138" presetID="10"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fade">
                                      <p:cBhvr>
                                        <p:cTn id="140" dur="500"/>
                                        <p:tgtEl>
                                          <p:spTgt spid="20"/>
                                        </p:tgtEl>
                                      </p:cBhvr>
                                    </p:animEffect>
                                  </p:childTnLst>
                                </p:cTn>
                              </p:par>
                              <p:par>
                                <p:cTn id="141" presetID="10" presetClass="exit" presetSubtype="0" fill="hold" grpId="0" nodeType="withEffect">
                                  <p:stCondLst>
                                    <p:cond delay="3000"/>
                                  </p:stCondLst>
                                  <p:childTnLst>
                                    <p:animEffect transition="out" filter="fade">
                                      <p:cBhvr>
                                        <p:cTn id="142" dur="500"/>
                                        <p:tgtEl>
                                          <p:spTgt spid="10">
                                            <p:txEl>
                                              <p:pRg st="0" end="0"/>
                                            </p:txEl>
                                          </p:spTgt>
                                        </p:tgtEl>
                                      </p:cBhvr>
                                    </p:animEffect>
                                    <p:set>
                                      <p:cBhvr>
                                        <p:cTn id="143" dur="1" fill="hold">
                                          <p:stCondLst>
                                            <p:cond delay="499"/>
                                          </p:stCondLst>
                                        </p:cTn>
                                        <p:tgtEl>
                                          <p:spTgt spid="10">
                                            <p:txEl>
                                              <p:pRg st="0" end="0"/>
                                            </p:txEl>
                                          </p:spTgt>
                                        </p:tgtEl>
                                        <p:attrNameLst>
                                          <p:attrName>style.visibility</p:attrName>
                                        </p:attrNameLst>
                                      </p:cBhvr>
                                      <p:to>
                                        <p:strVal val="hidden"/>
                                      </p:to>
                                    </p:set>
                                  </p:childTnLst>
                                </p:cTn>
                              </p:par>
                              <p:par>
                                <p:cTn id="144" presetID="10" presetClass="exit" presetSubtype="0" fill="hold" nodeType="withEffect">
                                  <p:stCondLst>
                                    <p:cond delay="3000"/>
                                  </p:stCondLst>
                                  <p:childTnLst>
                                    <p:animEffect transition="out" filter="fade">
                                      <p:cBhvr>
                                        <p:cTn id="145" dur="500"/>
                                        <p:tgtEl>
                                          <p:spTgt spid="19"/>
                                        </p:tgtEl>
                                      </p:cBhvr>
                                    </p:animEffect>
                                    <p:set>
                                      <p:cBhvr>
                                        <p:cTn id="146" dur="1" fill="hold">
                                          <p:stCondLst>
                                            <p:cond delay="499"/>
                                          </p:stCondLst>
                                        </p:cTn>
                                        <p:tgtEl>
                                          <p:spTgt spid="19"/>
                                        </p:tgtEl>
                                        <p:attrNameLst>
                                          <p:attrName>style.visibility</p:attrName>
                                        </p:attrNameLst>
                                      </p:cBhvr>
                                      <p:to>
                                        <p:strVal val="hidden"/>
                                      </p:to>
                                    </p:set>
                                  </p:childTnLst>
                                </p:cTn>
                              </p:par>
                              <p:par>
                                <p:cTn id="147" presetID="10" presetClass="exit" presetSubtype="0" fill="hold" nodeType="withEffect">
                                  <p:stCondLst>
                                    <p:cond delay="3000"/>
                                  </p:stCondLst>
                                  <p:childTnLst>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childTnLst>
                          </p:cTn>
                        </p:par>
                        <p:par>
                          <p:cTn id="150" fill="hold">
                            <p:stCondLst>
                              <p:cond delay="20500"/>
                            </p:stCondLst>
                            <p:childTnLst>
                              <p:par>
                                <p:cTn id="151" presetID="10" presetClass="entr" presetSubtype="0" fill="hold" nodeType="afterEffect">
                                  <p:stCondLst>
                                    <p:cond delay="0"/>
                                  </p:stCondLst>
                                  <p:childTnLst>
                                    <p:set>
                                      <p:cBhvr>
                                        <p:cTn id="152" dur="1" fill="hold">
                                          <p:stCondLst>
                                            <p:cond delay="0"/>
                                          </p:stCondLst>
                                        </p:cTn>
                                        <p:tgtEl>
                                          <p:spTgt spid="11">
                                            <p:txEl>
                                              <p:pRg st="0" end="0"/>
                                            </p:txEl>
                                          </p:spTgt>
                                        </p:tgtEl>
                                        <p:attrNameLst>
                                          <p:attrName>style.visibility</p:attrName>
                                        </p:attrNameLst>
                                      </p:cBhvr>
                                      <p:to>
                                        <p:strVal val="visible"/>
                                      </p:to>
                                    </p:set>
                                    <p:animEffect transition="in" filter="fade">
                                      <p:cBhvr>
                                        <p:cTn id="153" dur="500"/>
                                        <p:tgtEl>
                                          <p:spTgt spid="11">
                                            <p:txEl>
                                              <p:pRg st="0" end="0"/>
                                            </p:txEl>
                                          </p:spTgt>
                                        </p:tgtEl>
                                      </p:cBhvr>
                                    </p:animEffect>
                                  </p:childTnLst>
                                </p:cTn>
                              </p:par>
                            </p:childTnLst>
                          </p:cTn>
                        </p:par>
                        <p:par>
                          <p:cTn id="154" fill="hold">
                            <p:stCondLst>
                              <p:cond delay="21000"/>
                            </p:stCondLst>
                            <p:childTnLst>
                              <p:par>
                                <p:cTn id="155" presetID="10" presetClass="entr" presetSubtype="0" fill="hold"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fade">
                                      <p:cBhvr>
                                        <p:cTn id="157" dur="500"/>
                                        <p:tgtEl>
                                          <p:spTgt spid="12"/>
                                        </p:tgtEl>
                                      </p:cBhvr>
                                    </p:animEffect>
                                  </p:childTnLst>
                                </p:cTn>
                              </p:par>
                            </p:childTnLst>
                          </p:cTn>
                        </p:par>
                        <p:par>
                          <p:cTn id="158" fill="hold">
                            <p:stCondLst>
                              <p:cond delay="21500"/>
                            </p:stCondLst>
                            <p:childTnLst>
                              <p:par>
                                <p:cTn id="159" presetID="10" presetClass="entr" presetSubtype="0" fill="hold" nodeType="afterEffect">
                                  <p:stCondLst>
                                    <p:cond delay="0"/>
                                  </p:stCondLst>
                                  <p:childTnLst>
                                    <p:set>
                                      <p:cBhvr>
                                        <p:cTn id="160" dur="1" fill="hold">
                                          <p:stCondLst>
                                            <p:cond delay="0"/>
                                          </p:stCondLst>
                                        </p:cTn>
                                        <p:tgtEl>
                                          <p:spTgt spid="14"/>
                                        </p:tgtEl>
                                        <p:attrNameLst>
                                          <p:attrName>style.visibility</p:attrName>
                                        </p:attrNameLst>
                                      </p:cBhvr>
                                      <p:to>
                                        <p:strVal val="visible"/>
                                      </p:to>
                                    </p:set>
                                    <p:animEffect transition="in" filter="fade">
                                      <p:cBhvr>
                                        <p:cTn id="161" dur="500"/>
                                        <p:tgtEl>
                                          <p:spTgt spid="14"/>
                                        </p:tgtEl>
                                      </p:cBhvr>
                                    </p:animEffect>
                                  </p:childTnLst>
                                </p:cTn>
                              </p:par>
                            </p:childTnLst>
                          </p:cTn>
                        </p:par>
                        <p:par>
                          <p:cTn id="162" fill="hold">
                            <p:stCondLst>
                              <p:cond delay="22000"/>
                            </p:stCondLst>
                            <p:childTnLst>
                              <p:par>
                                <p:cTn id="163" presetID="10" presetClass="entr" presetSubtype="0" fill="hold" nodeType="afterEffect">
                                  <p:stCondLst>
                                    <p:cond delay="0"/>
                                  </p:stCondLst>
                                  <p:childTnLst>
                                    <p:set>
                                      <p:cBhvr>
                                        <p:cTn id="164" dur="1" fill="hold">
                                          <p:stCondLst>
                                            <p:cond delay="0"/>
                                          </p:stCondLst>
                                        </p:cTn>
                                        <p:tgtEl>
                                          <p:spTgt spid="13"/>
                                        </p:tgtEl>
                                        <p:attrNameLst>
                                          <p:attrName>style.visibility</p:attrName>
                                        </p:attrNameLst>
                                      </p:cBhvr>
                                      <p:to>
                                        <p:strVal val="visible"/>
                                      </p:to>
                                    </p:set>
                                    <p:animEffect transition="in" filter="fade">
                                      <p:cBhvr>
                                        <p:cTn id="165" dur="500"/>
                                        <p:tgtEl>
                                          <p:spTgt spid="13"/>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18" grpId="0" animBg="1"/>
      <p:bldP spid="18" grpId="1" animBg="1"/>
      <p:bldP spid="32" grpId="0" animBg="1"/>
      <p:bldP spid="32" grpId="1" animBg="1"/>
      <p:bldP spid="8" grpId="0" animBg="1"/>
      <p:bldP spid="8" grpId="1" animBg="1"/>
      <p:bldP spid="8" grpId="2" animBg="1"/>
      <p:bldP spid="9" grpId="0"/>
      <p:bldP spid="9" grpId="1"/>
      <p:bldP spid="10" grpId="0" build="allAtOnce"/>
      <p:bldP spid="25" grpId="0" animBg="1"/>
      <p:bldP spid="25" grpId="1" animBg="1"/>
      <p:bldP spid="25" grpId="2" animBg="1"/>
      <p:bldP spid="34" grpId="0" animBg="1"/>
      <p:bldP spid="34" grpId="1"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884317304"/>
              </p:ext>
            </p:extLst>
          </p:nvPr>
        </p:nvGraphicFramePr>
        <p:xfrm>
          <a:off x="467544" y="1700808"/>
          <a:ext cx="8414917" cy="47554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1520" y="332656"/>
            <a:ext cx="8496944" cy="1077218"/>
          </a:xfrm>
          <a:prstGeom prst="rect">
            <a:avLst/>
          </a:prstGeom>
          <a:noFill/>
        </p:spPr>
        <p:txBody>
          <a:bodyPr wrap="square" rtlCol="0">
            <a:spAutoFit/>
          </a:bodyPr>
          <a:lstStyle/>
          <a:p>
            <a:pPr algn="ctr"/>
            <a:r>
              <a:rPr lang="en-GB" sz="3200" b="1" dirty="0" smtClean="0">
                <a:latin typeface="Book Antiqua" pitchFamily="18" charset="0"/>
              </a:rPr>
              <a:t>	Which country was the warmest </a:t>
            </a:r>
            <a:br>
              <a:rPr lang="en-GB" sz="3200" b="1" dirty="0" smtClean="0">
                <a:latin typeface="Book Antiqua" pitchFamily="18" charset="0"/>
              </a:rPr>
            </a:br>
            <a:r>
              <a:rPr lang="en-GB" sz="3200" b="1" u="sng" dirty="0" smtClean="0">
                <a:latin typeface="Book Antiqua" pitchFamily="18" charset="0"/>
              </a:rPr>
              <a:t>in February</a:t>
            </a:r>
            <a:r>
              <a:rPr lang="en-GB" sz="3200" b="1" dirty="0" smtClean="0">
                <a:latin typeface="Book Antiqua" pitchFamily="18" charset="0"/>
              </a:rPr>
              <a:t>?</a:t>
            </a:r>
            <a:endParaRPr lang="en-GB" sz="3200" b="1" dirty="0">
              <a:latin typeface="Book Antiqua" pitchFamily="18" charset="0"/>
            </a:endParaRPr>
          </a:p>
        </p:txBody>
      </p:sp>
      <p:grpSp>
        <p:nvGrpSpPr>
          <p:cNvPr id="7" name="Group 6"/>
          <p:cNvGrpSpPr/>
          <p:nvPr/>
        </p:nvGrpSpPr>
        <p:grpSpPr>
          <a:xfrm>
            <a:off x="646860" y="129406"/>
            <a:ext cx="828796" cy="923330"/>
            <a:chOff x="7056784" y="5805264"/>
            <a:chExt cx="828796" cy="9233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10" name="Rectangle 9"/>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sp>
        <p:nvSpPr>
          <p:cNvPr id="11" name="TextBox 10"/>
          <p:cNvSpPr txBox="1"/>
          <p:nvPr/>
        </p:nvSpPr>
        <p:spPr>
          <a:xfrm>
            <a:off x="4994029" y="1437116"/>
            <a:ext cx="3888432" cy="1200329"/>
          </a:xfrm>
          <a:prstGeom prst="rect">
            <a:avLst/>
          </a:prstGeom>
          <a:solidFill>
            <a:schemeClr val="accent6">
              <a:lumMod val="20000"/>
              <a:lumOff val="80000"/>
            </a:schemeClr>
          </a:solidFill>
          <a:ln>
            <a:solidFill>
              <a:schemeClr val="accent4">
                <a:lumMod val="60000"/>
                <a:lumOff val="40000"/>
              </a:schemeClr>
            </a:solidFill>
          </a:ln>
        </p:spPr>
        <p:txBody>
          <a:bodyPr wrap="square" rtlCol="0">
            <a:spAutoFit/>
          </a:bodyPr>
          <a:lstStyle/>
          <a:p>
            <a:r>
              <a:rPr lang="en-GB" dirty="0" smtClean="0">
                <a:latin typeface="Book Antiqua" panose="02040602050305030304" pitchFamily="18" charset="0"/>
              </a:rPr>
              <a:t>Northern Ireland was the warmest region in February. England and Wales were very close too, compared to Scotland.</a:t>
            </a:r>
            <a:endParaRPr lang="en-GB" dirty="0">
              <a:latin typeface="Book Antiqua" panose="02040602050305030304" pitchFamily="18" charset="0"/>
            </a:endParaRPr>
          </a:p>
        </p:txBody>
      </p:sp>
      <p:sp>
        <p:nvSpPr>
          <p:cNvPr id="3" name="Down Arrow 2"/>
          <p:cNvSpPr/>
          <p:nvPr/>
        </p:nvSpPr>
        <p:spPr>
          <a:xfrm rot="1185347" flipH="1">
            <a:off x="5690800" y="2556408"/>
            <a:ext cx="354690" cy="716691"/>
          </a:xfrm>
          <a:prstGeom prst="downArrow">
            <a:avLst>
              <a:gd name="adj1" fmla="val 39299"/>
              <a:gd name="adj2" fmla="val 105950"/>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646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96944" cy="1077218"/>
          </a:xfrm>
          <a:prstGeom prst="rect">
            <a:avLst/>
          </a:prstGeom>
          <a:noFill/>
        </p:spPr>
        <p:txBody>
          <a:bodyPr wrap="square" rtlCol="0">
            <a:spAutoFit/>
          </a:bodyPr>
          <a:lstStyle/>
          <a:p>
            <a:pPr algn="ctr"/>
            <a:r>
              <a:rPr lang="en-GB" sz="3200" b="1" dirty="0" smtClean="0">
                <a:latin typeface="Book Antiqua" pitchFamily="18" charset="0"/>
              </a:rPr>
              <a:t>	Considering what we know so far, where do you think daffodils flowered first?</a:t>
            </a:r>
            <a:endParaRPr lang="en-GB" sz="3200" b="1" dirty="0">
              <a:latin typeface="Book Antiqua" pitchFamily="18" charset="0"/>
            </a:endParaRPr>
          </a:p>
        </p:txBody>
      </p:sp>
      <p:grpSp>
        <p:nvGrpSpPr>
          <p:cNvPr id="3" name="Group 2"/>
          <p:cNvGrpSpPr/>
          <p:nvPr/>
        </p:nvGrpSpPr>
        <p:grpSpPr>
          <a:xfrm>
            <a:off x="646860" y="129406"/>
            <a:ext cx="828796" cy="923330"/>
            <a:chOff x="7056784" y="5805264"/>
            <a:chExt cx="828796" cy="92333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909" r="19442"/>
            <a:stretch/>
          </p:blipFill>
          <p:spPr>
            <a:xfrm>
              <a:off x="7056784" y="5841339"/>
              <a:ext cx="754707" cy="743744"/>
            </a:xfrm>
            <a:prstGeom prst="rect">
              <a:avLst/>
            </a:prstGeom>
          </p:spPr>
        </p:pic>
        <p:sp>
          <p:nvSpPr>
            <p:cNvPr id="5" name="Rectangle 4"/>
            <p:cNvSpPr/>
            <p:nvPr/>
          </p:nvSpPr>
          <p:spPr>
            <a:xfrm>
              <a:off x="7380312" y="5805264"/>
              <a:ext cx="505268"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a:t>
              </a:r>
            </a:p>
          </p:txBody>
        </p:sp>
      </p:grpSp>
      <p:graphicFrame>
        <p:nvGraphicFramePr>
          <p:cNvPr id="8" name="Table 7"/>
          <p:cNvGraphicFramePr>
            <a:graphicFrameLocks noGrp="1"/>
          </p:cNvGraphicFramePr>
          <p:nvPr>
            <p:extLst>
              <p:ext uri="{D42A27DB-BD31-4B8C-83A1-F6EECF244321}">
                <p14:modId xmlns:p14="http://schemas.microsoft.com/office/powerpoint/2010/main" val="2442412191"/>
              </p:ext>
            </p:extLst>
          </p:nvPr>
        </p:nvGraphicFramePr>
        <p:xfrm>
          <a:off x="1223022" y="1772816"/>
          <a:ext cx="6589338" cy="4248472"/>
        </p:xfrm>
        <a:graphic>
          <a:graphicData uri="http://schemas.openxmlformats.org/drawingml/2006/table">
            <a:tbl>
              <a:tblPr firstRow="1" bandRow="1">
                <a:tableStyleId>{5940675A-B579-460E-94D1-54222C63F5DA}</a:tableStyleId>
              </a:tblPr>
              <a:tblGrid>
                <a:gridCol w="3345969"/>
                <a:gridCol w="3243369"/>
              </a:tblGrid>
              <a:tr h="4248472">
                <a:tc>
                  <a:txBody>
                    <a:bodyPr/>
                    <a:lstStyle/>
                    <a:p>
                      <a:pPr algn="ctr"/>
                      <a:r>
                        <a:rPr lang="en-GB" sz="2400" b="1" u="sng" dirty="0" smtClean="0">
                          <a:solidFill>
                            <a:schemeClr val="bg1"/>
                          </a:solidFill>
                          <a:effectLst>
                            <a:outerShdw blurRad="38100" dist="38100" dir="2700000" algn="tl">
                              <a:srgbClr val="000000">
                                <a:alpha val="43137"/>
                              </a:srgbClr>
                            </a:outerShdw>
                          </a:effectLst>
                          <a:latin typeface="Book Antiqua" panose="02040602050305030304" pitchFamily="18" charset="0"/>
                        </a:rPr>
                        <a:t>Most Rain:</a:t>
                      </a:r>
                    </a:p>
                    <a:p>
                      <a:pPr algn="ctr"/>
                      <a:r>
                        <a:rPr lang="en-GB" sz="2000" b="1" dirty="0" smtClean="0">
                          <a:solidFill>
                            <a:schemeClr val="bg1"/>
                          </a:solidFill>
                          <a:effectLst>
                            <a:outerShdw blurRad="38100" dist="38100" dir="2700000" algn="tl">
                              <a:srgbClr val="000000">
                                <a:alpha val="43137"/>
                              </a:srgbClr>
                            </a:outerShdw>
                          </a:effectLst>
                          <a:latin typeface="Book Antiqua" panose="02040602050305030304" pitchFamily="18" charset="0"/>
                        </a:rPr>
                        <a:t>1 – Wales</a:t>
                      </a:r>
                    </a:p>
                    <a:p>
                      <a:pPr algn="ctr"/>
                      <a:r>
                        <a:rPr lang="en-GB" sz="2000" b="1" dirty="0" smtClean="0">
                          <a:solidFill>
                            <a:schemeClr val="bg1"/>
                          </a:solidFill>
                          <a:effectLst>
                            <a:outerShdw blurRad="38100" dist="38100" dir="2700000" algn="tl">
                              <a:srgbClr val="000000">
                                <a:alpha val="43137"/>
                              </a:srgbClr>
                            </a:outerShdw>
                          </a:effectLst>
                          <a:latin typeface="Book Antiqua" panose="02040602050305030304" pitchFamily="18" charset="0"/>
                        </a:rPr>
                        <a:t>2 – Scotland</a:t>
                      </a:r>
                    </a:p>
                    <a:p>
                      <a:pPr algn="ctr"/>
                      <a:r>
                        <a:rPr lang="en-GB" sz="2000" b="1" dirty="0" smtClean="0">
                          <a:solidFill>
                            <a:schemeClr val="bg1"/>
                          </a:solidFill>
                          <a:effectLst>
                            <a:outerShdw blurRad="38100" dist="38100" dir="2700000" algn="tl">
                              <a:srgbClr val="000000">
                                <a:alpha val="43137"/>
                              </a:srgbClr>
                            </a:outerShdw>
                          </a:effectLst>
                          <a:latin typeface="Book Antiqua" panose="02040602050305030304" pitchFamily="18" charset="0"/>
                        </a:rPr>
                        <a:t>3</a:t>
                      </a:r>
                      <a:r>
                        <a:rPr lang="en-GB" sz="2000" b="1" baseline="0" dirty="0" smtClean="0">
                          <a:solidFill>
                            <a:schemeClr val="bg1"/>
                          </a:solidFill>
                          <a:effectLst>
                            <a:outerShdw blurRad="38100" dist="38100" dir="2700000" algn="tl">
                              <a:srgbClr val="000000">
                                <a:alpha val="43137"/>
                              </a:srgbClr>
                            </a:outerShdw>
                          </a:effectLst>
                          <a:latin typeface="Book Antiqua" panose="02040602050305030304" pitchFamily="18" charset="0"/>
                        </a:rPr>
                        <a:t> – Northern Ireland</a:t>
                      </a:r>
                    </a:p>
                    <a:p>
                      <a:pPr algn="ctr"/>
                      <a:r>
                        <a:rPr lang="en-GB" sz="2000" b="1" baseline="0" dirty="0" smtClean="0">
                          <a:solidFill>
                            <a:schemeClr val="bg1"/>
                          </a:solidFill>
                          <a:effectLst>
                            <a:outerShdw blurRad="38100" dist="38100" dir="2700000" algn="tl">
                              <a:srgbClr val="000000">
                                <a:alpha val="43137"/>
                              </a:srgbClr>
                            </a:outerShdw>
                          </a:effectLst>
                          <a:latin typeface="Book Antiqua" panose="02040602050305030304" pitchFamily="18" charset="0"/>
                        </a:rPr>
                        <a:t>4 - England</a:t>
                      </a:r>
                      <a:endParaRPr lang="en-GB" sz="2000" b="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3" cstate="print">
                        <a:extLst>
                          <a:ext uri="{28A0092B-C50C-407E-A947-70E740481C1C}">
                            <a14:useLocalDpi xmlns:a14="http://schemas.microsoft.com/office/drawing/2010/main" val="0"/>
                          </a:ext>
                        </a:extLst>
                      </a:blip>
                      <a:srcRect/>
                      <a:stretch>
                        <a:fillRect/>
                      </a:stretch>
                    </a:blipFill>
                  </a:tcPr>
                </a:tc>
                <a:tc>
                  <a:txBody>
                    <a:bodyPr/>
                    <a:lstStyle/>
                    <a:p>
                      <a:pPr algn="ctr"/>
                      <a:r>
                        <a:rPr lang="en-GB" sz="2400" u="sng" dirty="0" smtClean="0">
                          <a:effectLst>
                            <a:outerShdw blurRad="38100" dist="38100" dir="2700000" algn="tl">
                              <a:srgbClr val="000000">
                                <a:alpha val="43137"/>
                              </a:srgbClr>
                            </a:outerShdw>
                          </a:effectLst>
                          <a:latin typeface="Book Antiqua" panose="02040602050305030304" pitchFamily="18" charset="0"/>
                        </a:rPr>
                        <a:t>Warmest:</a:t>
                      </a:r>
                    </a:p>
                    <a:p>
                      <a:pPr algn="ctr"/>
                      <a:r>
                        <a:rPr lang="en-GB" sz="2000" dirty="0" smtClean="0">
                          <a:effectLst>
                            <a:outerShdw blurRad="38100" dist="38100" dir="2700000" algn="tl">
                              <a:srgbClr val="000000">
                                <a:alpha val="43137"/>
                              </a:srgbClr>
                            </a:outerShdw>
                          </a:effectLst>
                          <a:latin typeface="Book Antiqua" panose="02040602050305030304" pitchFamily="18" charset="0"/>
                        </a:rPr>
                        <a:t>1</a:t>
                      </a:r>
                      <a:r>
                        <a:rPr lang="en-GB" sz="2000" baseline="0" dirty="0" smtClean="0">
                          <a:effectLst>
                            <a:outerShdw blurRad="38100" dist="38100" dir="2700000" algn="tl">
                              <a:srgbClr val="000000">
                                <a:alpha val="43137"/>
                              </a:srgbClr>
                            </a:outerShdw>
                          </a:effectLst>
                          <a:latin typeface="Book Antiqua" panose="02040602050305030304" pitchFamily="18" charset="0"/>
                        </a:rPr>
                        <a:t> – England</a:t>
                      </a:r>
                    </a:p>
                    <a:p>
                      <a:pPr algn="ctr"/>
                      <a:r>
                        <a:rPr lang="en-GB" sz="2000" baseline="0" dirty="0" smtClean="0">
                          <a:effectLst>
                            <a:outerShdw blurRad="38100" dist="38100" dir="2700000" algn="tl">
                              <a:srgbClr val="000000">
                                <a:alpha val="43137"/>
                              </a:srgbClr>
                            </a:outerShdw>
                          </a:effectLst>
                          <a:latin typeface="Book Antiqua" panose="02040602050305030304" pitchFamily="18" charset="0"/>
                        </a:rPr>
                        <a:t>2 – Wales and </a:t>
                      </a:r>
                      <a:br>
                        <a:rPr lang="en-GB" sz="2000" baseline="0" dirty="0" smtClean="0">
                          <a:effectLst>
                            <a:outerShdw blurRad="38100" dist="38100" dir="2700000" algn="tl">
                              <a:srgbClr val="000000">
                                <a:alpha val="43137"/>
                              </a:srgbClr>
                            </a:outerShdw>
                          </a:effectLst>
                          <a:latin typeface="Book Antiqua" panose="02040602050305030304" pitchFamily="18" charset="0"/>
                        </a:rPr>
                      </a:br>
                      <a:r>
                        <a:rPr lang="en-GB" sz="2000" baseline="0" dirty="0" smtClean="0">
                          <a:effectLst>
                            <a:outerShdw blurRad="38100" dist="38100" dir="2700000" algn="tl">
                              <a:srgbClr val="000000">
                                <a:alpha val="43137"/>
                              </a:srgbClr>
                            </a:outerShdw>
                          </a:effectLst>
                          <a:latin typeface="Book Antiqua" panose="02040602050305030304" pitchFamily="18" charset="0"/>
                        </a:rPr>
                        <a:t>Northern Ireland</a:t>
                      </a:r>
                    </a:p>
                    <a:p>
                      <a:pPr algn="ctr"/>
                      <a:r>
                        <a:rPr lang="en-GB" sz="2000" baseline="0" dirty="0" smtClean="0">
                          <a:effectLst>
                            <a:outerShdw blurRad="38100" dist="38100" dir="2700000" algn="tl">
                              <a:srgbClr val="000000">
                                <a:alpha val="43137"/>
                              </a:srgbClr>
                            </a:outerShdw>
                          </a:effectLst>
                          <a:latin typeface="Book Antiqua" panose="02040602050305030304" pitchFamily="18" charset="0"/>
                        </a:rPr>
                        <a:t>3 - Scotland</a:t>
                      </a:r>
                      <a:endParaRPr lang="en-GB" sz="2000" dirty="0" smtClean="0">
                        <a:effectLst>
                          <a:outerShdw blurRad="38100" dist="38100" dir="2700000" algn="tl">
                            <a:srgbClr val="000000">
                              <a:alpha val="43137"/>
                            </a:srgbClr>
                          </a:outerShdw>
                        </a:effectLst>
                        <a:latin typeface="Book Antiqua" panose="02040602050305030304" pitchFamily="18" charset="0"/>
                      </a:endParaRPr>
                    </a:p>
                  </a:txBody>
                  <a:tcPr anchor="ctr">
                    <a:blipFill dpi="0" rotWithShape="1">
                      <a:blip r:embed="rId4">
                        <a:extLst>
                          <a:ext uri="{28A0092B-C50C-407E-A947-70E740481C1C}">
                            <a14:useLocalDpi xmlns:a14="http://schemas.microsoft.com/office/drawing/2010/main" val="0"/>
                          </a:ext>
                        </a:extLst>
                      </a:blip>
                      <a:srcRect/>
                      <a:stretch>
                        <a:fillRect/>
                      </a:stretch>
                    </a:blipFill>
                  </a:tcPr>
                </a:tc>
              </a:tr>
            </a:tbl>
          </a:graphicData>
        </a:graphic>
      </p:graphicFrame>
    </p:spTree>
    <p:extLst>
      <p:ext uri="{BB962C8B-B14F-4D97-AF65-F5344CB8AC3E}">
        <p14:creationId xmlns:p14="http://schemas.microsoft.com/office/powerpoint/2010/main" val="1051925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6245</TotalTime>
  <Words>1010</Words>
  <Application>Microsoft Office PowerPoint</Application>
  <PresentationFormat>Letter Paper (8.5x11 in)</PresentationFormat>
  <Paragraphs>226</Paragraphs>
  <Slides>18</Slides>
  <Notes>3</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Super Scientists!</vt:lpstr>
      <vt:lpstr>For this investigation we divided all schools into the four countries taking 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 trend is quite difficult but some things are clear…</vt:lpstr>
    </vt:vector>
  </TitlesOfParts>
  <Company>Edina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Blake</dc:creator>
  <cp:lastModifiedBy>Samantha Moore</cp:lastModifiedBy>
  <cp:revision>195</cp:revision>
  <cp:lastPrinted>2015-08-19T14:42:42Z</cp:lastPrinted>
  <dcterms:created xsi:type="dcterms:W3CDTF">2012-06-01T10:21:59Z</dcterms:created>
  <dcterms:modified xsi:type="dcterms:W3CDTF">2019-05-17T14:40:57Z</dcterms:modified>
</cp:coreProperties>
</file>